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63" r:id="rId2"/>
    <p:sldId id="261" r:id="rId3"/>
    <p:sldId id="265" r:id="rId4"/>
    <p:sldId id="267" r:id="rId5"/>
    <p:sldId id="288" r:id="rId6"/>
    <p:sldId id="268" r:id="rId7"/>
    <p:sldId id="269" r:id="rId8"/>
    <p:sldId id="287" r:id="rId9"/>
    <p:sldId id="279" r:id="rId10"/>
    <p:sldId id="281" r:id="rId11"/>
    <p:sldId id="280" r:id="rId12"/>
    <p:sldId id="282" r:id="rId13"/>
    <p:sldId id="283" r:id="rId14"/>
    <p:sldId id="284" r:id="rId15"/>
    <p:sldId id="286" r:id="rId16"/>
    <p:sldId id="285" r:id="rId17"/>
    <p:sldId id="289" r:id="rId18"/>
    <p:sldId id="290" r:id="rId19"/>
    <p:sldId id="292" r:id="rId20"/>
    <p:sldId id="294" r:id="rId21"/>
    <p:sldId id="293" r:id="rId22"/>
    <p:sldId id="295" r:id="rId23"/>
    <p:sldId id="291" r:id="rId24"/>
    <p:sldId id="296" r:id="rId25"/>
    <p:sldId id="298" r:id="rId26"/>
    <p:sldId id="297" r:id="rId27"/>
    <p:sldId id="299" r:id="rId28"/>
    <p:sldId id="260" r:id="rId29"/>
  </p:sldIdLst>
  <p:sldSz cx="9144000" cy="6858000" type="screen4x3"/>
  <p:notesSz cx="6858000" cy="9144000"/>
  <p:defaultTextStyle>
    <a:defPPr>
      <a:defRPr lang="hu-H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37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05A28"/>
    <a:srgbClr val="244BA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16015" autoAdjust="0"/>
    <p:restoredTop sz="94671" autoAdjust="0"/>
  </p:normalViewPr>
  <p:slideViewPr>
    <p:cSldViewPr snapToGrid="0" showGuides="1">
      <p:cViewPr>
        <p:scale>
          <a:sx n="70" d="100"/>
          <a:sy n="70" d="100"/>
        </p:scale>
        <p:origin x="-2022" y="-180"/>
      </p:cViewPr>
      <p:guideLst>
        <p:guide orient="horz" pos="2137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444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ímdia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Kép 7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8064" y="5871211"/>
            <a:ext cx="3770784" cy="798149"/>
          </a:xfrm>
          <a:prstGeom prst="rect">
            <a:avLst/>
          </a:prstGeom>
        </p:spPr>
      </p:pic>
      <p:pic>
        <p:nvPicPr>
          <p:cNvPr id="11" name="Kép 10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237778"/>
            <a:ext cx="860182" cy="6709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35775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églalap 7"/>
          <p:cNvSpPr/>
          <p:nvPr userDrawn="1"/>
        </p:nvSpPr>
        <p:spPr>
          <a:xfrm>
            <a:off x="0" y="1"/>
            <a:ext cx="9144087" cy="1254930"/>
          </a:xfrm>
          <a:custGeom>
            <a:avLst/>
            <a:gdLst>
              <a:gd name="connsiteX0" fmla="*/ 0 w 9144000"/>
              <a:gd name="connsiteY0" fmla="*/ 0 h 967563"/>
              <a:gd name="connsiteX1" fmla="*/ 9144000 w 9144000"/>
              <a:gd name="connsiteY1" fmla="*/ 0 h 967563"/>
              <a:gd name="connsiteX2" fmla="*/ 9144000 w 9144000"/>
              <a:gd name="connsiteY2" fmla="*/ 967563 h 967563"/>
              <a:gd name="connsiteX3" fmla="*/ 0 w 9144000"/>
              <a:gd name="connsiteY3" fmla="*/ 967563 h 967563"/>
              <a:gd name="connsiteX4" fmla="*/ 0 w 9144000"/>
              <a:gd name="connsiteY4" fmla="*/ 0 h 967563"/>
              <a:gd name="connsiteX0" fmla="*/ 0 w 9144000"/>
              <a:gd name="connsiteY0" fmla="*/ 0 h 967563"/>
              <a:gd name="connsiteX1" fmla="*/ 9144000 w 9144000"/>
              <a:gd name="connsiteY1" fmla="*/ 0 h 967563"/>
              <a:gd name="connsiteX2" fmla="*/ 9144000 w 9144000"/>
              <a:gd name="connsiteY2" fmla="*/ 967563 h 967563"/>
              <a:gd name="connsiteX3" fmla="*/ 4572000 w 9144000"/>
              <a:gd name="connsiteY3" fmla="*/ 967563 h 967563"/>
              <a:gd name="connsiteX4" fmla="*/ 0 w 9144000"/>
              <a:gd name="connsiteY4" fmla="*/ 967563 h 967563"/>
              <a:gd name="connsiteX5" fmla="*/ 0 w 9144000"/>
              <a:gd name="connsiteY5" fmla="*/ 0 h 967563"/>
              <a:gd name="connsiteX0" fmla="*/ 0 w 9144000"/>
              <a:gd name="connsiteY0" fmla="*/ 0 h 1254642"/>
              <a:gd name="connsiteX1" fmla="*/ 9144000 w 9144000"/>
              <a:gd name="connsiteY1" fmla="*/ 0 h 1254642"/>
              <a:gd name="connsiteX2" fmla="*/ 9144000 w 9144000"/>
              <a:gd name="connsiteY2" fmla="*/ 967563 h 1254642"/>
              <a:gd name="connsiteX3" fmla="*/ 4593265 w 9144000"/>
              <a:gd name="connsiteY3" fmla="*/ 1254642 h 1254642"/>
              <a:gd name="connsiteX4" fmla="*/ 0 w 9144000"/>
              <a:gd name="connsiteY4" fmla="*/ 967563 h 1254642"/>
              <a:gd name="connsiteX5" fmla="*/ 0 w 9144000"/>
              <a:gd name="connsiteY5" fmla="*/ 0 h 1254642"/>
              <a:gd name="connsiteX0" fmla="*/ 0 w 9144000"/>
              <a:gd name="connsiteY0" fmla="*/ 0 h 1255045"/>
              <a:gd name="connsiteX1" fmla="*/ 9144000 w 9144000"/>
              <a:gd name="connsiteY1" fmla="*/ 0 h 1255045"/>
              <a:gd name="connsiteX2" fmla="*/ 9144000 w 9144000"/>
              <a:gd name="connsiteY2" fmla="*/ 967563 h 1255045"/>
              <a:gd name="connsiteX3" fmla="*/ 4593265 w 9144000"/>
              <a:gd name="connsiteY3" fmla="*/ 1254642 h 1255045"/>
              <a:gd name="connsiteX4" fmla="*/ 0 w 9144000"/>
              <a:gd name="connsiteY4" fmla="*/ 967563 h 1255045"/>
              <a:gd name="connsiteX5" fmla="*/ 0 w 9144000"/>
              <a:gd name="connsiteY5" fmla="*/ 0 h 1255045"/>
              <a:gd name="connsiteX0" fmla="*/ 0 w 9144000"/>
              <a:gd name="connsiteY0" fmla="*/ 0 h 1255045"/>
              <a:gd name="connsiteX1" fmla="*/ 9144000 w 9144000"/>
              <a:gd name="connsiteY1" fmla="*/ 0 h 1255045"/>
              <a:gd name="connsiteX2" fmla="*/ 9144000 w 9144000"/>
              <a:gd name="connsiteY2" fmla="*/ 967563 h 1255045"/>
              <a:gd name="connsiteX3" fmla="*/ 4593265 w 9144000"/>
              <a:gd name="connsiteY3" fmla="*/ 1254642 h 1255045"/>
              <a:gd name="connsiteX4" fmla="*/ 0 w 9144000"/>
              <a:gd name="connsiteY4" fmla="*/ 967563 h 1255045"/>
              <a:gd name="connsiteX5" fmla="*/ 0 w 9144000"/>
              <a:gd name="connsiteY5" fmla="*/ 0 h 1255045"/>
              <a:gd name="connsiteX0" fmla="*/ 0 w 9144087"/>
              <a:gd name="connsiteY0" fmla="*/ 0 h 1254930"/>
              <a:gd name="connsiteX1" fmla="*/ 9144000 w 9144087"/>
              <a:gd name="connsiteY1" fmla="*/ 0 h 1254930"/>
              <a:gd name="connsiteX2" fmla="*/ 9144000 w 9144087"/>
              <a:gd name="connsiteY2" fmla="*/ 967563 h 1254930"/>
              <a:gd name="connsiteX3" fmla="*/ 4593265 w 9144087"/>
              <a:gd name="connsiteY3" fmla="*/ 1254642 h 1254930"/>
              <a:gd name="connsiteX4" fmla="*/ 0 w 9144087"/>
              <a:gd name="connsiteY4" fmla="*/ 967563 h 1254930"/>
              <a:gd name="connsiteX5" fmla="*/ 0 w 9144087"/>
              <a:gd name="connsiteY5" fmla="*/ 0 h 1254930"/>
              <a:gd name="connsiteX0" fmla="*/ 0 w 9144087"/>
              <a:gd name="connsiteY0" fmla="*/ 0 h 1254930"/>
              <a:gd name="connsiteX1" fmla="*/ 9144000 w 9144087"/>
              <a:gd name="connsiteY1" fmla="*/ 0 h 1254930"/>
              <a:gd name="connsiteX2" fmla="*/ 9144000 w 9144087"/>
              <a:gd name="connsiteY2" fmla="*/ 967563 h 1254930"/>
              <a:gd name="connsiteX3" fmla="*/ 4593265 w 9144087"/>
              <a:gd name="connsiteY3" fmla="*/ 1254642 h 1254930"/>
              <a:gd name="connsiteX4" fmla="*/ 0 w 9144087"/>
              <a:gd name="connsiteY4" fmla="*/ 967563 h 1254930"/>
              <a:gd name="connsiteX5" fmla="*/ 0 w 9144087"/>
              <a:gd name="connsiteY5" fmla="*/ 0 h 12549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144087" h="1254930">
                <a:moveTo>
                  <a:pt x="0" y="0"/>
                </a:moveTo>
                <a:lnTo>
                  <a:pt x="9144000" y="0"/>
                </a:lnTo>
                <a:lnTo>
                  <a:pt x="9144000" y="967563"/>
                </a:lnTo>
                <a:cubicBezTo>
                  <a:pt x="9158176" y="978195"/>
                  <a:pt x="7449880" y="1265275"/>
                  <a:pt x="4593265" y="1254642"/>
                </a:cubicBezTo>
                <a:cubicBezTo>
                  <a:pt x="1736650" y="1244009"/>
                  <a:pt x="10632" y="956930"/>
                  <a:pt x="0" y="967563"/>
                </a:cubicBezTo>
                <a:lnTo>
                  <a:pt x="0" y="0"/>
                </a:lnTo>
                <a:close/>
              </a:path>
            </a:pathLst>
          </a:custGeom>
          <a:solidFill>
            <a:srgbClr val="244BA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9" name="Téglalap 8"/>
          <p:cNvSpPr/>
          <p:nvPr userDrawn="1"/>
        </p:nvSpPr>
        <p:spPr>
          <a:xfrm>
            <a:off x="-1093712" y="123714"/>
            <a:ext cx="2065312" cy="60750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>
            <a:outerShdw blurRad="203200" sx="102000" sy="102000" algn="c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wordArtVert" rtlCol="0" anchor="ctr"/>
          <a:lstStyle/>
          <a:p>
            <a:pPr algn="ctr"/>
            <a:endParaRPr lang="hu-HU"/>
          </a:p>
        </p:txBody>
      </p:sp>
      <p:pic>
        <p:nvPicPr>
          <p:cNvPr id="10" name="Kép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1765" y="220249"/>
            <a:ext cx="515819" cy="400439"/>
          </a:xfrm>
          <a:prstGeom prst="rect">
            <a:avLst/>
          </a:prstGeom>
        </p:spPr>
      </p:pic>
      <p:sp>
        <p:nvSpPr>
          <p:cNvPr id="5" name="Tartalom helye 4"/>
          <p:cNvSpPr>
            <a:spLocks noGrp="1"/>
          </p:cNvSpPr>
          <p:nvPr>
            <p:ph sz="quarter" idx="11" hasCustomPrompt="1"/>
          </p:nvPr>
        </p:nvSpPr>
        <p:spPr>
          <a:xfrm>
            <a:off x="1283365" y="136474"/>
            <a:ext cx="6651625" cy="995639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30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hu-HU" dirty="0" err="1" smtClean="0"/>
              <a:t>Slide</a:t>
            </a:r>
            <a:r>
              <a:rPr lang="hu-HU" dirty="0" smtClean="0"/>
              <a:t> </a:t>
            </a:r>
            <a:r>
              <a:rPr lang="hu-HU" dirty="0" err="1" smtClean="0"/>
              <a:t>heading</a:t>
            </a:r>
            <a:endParaRPr lang="hu-HU" dirty="0" smtClean="0"/>
          </a:p>
        </p:txBody>
      </p:sp>
    </p:spTree>
    <p:extLst>
      <p:ext uri="{BB962C8B-B14F-4D97-AF65-F5344CB8AC3E}">
        <p14:creationId xmlns:p14="http://schemas.microsoft.com/office/powerpoint/2010/main" val="161399301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églalap 6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244BA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8" name="Cím 1"/>
          <p:cNvSpPr>
            <a:spLocks noGrp="1"/>
          </p:cNvSpPr>
          <p:nvPr>
            <p:ph type="title"/>
          </p:nvPr>
        </p:nvSpPr>
        <p:spPr>
          <a:xfrm>
            <a:off x="1304528" y="1412776"/>
            <a:ext cx="4419600" cy="2160240"/>
          </a:xfrm>
          <a:prstGeom prst="rect">
            <a:avLst/>
          </a:prstGeom>
        </p:spPr>
        <p:txBody>
          <a:bodyPr/>
          <a:lstStyle>
            <a:lvl1pPr>
              <a:defRPr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hu-HU" smtClean="0"/>
              <a:t>Mintacím szerkesztése</a:t>
            </a:r>
            <a:endParaRPr lang="hu-HU" dirty="0"/>
          </a:p>
        </p:txBody>
      </p:sp>
      <p:sp>
        <p:nvSpPr>
          <p:cNvPr id="9" name="Téglalap 8"/>
          <p:cNvSpPr/>
          <p:nvPr userDrawn="1"/>
        </p:nvSpPr>
        <p:spPr>
          <a:xfrm>
            <a:off x="-87086" y="1484784"/>
            <a:ext cx="1058686" cy="60750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>
            <a:outerShdw blurRad="203200" sx="102000" sy="102000" algn="c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wordArtVert" rtlCol="0" anchor="ctr"/>
          <a:lstStyle/>
          <a:p>
            <a:pPr algn="ctr"/>
            <a:endParaRPr lang="hu-HU"/>
          </a:p>
        </p:txBody>
      </p:sp>
      <p:pic>
        <p:nvPicPr>
          <p:cNvPr id="10" name="Kép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1765" y="1588316"/>
            <a:ext cx="515819" cy="400439"/>
          </a:xfrm>
          <a:prstGeom prst="rect">
            <a:avLst/>
          </a:prstGeom>
        </p:spPr>
      </p:pic>
      <p:pic>
        <p:nvPicPr>
          <p:cNvPr id="11" name="Kép 10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0585" y="4070915"/>
            <a:ext cx="3934047" cy="28030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843897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398415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8.png"/><Relationship Id="rId4" Type="http://schemas.openxmlformats.org/officeDocument/2006/relationships/image" Target="../media/image37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7" Type="http://schemas.openxmlformats.org/officeDocument/2006/relationships/image" Target="../media/image43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2.png"/><Relationship Id="rId5" Type="http://schemas.openxmlformats.org/officeDocument/2006/relationships/image" Target="../media/image41.png"/><Relationship Id="rId4" Type="http://schemas.openxmlformats.org/officeDocument/2006/relationships/image" Target="../media/image40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8.png"/><Relationship Id="rId5" Type="http://schemas.openxmlformats.org/officeDocument/2006/relationships/image" Target="../media/image47.png"/><Relationship Id="rId4" Type="http://schemas.openxmlformats.org/officeDocument/2006/relationships/image" Target="../media/image46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2.png"/><Relationship Id="rId4" Type="http://schemas.openxmlformats.org/officeDocument/2006/relationships/image" Target="../media/image51.pn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kfki.hu/~barnai/Laser_Nuclear2.pdf" TargetMode="External"/><Relationship Id="rId2" Type="http://schemas.openxmlformats.org/officeDocument/2006/relationships/hyperlink" Target="http://www.kfki.hu/~barnai/Laser_Nuclear.pdf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gi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hyperlink" Target="http://www.kfki.hu/~barnai/Laser_Acceleration.pdf" TargetMode="Externa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hyperlink" Target="http://www.kfki.hu/~barnai/Laser_Acceleration2.pdf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 txBox="1">
            <a:spLocks noChangeArrowheads="1"/>
          </p:cNvSpPr>
          <p:nvPr/>
        </p:nvSpPr>
        <p:spPr bwMode="auto">
          <a:xfrm>
            <a:off x="480980" y="260363"/>
            <a:ext cx="8604448" cy="181588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hu-HU" altLang="hu-HU" sz="3600" b="1" i="1" dirty="0" err="1" smtClean="0">
                <a:solidFill>
                  <a:schemeClr val="accent2"/>
                </a:solidFill>
                <a:latin typeface="+mj-lt"/>
                <a:cs typeface="Lucida Sans Unicode" pitchFamily="34" charset="0"/>
              </a:rPr>
              <a:t>My</a:t>
            </a:r>
            <a:r>
              <a:rPr lang="hu-HU" altLang="hu-HU" sz="3600" b="1" i="1" dirty="0" smtClean="0">
                <a:solidFill>
                  <a:schemeClr val="accent2"/>
                </a:solidFill>
                <a:latin typeface="+mj-lt"/>
                <a:cs typeface="Lucida Sans Unicode" pitchFamily="34" charset="0"/>
              </a:rPr>
              <a:t> ELI </a:t>
            </a:r>
            <a:r>
              <a:rPr lang="hu-HU" altLang="hu-HU" sz="3600" b="1" i="1" dirty="0" err="1" smtClean="0">
                <a:solidFill>
                  <a:schemeClr val="accent2"/>
                </a:solidFill>
                <a:latin typeface="+mj-lt"/>
                <a:cs typeface="Lucida Sans Unicode" pitchFamily="34" charset="0"/>
              </a:rPr>
              <a:t>related</a:t>
            </a:r>
            <a:r>
              <a:rPr lang="hu-HU" altLang="hu-HU" sz="3600" b="1" i="1" dirty="0" smtClean="0">
                <a:solidFill>
                  <a:schemeClr val="accent2"/>
                </a:solidFill>
                <a:latin typeface="+mj-lt"/>
                <a:cs typeface="Lucida Sans Unicode" pitchFamily="34" charset="0"/>
              </a:rPr>
              <a:t> </a:t>
            </a:r>
            <a:r>
              <a:rPr lang="hu-HU" altLang="hu-HU" sz="3600" b="1" i="1" dirty="0" err="1" smtClean="0">
                <a:solidFill>
                  <a:schemeClr val="accent2"/>
                </a:solidFill>
                <a:latin typeface="+mj-lt"/>
                <a:cs typeface="Lucida Sans Unicode" pitchFamily="34" charset="0"/>
              </a:rPr>
              <a:t>scientific</a:t>
            </a:r>
            <a:r>
              <a:rPr lang="hu-HU" altLang="hu-HU" sz="3600" b="1" i="1" dirty="0" smtClean="0">
                <a:solidFill>
                  <a:schemeClr val="accent2"/>
                </a:solidFill>
                <a:latin typeface="+mj-lt"/>
                <a:cs typeface="Lucida Sans Unicode" pitchFamily="34" charset="0"/>
              </a:rPr>
              <a:t> </a:t>
            </a:r>
            <a:r>
              <a:rPr lang="hu-HU" altLang="hu-HU" sz="3600" b="1" i="1" dirty="0" err="1" smtClean="0">
                <a:solidFill>
                  <a:schemeClr val="accent2"/>
                </a:solidFill>
                <a:latin typeface="+mj-lt"/>
                <a:cs typeface="Lucida Sans Unicode" pitchFamily="34" charset="0"/>
              </a:rPr>
              <a:t>activity</a:t>
            </a:r>
            <a:endParaRPr lang="hu-HU" altLang="hu-HU" sz="3600" b="1" i="1" dirty="0">
              <a:solidFill>
                <a:schemeClr val="accent2"/>
              </a:solidFill>
              <a:latin typeface="+mj-lt"/>
              <a:cs typeface="Lucida Sans Unicode" pitchFamily="34" charset="0"/>
            </a:endParaRPr>
          </a:p>
          <a:p>
            <a:pPr algn="ctr"/>
            <a:r>
              <a:rPr lang="hu-HU" altLang="hu-HU" sz="3600" b="1" i="1" dirty="0" smtClean="0">
                <a:solidFill>
                  <a:schemeClr val="accent2"/>
                </a:solidFill>
                <a:latin typeface="+mj-lt"/>
                <a:cs typeface="Lucida Sans Unicode" pitchFamily="34" charset="0"/>
              </a:rPr>
              <a:t>2015 - 2016 </a:t>
            </a:r>
            <a:endParaRPr lang="hu-HU" altLang="hu-HU" sz="3600" b="1" i="1" dirty="0">
              <a:solidFill>
                <a:schemeClr val="accent2"/>
              </a:solidFill>
              <a:latin typeface="+mj-lt"/>
              <a:cs typeface="Lucida Sans Unicode" pitchFamily="34" charset="0"/>
            </a:endParaRPr>
          </a:p>
          <a:p>
            <a:pPr algn="ctr">
              <a:defRPr/>
            </a:pPr>
            <a:endParaRPr lang="hu-HU" sz="4000" b="1" dirty="0" smtClean="0">
              <a:solidFill>
                <a:srgbClr val="F05A28"/>
              </a:solidFill>
              <a:latin typeface="+mj-lt"/>
              <a:ea typeface="Verdana" pitchFamily="34" charset="0"/>
              <a:cs typeface="Arial" panose="020B0604020202020204" pitchFamily="34" charset="0"/>
            </a:endParaRPr>
          </a:p>
        </p:txBody>
      </p:sp>
      <p:sp>
        <p:nvSpPr>
          <p:cNvPr id="4" name="Téglalap 3"/>
          <p:cNvSpPr/>
          <p:nvPr/>
        </p:nvSpPr>
        <p:spPr>
          <a:xfrm>
            <a:off x="395536" y="5920244"/>
            <a:ext cx="2952328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hu-HU" sz="2000" b="1" dirty="0" smtClean="0">
                <a:solidFill>
                  <a:srgbClr val="F05A28"/>
                </a:solidFill>
                <a:latin typeface="Arial" panose="020B0604020202020204" pitchFamily="34" charset="0"/>
                <a:ea typeface="Verdana" pitchFamily="34" charset="0"/>
                <a:cs typeface="Arial" panose="020B0604020202020204" pitchFamily="34" charset="0"/>
              </a:rPr>
              <a:t>Imre Ferenc Barna</a:t>
            </a:r>
            <a:endParaRPr lang="hu-HU" sz="2000" b="1" dirty="0">
              <a:solidFill>
                <a:srgbClr val="F05A28"/>
              </a:solidFill>
              <a:latin typeface="Arial" panose="020B0604020202020204" pitchFamily="34" charset="0"/>
              <a:ea typeface="Verdana" pitchFamily="34" charset="0"/>
              <a:cs typeface="Arial" panose="020B0604020202020204" pitchFamily="34" charset="0"/>
            </a:endParaRPr>
          </a:p>
          <a:p>
            <a:pPr>
              <a:defRPr/>
            </a:pPr>
            <a:r>
              <a:rPr lang="hu-HU" b="1" dirty="0" smtClean="0">
                <a:solidFill>
                  <a:srgbClr val="F05A28"/>
                </a:solidFill>
                <a:latin typeface="Arial" panose="020B0604020202020204" pitchFamily="34" charset="0"/>
                <a:ea typeface="Verdana" pitchFamily="34" charset="0"/>
                <a:cs typeface="Arial" panose="020B0604020202020204" pitchFamily="34" charset="0"/>
              </a:rPr>
              <a:t>2016.April 5.</a:t>
            </a:r>
            <a:endParaRPr lang="hu-HU" b="1" dirty="0">
              <a:solidFill>
                <a:srgbClr val="F05A28"/>
              </a:solidFill>
              <a:latin typeface="Arial" panose="020B0604020202020204" pitchFamily="34" charset="0"/>
              <a:ea typeface="Verdana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27645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/>
          <p:cNvSpPr>
            <a:spLocks noGrp="1"/>
          </p:cNvSpPr>
          <p:nvPr>
            <p:ph sz="quarter" idx="11"/>
          </p:nvPr>
        </p:nvSpPr>
        <p:spPr>
          <a:xfrm>
            <a:off x="1223648" y="164325"/>
            <a:ext cx="6651625" cy="995639"/>
          </a:xfrm>
        </p:spPr>
        <p:txBody>
          <a:bodyPr/>
          <a:lstStyle/>
          <a:p>
            <a:pPr algn="ctr"/>
            <a:r>
              <a:rPr lang="hu-HU" altLang="hu-HU" sz="3200" i="1" dirty="0" err="1" smtClean="0">
                <a:latin typeface="Lucida Sans" panose="020B0602040502020204" pitchFamily="34" charset="0"/>
              </a:rPr>
              <a:t>Plans</a:t>
            </a:r>
            <a:r>
              <a:rPr lang="hu-HU" altLang="hu-HU" sz="3200" i="1" dirty="0" smtClean="0">
                <a:latin typeface="Lucida Sans" panose="020B0602040502020204" pitchFamily="34" charset="0"/>
              </a:rPr>
              <a:t> </a:t>
            </a:r>
            <a:r>
              <a:rPr lang="hu-HU" altLang="hu-HU" sz="3200" i="1" dirty="0" err="1" smtClean="0">
                <a:latin typeface="Lucida Sans" panose="020B0602040502020204" pitchFamily="34" charset="0"/>
              </a:rPr>
              <a:t>for</a:t>
            </a:r>
            <a:r>
              <a:rPr lang="hu-HU" altLang="hu-HU" sz="3200" i="1" dirty="0" smtClean="0">
                <a:latin typeface="Lucida Sans" panose="020B0602040502020204" pitchFamily="34" charset="0"/>
              </a:rPr>
              <a:t> 2016</a:t>
            </a:r>
            <a:endParaRPr lang="hu-HU" altLang="hu-HU" sz="3200" i="1" dirty="0">
              <a:latin typeface="Lucida Sans" panose="020B0602040502020204" pitchFamily="34" charset="0"/>
            </a:endParaRPr>
          </a:p>
          <a:p>
            <a:pPr algn="ctr"/>
            <a:endParaRPr lang="hu-HU" dirty="0"/>
          </a:p>
        </p:txBody>
      </p:sp>
      <p:sp>
        <p:nvSpPr>
          <p:cNvPr id="4" name="Téglalap 3"/>
          <p:cNvSpPr/>
          <p:nvPr/>
        </p:nvSpPr>
        <p:spPr>
          <a:xfrm>
            <a:off x="470078" y="1297665"/>
            <a:ext cx="815876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hu-HU" altLang="hu-HU" dirty="0" smtClean="0"/>
              <a:t> </a:t>
            </a:r>
            <a:endParaRPr lang="hu-HU" altLang="hu-HU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2031" y="2320411"/>
            <a:ext cx="6800850" cy="4200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églalap 4"/>
          <p:cNvSpPr/>
          <p:nvPr/>
        </p:nvSpPr>
        <p:spPr>
          <a:xfrm>
            <a:off x="470078" y="1336302"/>
            <a:ext cx="815876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hu-HU" altLang="hu-HU" dirty="0"/>
              <a:t>The </a:t>
            </a:r>
            <a:r>
              <a:rPr lang="hu-HU" altLang="hu-HU" dirty="0" err="1"/>
              <a:t>laser</a:t>
            </a:r>
            <a:r>
              <a:rPr lang="hu-HU" altLang="hu-HU" dirty="0"/>
              <a:t> </a:t>
            </a:r>
            <a:r>
              <a:rPr lang="hu-HU" altLang="hu-HU" dirty="0" err="1"/>
              <a:t>accelaration</a:t>
            </a:r>
            <a:r>
              <a:rPr lang="hu-HU" altLang="hu-HU" dirty="0"/>
              <a:t> </a:t>
            </a:r>
            <a:r>
              <a:rPr lang="hu-HU" altLang="hu-HU" dirty="0" err="1"/>
              <a:t>in</a:t>
            </a:r>
            <a:r>
              <a:rPr lang="hu-HU" altLang="hu-HU" dirty="0"/>
              <a:t> </a:t>
            </a:r>
            <a:r>
              <a:rPr lang="hu-HU" altLang="hu-HU" dirty="0" err="1"/>
              <a:t>underdense</a:t>
            </a:r>
            <a:r>
              <a:rPr lang="hu-HU" altLang="hu-HU" dirty="0"/>
              <a:t> </a:t>
            </a:r>
            <a:r>
              <a:rPr lang="hu-HU" altLang="hu-HU" dirty="0" err="1" smtClean="0"/>
              <a:t>plasmas</a:t>
            </a:r>
            <a:r>
              <a:rPr lang="hu-HU" altLang="hu-HU" dirty="0" smtClean="0"/>
              <a:t>, go </a:t>
            </a:r>
            <a:r>
              <a:rPr lang="hu-HU" altLang="hu-HU" dirty="0" err="1" smtClean="0"/>
              <a:t>beyond</a:t>
            </a:r>
            <a:r>
              <a:rPr lang="hu-HU" altLang="hu-HU" dirty="0" smtClean="0"/>
              <a:t> </a:t>
            </a:r>
            <a:r>
              <a:rPr lang="hu-HU" altLang="hu-HU" dirty="0" err="1" smtClean="0"/>
              <a:t>the</a:t>
            </a:r>
            <a:r>
              <a:rPr lang="hu-HU" altLang="hu-HU" dirty="0" smtClean="0"/>
              <a:t> </a:t>
            </a:r>
            <a:r>
              <a:rPr lang="hu-HU" altLang="hu-HU" dirty="0" err="1" smtClean="0"/>
              <a:t>parallaxial</a:t>
            </a:r>
            <a:r>
              <a:rPr lang="hu-HU" altLang="hu-HU" dirty="0" smtClean="0"/>
              <a:t> </a:t>
            </a:r>
            <a:r>
              <a:rPr lang="hu-HU" altLang="hu-HU" dirty="0" err="1" smtClean="0"/>
              <a:t>approximation</a:t>
            </a:r>
            <a:r>
              <a:rPr lang="hu-HU" altLang="hu-HU" dirty="0" smtClean="0"/>
              <a:t>, </a:t>
            </a:r>
            <a:r>
              <a:rPr lang="hu-HU" altLang="hu-HU" dirty="0" err="1" smtClean="0"/>
              <a:t>together</a:t>
            </a:r>
            <a:r>
              <a:rPr lang="hu-HU" altLang="hu-HU" dirty="0" smtClean="0"/>
              <a:t> </a:t>
            </a:r>
            <a:r>
              <a:rPr lang="hu-HU" altLang="hu-HU" dirty="0" err="1" smtClean="0"/>
              <a:t>with</a:t>
            </a:r>
            <a:r>
              <a:rPr lang="hu-HU" altLang="hu-HU" dirty="0" smtClean="0"/>
              <a:t> Pocsai Mihály and Varró Sándor</a:t>
            </a:r>
          </a:p>
          <a:p>
            <a:pPr algn="ctr"/>
            <a:r>
              <a:rPr lang="hu-HU" altLang="hu-HU" dirty="0" smtClean="0"/>
              <a:t>Maybe </a:t>
            </a:r>
            <a:r>
              <a:rPr lang="hu-HU" altLang="hu-HU" dirty="0" err="1" smtClean="0"/>
              <a:t>Phd</a:t>
            </a:r>
            <a:r>
              <a:rPr lang="hu-HU" altLang="hu-HU" dirty="0" smtClean="0"/>
              <a:t> </a:t>
            </a:r>
            <a:r>
              <a:rPr lang="hu-HU" altLang="hu-HU" dirty="0" err="1" smtClean="0"/>
              <a:t>Sudent</a:t>
            </a:r>
            <a:r>
              <a:rPr lang="hu-HU" altLang="hu-HU" dirty="0" smtClean="0"/>
              <a:t>(s) of Dr. István Földes </a:t>
            </a:r>
            <a:r>
              <a:rPr lang="hu-HU" altLang="hu-HU" dirty="0" smtClean="0">
                <a:sym typeface="Wingdings" panose="05000000000000000000" pitchFamily="2" charset="2"/>
              </a:rPr>
              <a:t> </a:t>
            </a:r>
            <a:r>
              <a:rPr lang="hu-HU" altLang="hu-HU" dirty="0" smtClean="0"/>
              <a:t> </a:t>
            </a:r>
            <a:endParaRPr lang="hu-HU" altLang="hu-HU" dirty="0"/>
          </a:p>
        </p:txBody>
      </p:sp>
      <p:sp>
        <p:nvSpPr>
          <p:cNvPr id="2" name="Téglalap 1"/>
          <p:cNvSpPr/>
          <p:nvPr/>
        </p:nvSpPr>
        <p:spPr>
          <a:xfrm>
            <a:off x="7521262" y="3425780"/>
            <a:ext cx="850006" cy="61818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7" name="Téglalap 6"/>
          <p:cNvSpPr/>
          <p:nvPr/>
        </p:nvSpPr>
        <p:spPr>
          <a:xfrm>
            <a:off x="7521262" y="5033493"/>
            <a:ext cx="850006" cy="61818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8" name="Téglalap 7"/>
          <p:cNvSpPr/>
          <p:nvPr/>
        </p:nvSpPr>
        <p:spPr>
          <a:xfrm>
            <a:off x="7287296" y="5799718"/>
            <a:ext cx="850006" cy="61818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2061138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églalap 3"/>
          <p:cNvSpPr/>
          <p:nvPr/>
        </p:nvSpPr>
        <p:spPr>
          <a:xfrm>
            <a:off x="560231" y="1310901"/>
            <a:ext cx="815876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hu-HU" altLang="hu-HU" dirty="0" smtClean="0"/>
              <a:t>Morse </a:t>
            </a:r>
            <a:r>
              <a:rPr lang="hu-HU" altLang="hu-HU" dirty="0" err="1" smtClean="0"/>
              <a:t>potential</a:t>
            </a:r>
            <a:r>
              <a:rPr lang="hu-HU" altLang="hu-HU" dirty="0" smtClean="0"/>
              <a:t> </a:t>
            </a:r>
            <a:r>
              <a:rPr lang="hu-HU" altLang="hu-HU" dirty="0" err="1" smtClean="0"/>
              <a:t>in</a:t>
            </a:r>
            <a:r>
              <a:rPr lang="hu-HU" altLang="hu-HU" dirty="0" smtClean="0"/>
              <a:t> </a:t>
            </a:r>
            <a:r>
              <a:rPr lang="hu-HU" altLang="hu-HU" dirty="0" err="1" smtClean="0"/>
              <a:t>laser</a:t>
            </a:r>
            <a:r>
              <a:rPr lang="hu-HU" altLang="hu-HU" dirty="0" smtClean="0"/>
              <a:t> </a:t>
            </a:r>
            <a:r>
              <a:rPr lang="hu-HU" altLang="hu-HU" dirty="0" err="1" smtClean="0"/>
              <a:t>field</a:t>
            </a:r>
            <a:r>
              <a:rPr lang="hu-HU" altLang="hu-HU" dirty="0" smtClean="0"/>
              <a:t>,</a:t>
            </a:r>
          </a:p>
          <a:p>
            <a:pPr algn="ctr"/>
            <a:r>
              <a:rPr lang="hu-HU" altLang="hu-HU" dirty="0" err="1" smtClean="0"/>
              <a:t>together</a:t>
            </a:r>
            <a:r>
              <a:rPr lang="hu-HU" altLang="hu-HU" dirty="0" smtClean="0"/>
              <a:t> </a:t>
            </a:r>
            <a:r>
              <a:rPr lang="hu-HU" altLang="hu-HU" dirty="0" err="1" smtClean="0"/>
              <a:t>with</a:t>
            </a:r>
            <a:r>
              <a:rPr lang="hu-HU" altLang="hu-HU" dirty="0" smtClean="0"/>
              <a:t> Attila, Szabolcs and Sándor </a:t>
            </a:r>
            <a:endParaRPr lang="hu-HU" altLang="hu-HU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1204" y="1415113"/>
            <a:ext cx="7521180" cy="48305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artalom helye 2"/>
          <p:cNvSpPr txBox="1">
            <a:spLocks/>
          </p:cNvSpPr>
          <p:nvPr/>
        </p:nvSpPr>
        <p:spPr>
          <a:xfrm>
            <a:off x="1365297" y="185753"/>
            <a:ext cx="6651625" cy="995639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000" b="1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hu-HU" altLang="hu-HU" sz="3200" i="1" dirty="0" err="1" smtClean="0">
                <a:latin typeface="Lucida Sans" panose="020B0602040502020204" pitchFamily="34" charset="0"/>
              </a:rPr>
              <a:t>Plans</a:t>
            </a:r>
            <a:r>
              <a:rPr lang="hu-HU" altLang="hu-HU" sz="3200" i="1" dirty="0" smtClean="0">
                <a:latin typeface="Lucida Sans" panose="020B0602040502020204" pitchFamily="34" charset="0"/>
              </a:rPr>
              <a:t> </a:t>
            </a:r>
            <a:r>
              <a:rPr lang="hu-HU" altLang="hu-HU" sz="3200" i="1" dirty="0" err="1" smtClean="0">
                <a:latin typeface="Lucida Sans" panose="020B0602040502020204" pitchFamily="34" charset="0"/>
              </a:rPr>
              <a:t>for</a:t>
            </a:r>
            <a:r>
              <a:rPr lang="hu-HU" altLang="hu-HU" sz="3200" i="1" dirty="0" smtClean="0">
                <a:latin typeface="Lucida Sans" panose="020B0602040502020204" pitchFamily="34" charset="0"/>
              </a:rPr>
              <a:t> 2016</a:t>
            </a:r>
          </a:p>
          <a:p>
            <a:pPr algn="ctr"/>
            <a:endParaRPr lang="hu-HU" dirty="0"/>
          </a:p>
        </p:txBody>
      </p:sp>
      <p:sp>
        <p:nvSpPr>
          <p:cNvPr id="9" name="Téglalap 8"/>
          <p:cNvSpPr/>
          <p:nvPr/>
        </p:nvSpPr>
        <p:spPr>
          <a:xfrm>
            <a:off x="7521262" y="3425780"/>
            <a:ext cx="850006" cy="61818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0" name="Téglalap 9"/>
          <p:cNvSpPr/>
          <p:nvPr/>
        </p:nvSpPr>
        <p:spPr>
          <a:xfrm>
            <a:off x="7340958" y="2859109"/>
            <a:ext cx="1030310" cy="309032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9650240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/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pPr algn="ctr"/>
            <a:r>
              <a:rPr lang="hu-HU" altLang="hu-HU" sz="3200" i="1" dirty="0" err="1" smtClean="0">
                <a:latin typeface="Lucida Sans" panose="020B0602040502020204" pitchFamily="34" charset="0"/>
              </a:rPr>
              <a:t>Plans</a:t>
            </a:r>
            <a:r>
              <a:rPr lang="hu-HU" altLang="hu-HU" sz="3200" i="1" dirty="0" smtClean="0">
                <a:latin typeface="Lucida Sans" panose="020B0602040502020204" pitchFamily="34" charset="0"/>
              </a:rPr>
              <a:t> </a:t>
            </a:r>
            <a:r>
              <a:rPr lang="hu-HU" altLang="hu-HU" sz="3200" i="1" dirty="0" err="1" smtClean="0">
                <a:latin typeface="Lucida Sans" panose="020B0602040502020204" pitchFamily="34" charset="0"/>
              </a:rPr>
              <a:t>for</a:t>
            </a:r>
            <a:r>
              <a:rPr lang="hu-HU" altLang="hu-HU" sz="3200" i="1" dirty="0" smtClean="0">
                <a:latin typeface="Lucida Sans" panose="020B0602040502020204" pitchFamily="34" charset="0"/>
              </a:rPr>
              <a:t> 2016</a:t>
            </a:r>
            <a:endParaRPr lang="hu-HU" altLang="hu-HU" sz="3200" i="1" dirty="0">
              <a:latin typeface="Lucida Sans" panose="020B0602040502020204" pitchFamily="34" charset="0"/>
            </a:endParaRPr>
          </a:p>
          <a:p>
            <a:pPr algn="ctr"/>
            <a:endParaRPr lang="hu-HU" dirty="0"/>
          </a:p>
        </p:txBody>
      </p:sp>
      <p:sp>
        <p:nvSpPr>
          <p:cNvPr id="4" name="Téglalap 3"/>
          <p:cNvSpPr/>
          <p:nvPr/>
        </p:nvSpPr>
        <p:spPr>
          <a:xfrm>
            <a:off x="560231" y="1310901"/>
            <a:ext cx="815876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hu-HU" altLang="hu-HU" dirty="0" smtClean="0"/>
              <a:t> </a:t>
            </a:r>
            <a:endParaRPr lang="hu-HU" altLang="hu-HU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8238" y="1495006"/>
            <a:ext cx="6867525" cy="449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églalap 4"/>
          <p:cNvSpPr/>
          <p:nvPr/>
        </p:nvSpPr>
        <p:spPr>
          <a:xfrm>
            <a:off x="7281948" y="1939545"/>
            <a:ext cx="850006" cy="361298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2480552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/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pPr algn="ctr"/>
            <a:r>
              <a:rPr lang="hu-HU" altLang="hu-HU" sz="3200" i="1" dirty="0" err="1" smtClean="0">
                <a:latin typeface="Lucida Sans" panose="020B0602040502020204" pitchFamily="34" charset="0"/>
              </a:rPr>
              <a:t>Plans</a:t>
            </a:r>
            <a:r>
              <a:rPr lang="hu-HU" altLang="hu-HU" sz="3200" i="1" dirty="0" smtClean="0">
                <a:latin typeface="Lucida Sans" panose="020B0602040502020204" pitchFamily="34" charset="0"/>
              </a:rPr>
              <a:t> </a:t>
            </a:r>
            <a:r>
              <a:rPr lang="hu-HU" altLang="hu-HU" sz="3200" i="1" dirty="0" err="1" smtClean="0">
                <a:latin typeface="Lucida Sans" panose="020B0602040502020204" pitchFamily="34" charset="0"/>
              </a:rPr>
              <a:t>for</a:t>
            </a:r>
            <a:r>
              <a:rPr lang="hu-HU" altLang="hu-HU" sz="3200" i="1" dirty="0" smtClean="0">
                <a:latin typeface="Lucida Sans" panose="020B0602040502020204" pitchFamily="34" charset="0"/>
              </a:rPr>
              <a:t> 2016</a:t>
            </a:r>
            <a:endParaRPr lang="hu-HU" altLang="hu-HU" sz="3200" i="1" dirty="0">
              <a:latin typeface="Lucida Sans" panose="020B0602040502020204" pitchFamily="34" charset="0"/>
            </a:endParaRPr>
          </a:p>
          <a:p>
            <a:pPr algn="ctr"/>
            <a:endParaRPr lang="hu-HU" dirty="0"/>
          </a:p>
        </p:txBody>
      </p:sp>
      <p:sp>
        <p:nvSpPr>
          <p:cNvPr id="4" name="Téglalap 3"/>
          <p:cNvSpPr/>
          <p:nvPr/>
        </p:nvSpPr>
        <p:spPr>
          <a:xfrm>
            <a:off x="560231" y="1310901"/>
            <a:ext cx="815876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hu-HU" altLang="hu-HU" dirty="0" smtClean="0"/>
              <a:t> </a:t>
            </a:r>
            <a:endParaRPr lang="hu-HU" altLang="hu-HU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8239" y="1495567"/>
            <a:ext cx="6762750" cy="3733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églalap 4"/>
          <p:cNvSpPr/>
          <p:nvPr/>
        </p:nvSpPr>
        <p:spPr>
          <a:xfrm>
            <a:off x="7340957" y="2923503"/>
            <a:ext cx="850006" cy="204774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2480552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/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pPr algn="ctr"/>
            <a:r>
              <a:rPr lang="hu-HU" altLang="hu-HU" sz="3200" i="1" dirty="0" err="1" smtClean="0">
                <a:latin typeface="Lucida Sans" panose="020B0602040502020204" pitchFamily="34" charset="0"/>
              </a:rPr>
              <a:t>Plans</a:t>
            </a:r>
            <a:r>
              <a:rPr lang="hu-HU" altLang="hu-HU" sz="3200" i="1" dirty="0" smtClean="0">
                <a:latin typeface="Lucida Sans" panose="020B0602040502020204" pitchFamily="34" charset="0"/>
              </a:rPr>
              <a:t> </a:t>
            </a:r>
            <a:r>
              <a:rPr lang="hu-HU" altLang="hu-HU" sz="3200" i="1" dirty="0" err="1" smtClean="0">
                <a:latin typeface="Lucida Sans" panose="020B0602040502020204" pitchFamily="34" charset="0"/>
              </a:rPr>
              <a:t>for</a:t>
            </a:r>
            <a:r>
              <a:rPr lang="hu-HU" altLang="hu-HU" sz="3200" i="1" dirty="0" smtClean="0">
                <a:latin typeface="Lucida Sans" panose="020B0602040502020204" pitchFamily="34" charset="0"/>
              </a:rPr>
              <a:t> 2016</a:t>
            </a:r>
            <a:endParaRPr lang="hu-HU" altLang="hu-HU" sz="3200" i="1" dirty="0">
              <a:latin typeface="Lucida Sans" panose="020B0602040502020204" pitchFamily="34" charset="0"/>
            </a:endParaRPr>
          </a:p>
          <a:p>
            <a:pPr algn="ctr"/>
            <a:endParaRPr lang="hu-HU" dirty="0"/>
          </a:p>
        </p:txBody>
      </p:sp>
      <p:sp>
        <p:nvSpPr>
          <p:cNvPr id="4" name="Téglalap 3"/>
          <p:cNvSpPr/>
          <p:nvPr/>
        </p:nvSpPr>
        <p:spPr>
          <a:xfrm>
            <a:off x="560231" y="1310901"/>
            <a:ext cx="815876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hu-HU" altLang="hu-HU" dirty="0" smtClean="0"/>
              <a:t> </a:t>
            </a:r>
            <a:endParaRPr lang="hu-HU" altLang="hu-HU" dirty="0"/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124" y="1602959"/>
            <a:ext cx="8112038" cy="49733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312330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/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pPr algn="ctr"/>
            <a:r>
              <a:rPr lang="hu-HU" altLang="hu-HU" sz="3200" i="1" dirty="0" err="1" smtClean="0">
                <a:latin typeface="Lucida Sans" panose="020B0602040502020204" pitchFamily="34" charset="0"/>
              </a:rPr>
              <a:t>Plans</a:t>
            </a:r>
            <a:r>
              <a:rPr lang="hu-HU" altLang="hu-HU" sz="3200" i="1" dirty="0" smtClean="0">
                <a:latin typeface="Lucida Sans" panose="020B0602040502020204" pitchFamily="34" charset="0"/>
              </a:rPr>
              <a:t> </a:t>
            </a:r>
            <a:r>
              <a:rPr lang="hu-HU" altLang="hu-HU" sz="3200" i="1" dirty="0" err="1" smtClean="0">
                <a:latin typeface="Lucida Sans" panose="020B0602040502020204" pitchFamily="34" charset="0"/>
              </a:rPr>
              <a:t>for</a:t>
            </a:r>
            <a:r>
              <a:rPr lang="hu-HU" altLang="hu-HU" sz="3200" i="1" dirty="0" smtClean="0">
                <a:latin typeface="Lucida Sans" panose="020B0602040502020204" pitchFamily="34" charset="0"/>
              </a:rPr>
              <a:t> 2016</a:t>
            </a:r>
            <a:endParaRPr lang="hu-HU" altLang="hu-HU" sz="3200" i="1" dirty="0">
              <a:latin typeface="Lucida Sans" panose="020B0602040502020204" pitchFamily="34" charset="0"/>
            </a:endParaRPr>
          </a:p>
          <a:p>
            <a:pPr algn="ctr"/>
            <a:endParaRPr lang="hu-HU" dirty="0"/>
          </a:p>
        </p:txBody>
      </p:sp>
      <p:sp>
        <p:nvSpPr>
          <p:cNvPr id="4" name="Téglalap 3"/>
          <p:cNvSpPr/>
          <p:nvPr/>
        </p:nvSpPr>
        <p:spPr>
          <a:xfrm>
            <a:off x="560231" y="1310901"/>
            <a:ext cx="815876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hu-HU" altLang="hu-HU" dirty="0" smtClean="0"/>
              <a:t> </a:t>
            </a:r>
            <a:endParaRPr lang="hu-HU" altLang="hu-HU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335" y="1628717"/>
            <a:ext cx="8042806" cy="47849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999140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/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pPr algn="ctr"/>
            <a:r>
              <a:rPr lang="hu-HU" altLang="hu-HU" sz="3200" i="1" dirty="0" err="1" smtClean="0">
                <a:latin typeface="Lucida Sans" panose="020B0602040502020204" pitchFamily="34" charset="0"/>
              </a:rPr>
              <a:t>Plans</a:t>
            </a:r>
            <a:r>
              <a:rPr lang="hu-HU" altLang="hu-HU" sz="3200" i="1" dirty="0" smtClean="0">
                <a:latin typeface="Lucida Sans" panose="020B0602040502020204" pitchFamily="34" charset="0"/>
              </a:rPr>
              <a:t> </a:t>
            </a:r>
            <a:r>
              <a:rPr lang="hu-HU" altLang="hu-HU" sz="3200" i="1" dirty="0" err="1" smtClean="0">
                <a:latin typeface="Lucida Sans" panose="020B0602040502020204" pitchFamily="34" charset="0"/>
              </a:rPr>
              <a:t>for</a:t>
            </a:r>
            <a:r>
              <a:rPr lang="hu-HU" altLang="hu-HU" sz="3200" i="1" dirty="0" smtClean="0">
                <a:latin typeface="Lucida Sans" panose="020B0602040502020204" pitchFamily="34" charset="0"/>
              </a:rPr>
              <a:t> 2016</a:t>
            </a:r>
            <a:endParaRPr lang="hu-HU" altLang="hu-HU" sz="3200" i="1" dirty="0">
              <a:latin typeface="Lucida Sans" panose="020B0602040502020204" pitchFamily="34" charset="0"/>
            </a:endParaRPr>
          </a:p>
          <a:p>
            <a:pPr algn="ctr"/>
            <a:endParaRPr lang="hu-HU" dirty="0"/>
          </a:p>
        </p:txBody>
      </p:sp>
      <p:sp>
        <p:nvSpPr>
          <p:cNvPr id="4" name="Téglalap 3"/>
          <p:cNvSpPr/>
          <p:nvPr/>
        </p:nvSpPr>
        <p:spPr>
          <a:xfrm>
            <a:off x="560231" y="1310901"/>
            <a:ext cx="815876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hu-HU" altLang="hu-HU" dirty="0" smtClean="0"/>
              <a:t> </a:t>
            </a:r>
            <a:endParaRPr lang="hu-HU" altLang="hu-HU" dirty="0"/>
          </a:p>
        </p:txBody>
      </p:sp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8731" y="1680233"/>
            <a:ext cx="6905625" cy="4562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églalap 4"/>
          <p:cNvSpPr/>
          <p:nvPr/>
        </p:nvSpPr>
        <p:spPr>
          <a:xfrm>
            <a:off x="6904350" y="2524259"/>
            <a:ext cx="850006" cy="61818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991761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4868" y="1181033"/>
            <a:ext cx="7436504" cy="52607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artalom helye 2"/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pPr algn="ctr"/>
            <a:r>
              <a:rPr lang="hu-HU" altLang="hu-HU" sz="3200" i="1" dirty="0" err="1" smtClean="0">
                <a:latin typeface="Lucida Sans" panose="020B0602040502020204" pitchFamily="34" charset="0"/>
              </a:rPr>
              <a:t>Plans</a:t>
            </a:r>
            <a:r>
              <a:rPr lang="hu-HU" altLang="hu-HU" sz="3200" i="1" dirty="0" smtClean="0">
                <a:latin typeface="Lucida Sans" panose="020B0602040502020204" pitchFamily="34" charset="0"/>
              </a:rPr>
              <a:t> </a:t>
            </a:r>
            <a:r>
              <a:rPr lang="hu-HU" altLang="hu-HU" sz="3200" i="1" dirty="0" err="1" smtClean="0">
                <a:latin typeface="Lucida Sans" panose="020B0602040502020204" pitchFamily="34" charset="0"/>
              </a:rPr>
              <a:t>for</a:t>
            </a:r>
            <a:r>
              <a:rPr lang="hu-HU" altLang="hu-HU" sz="3200" i="1" dirty="0" smtClean="0">
                <a:latin typeface="Lucida Sans" panose="020B0602040502020204" pitchFamily="34" charset="0"/>
              </a:rPr>
              <a:t> 2016</a:t>
            </a:r>
            <a:endParaRPr lang="hu-HU" altLang="hu-HU" sz="3200" i="1" dirty="0">
              <a:latin typeface="Lucida Sans" panose="020B0602040502020204" pitchFamily="34" charset="0"/>
            </a:endParaRPr>
          </a:p>
          <a:p>
            <a:pPr algn="ctr"/>
            <a:endParaRPr lang="hu-HU" dirty="0"/>
          </a:p>
        </p:txBody>
      </p:sp>
      <p:sp>
        <p:nvSpPr>
          <p:cNvPr id="4" name="Téglalap 3"/>
          <p:cNvSpPr/>
          <p:nvPr/>
        </p:nvSpPr>
        <p:spPr>
          <a:xfrm>
            <a:off x="560231" y="1310901"/>
            <a:ext cx="815876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hu-HU" altLang="hu-HU" dirty="0" smtClean="0"/>
              <a:t> </a:t>
            </a:r>
            <a:endParaRPr lang="hu-HU" altLang="hu-HU" dirty="0"/>
          </a:p>
        </p:txBody>
      </p:sp>
      <p:sp>
        <p:nvSpPr>
          <p:cNvPr id="6" name="Téglalap 5"/>
          <p:cNvSpPr/>
          <p:nvPr/>
        </p:nvSpPr>
        <p:spPr>
          <a:xfrm>
            <a:off x="7611407" y="2576351"/>
            <a:ext cx="850006" cy="61818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7" name="Téglalap 6"/>
          <p:cNvSpPr/>
          <p:nvPr/>
        </p:nvSpPr>
        <p:spPr>
          <a:xfrm>
            <a:off x="7868991" y="4774792"/>
            <a:ext cx="850006" cy="61818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621746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/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pPr algn="ctr"/>
            <a:r>
              <a:rPr lang="hu-HU" altLang="hu-HU" sz="3200" i="1" dirty="0" err="1" smtClean="0">
                <a:latin typeface="Lucida Sans" panose="020B0602040502020204" pitchFamily="34" charset="0"/>
              </a:rPr>
              <a:t>Plans</a:t>
            </a:r>
            <a:r>
              <a:rPr lang="hu-HU" altLang="hu-HU" sz="3200" i="1" dirty="0" smtClean="0">
                <a:latin typeface="Lucida Sans" panose="020B0602040502020204" pitchFamily="34" charset="0"/>
              </a:rPr>
              <a:t> </a:t>
            </a:r>
            <a:r>
              <a:rPr lang="hu-HU" altLang="hu-HU" sz="3200" i="1" dirty="0" err="1" smtClean="0">
                <a:latin typeface="Lucida Sans" panose="020B0602040502020204" pitchFamily="34" charset="0"/>
              </a:rPr>
              <a:t>for</a:t>
            </a:r>
            <a:r>
              <a:rPr lang="hu-HU" altLang="hu-HU" sz="3200" i="1" dirty="0" smtClean="0">
                <a:latin typeface="Lucida Sans" panose="020B0602040502020204" pitchFamily="34" charset="0"/>
              </a:rPr>
              <a:t> 2016</a:t>
            </a:r>
            <a:endParaRPr lang="hu-HU" altLang="hu-HU" sz="3200" i="1" dirty="0">
              <a:latin typeface="Lucida Sans" panose="020B0602040502020204" pitchFamily="34" charset="0"/>
            </a:endParaRPr>
          </a:p>
          <a:p>
            <a:pPr algn="ctr"/>
            <a:endParaRPr lang="hu-HU" dirty="0"/>
          </a:p>
        </p:txBody>
      </p:sp>
      <p:sp>
        <p:nvSpPr>
          <p:cNvPr id="4" name="Téglalap 3"/>
          <p:cNvSpPr/>
          <p:nvPr/>
        </p:nvSpPr>
        <p:spPr>
          <a:xfrm>
            <a:off x="560231" y="1310901"/>
            <a:ext cx="815876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hu-HU" altLang="hu-HU" dirty="0" smtClean="0"/>
              <a:t> </a:t>
            </a:r>
            <a:endParaRPr lang="hu-HU" altLang="hu-HU" dirty="0"/>
          </a:p>
        </p:txBody>
      </p:sp>
      <p:sp>
        <p:nvSpPr>
          <p:cNvPr id="6" name="Téglalap 5"/>
          <p:cNvSpPr/>
          <p:nvPr/>
        </p:nvSpPr>
        <p:spPr>
          <a:xfrm>
            <a:off x="7189094" y="2292439"/>
            <a:ext cx="850006" cy="61818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7" name="Téglalap 6"/>
          <p:cNvSpPr/>
          <p:nvPr/>
        </p:nvSpPr>
        <p:spPr>
          <a:xfrm>
            <a:off x="7392474" y="4507605"/>
            <a:ext cx="850006" cy="61818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85347" y="2292439"/>
            <a:ext cx="2857500" cy="4238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4052" y="3697510"/>
            <a:ext cx="5467350" cy="2238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Rectangle 6"/>
          <p:cNvSpPr>
            <a:spLocks noChangeArrowheads="1"/>
          </p:cNvSpPr>
          <p:nvPr/>
        </p:nvSpPr>
        <p:spPr bwMode="auto">
          <a:xfrm>
            <a:off x="832769" y="2322150"/>
            <a:ext cx="4164234" cy="7100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90000" tIns="46800" rIns="90000" bIns="46800" anchor="ctr">
            <a:spAutoFit/>
          </a:bodyPr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rgbClr val="000000"/>
                </a:solidFill>
                <a:latin typeface="Times New Roman" pitchFamily="18" charset="0"/>
                <a:ea typeface="Droid Sans"/>
                <a:cs typeface="Droid Sans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rgbClr val="000000"/>
                </a:solidFill>
                <a:latin typeface="Times New Roman" pitchFamily="18" charset="0"/>
                <a:ea typeface="Droid Sans"/>
                <a:cs typeface="Droid Sans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itchFamily="18" charset="0"/>
                <a:ea typeface="Droid Sans"/>
                <a:cs typeface="Droid Sans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itchFamily="18" charset="0"/>
                <a:ea typeface="Droid Sans"/>
                <a:cs typeface="Droid Sans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itchFamily="18" charset="0"/>
                <a:ea typeface="Droid Sans"/>
                <a:cs typeface="Droid Sans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itchFamily="18" charset="0"/>
                <a:ea typeface="Droid Sans"/>
                <a:cs typeface="Droid Sans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itchFamily="18" charset="0"/>
                <a:ea typeface="Droid Sans"/>
                <a:cs typeface="Droid Sans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itchFamily="18" charset="0"/>
                <a:ea typeface="Droid Sans"/>
                <a:cs typeface="Droid Sans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itchFamily="18" charset="0"/>
                <a:ea typeface="Droid Sans"/>
                <a:cs typeface="Droid Sans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hu-HU" altLang="hu-HU" sz="2000" dirty="0" err="1" smtClean="0">
                <a:solidFill>
                  <a:schemeClr val="tx1"/>
                </a:solidFill>
                <a:latin typeface="+mn-lt"/>
              </a:rPr>
              <a:t>Different</a:t>
            </a:r>
            <a:r>
              <a:rPr lang="hu-HU" altLang="hu-HU" sz="2000" dirty="0" smtClean="0">
                <a:solidFill>
                  <a:schemeClr val="tx1"/>
                </a:solidFill>
                <a:latin typeface="+mn-lt"/>
              </a:rPr>
              <a:t> </a:t>
            </a:r>
            <a:r>
              <a:rPr lang="hu-HU" altLang="hu-HU" sz="2000" dirty="0" err="1" smtClean="0">
                <a:solidFill>
                  <a:schemeClr val="tx1"/>
                </a:solidFill>
                <a:latin typeface="+mn-lt"/>
              </a:rPr>
              <a:t>to</a:t>
            </a:r>
            <a:r>
              <a:rPr lang="hu-HU" altLang="hu-HU" sz="2000" dirty="0" smtClean="0">
                <a:solidFill>
                  <a:schemeClr val="tx1"/>
                </a:solidFill>
                <a:latin typeface="+mn-lt"/>
              </a:rPr>
              <a:t> </a:t>
            </a:r>
            <a:r>
              <a:rPr lang="hu-HU" altLang="hu-HU" sz="2000" dirty="0" err="1" smtClean="0">
                <a:solidFill>
                  <a:schemeClr val="tx1"/>
                </a:solidFill>
                <a:latin typeface="+mn-lt"/>
              </a:rPr>
              <a:t>circulary</a:t>
            </a:r>
            <a:r>
              <a:rPr lang="hu-HU" altLang="hu-HU" sz="2000" dirty="0" smtClean="0">
                <a:solidFill>
                  <a:schemeClr val="tx1"/>
                </a:solidFill>
                <a:latin typeface="+mn-lt"/>
              </a:rPr>
              <a:t> </a:t>
            </a:r>
            <a:r>
              <a:rPr lang="hu-HU" altLang="hu-HU" sz="2000" dirty="0" err="1" smtClean="0">
                <a:solidFill>
                  <a:schemeClr val="tx1"/>
                </a:solidFill>
                <a:latin typeface="+mn-lt"/>
              </a:rPr>
              <a:t>polarised</a:t>
            </a:r>
            <a:r>
              <a:rPr lang="hu-HU" altLang="hu-HU" sz="2000" dirty="0" smtClean="0">
                <a:solidFill>
                  <a:schemeClr val="tx1"/>
                </a:solidFill>
                <a:latin typeface="+mn-lt"/>
              </a:rPr>
              <a:t> </a:t>
            </a:r>
            <a:r>
              <a:rPr lang="hu-HU" altLang="hu-HU" sz="2000" dirty="0" err="1" smtClean="0">
                <a:solidFill>
                  <a:schemeClr val="tx1"/>
                </a:solidFill>
                <a:latin typeface="+mn-lt"/>
              </a:rPr>
              <a:t>light</a:t>
            </a:r>
            <a:r>
              <a:rPr lang="hu-HU" altLang="hu-HU" sz="2000" dirty="0" smtClean="0">
                <a:solidFill>
                  <a:schemeClr val="tx1"/>
                </a:solidFill>
                <a:latin typeface="+mn-lt"/>
              </a:rPr>
              <a:t>, 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hu-HU" altLang="hu-HU" sz="2000" dirty="0" err="1" smtClean="0">
                <a:solidFill>
                  <a:schemeClr val="tx1"/>
                </a:solidFill>
                <a:latin typeface="+mn-lt"/>
              </a:rPr>
              <a:t>but</a:t>
            </a:r>
            <a:r>
              <a:rPr lang="hu-HU" altLang="hu-HU" sz="2000" dirty="0" smtClean="0">
                <a:solidFill>
                  <a:schemeClr val="tx1"/>
                </a:solidFill>
                <a:latin typeface="+mn-lt"/>
              </a:rPr>
              <a:t> </a:t>
            </a:r>
            <a:r>
              <a:rPr lang="hu-HU" altLang="hu-HU" sz="2000" dirty="0" err="1" smtClean="0">
                <a:solidFill>
                  <a:schemeClr val="tx1"/>
                </a:solidFill>
                <a:latin typeface="+mn-lt"/>
              </a:rPr>
              <a:t>not</a:t>
            </a:r>
            <a:r>
              <a:rPr lang="hu-HU" altLang="hu-HU" sz="2000" dirty="0" smtClean="0">
                <a:solidFill>
                  <a:schemeClr val="tx1"/>
                </a:solidFill>
                <a:latin typeface="+mn-lt"/>
              </a:rPr>
              <a:t> </a:t>
            </a:r>
            <a:r>
              <a:rPr lang="hu-HU" altLang="hu-HU" sz="2000" dirty="0" err="1" smtClean="0">
                <a:solidFill>
                  <a:schemeClr val="tx1"/>
                </a:solidFill>
                <a:latin typeface="+mn-lt"/>
              </a:rPr>
              <a:t>clear</a:t>
            </a:r>
            <a:r>
              <a:rPr lang="hu-HU" altLang="hu-HU" sz="2000" dirty="0" smtClean="0">
                <a:solidFill>
                  <a:schemeClr val="tx1"/>
                </a:solidFill>
                <a:latin typeface="+mn-lt"/>
              </a:rPr>
              <a:t> (</a:t>
            </a:r>
            <a:r>
              <a:rPr lang="hu-HU" altLang="hu-HU" sz="2000" dirty="0" err="1" smtClean="0">
                <a:solidFill>
                  <a:schemeClr val="tx1"/>
                </a:solidFill>
                <a:latin typeface="+mn-lt"/>
              </a:rPr>
              <a:t>at</a:t>
            </a:r>
            <a:r>
              <a:rPr lang="hu-HU" altLang="hu-HU" sz="2000" dirty="0" smtClean="0">
                <a:solidFill>
                  <a:schemeClr val="tx1"/>
                </a:solidFill>
                <a:latin typeface="+mn-lt"/>
              </a:rPr>
              <a:t> </a:t>
            </a:r>
            <a:r>
              <a:rPr lang="hu-HU" altLang="hu-HU" sz="2000" dirty="0" err="1" smtClean="0">
                <a:solidFill>
                  <a:schemeClr val="tx1"/>
                </a:solidFill>
                <a:latin typeface="+mn-lt"/>
              </a:rPr>
              <a:t>least</a:t>
            </a:r>
            <a:r>
              <a:rPr lang="hu-HU" altLang="hu-HU" sz="2000" dirty="0" smtClean="0">
                <a:solidFill>
                  <a:schemeClr val="tx1"/>
                </a:solidFill>
                <a:latin typeface="+mn-lt"/>
              </a:rPr>
              <a:t> </a:t>
            </a:r>
            <a:r>
              <a:rPr lang="hu-HU" altLang="hu-HU" sz="2000" dirty="0" err="1" smtClean="0">
                <a:solidFill>
                  <a:schemeClr val="tx1"/>
                </a:solidFill>
                <a:latin typeface="+mn-lt"/>
              </a:rPr>
              <a:t>for</a:t>
            </a:r>
            <a:r>
              <a:rPr lang="hu-HU" altLang="hu-HU" sz="2000" dirty="0" smtClean="0">
                <a:solidFill>
                  <a:schemeClr val="tx1"/>
                </a:solidFill>
                <a:latin typeface="+mn-lt"/>
              </a:rPr>
              <a:t> </a:t>
            </a:r>
            <a:r>
              <a:rPr lang="hu-HU" altLang="hu-HU" sz="2000" dirty="0" err="1" smtClean="0">
                <a:solidFill>
                  <a:schemeClr val="tx1"/>
                </a:solidFill>
                <a:latin typeface="+mn-lt"/>
              </a:rPr>
              <a:t>us</a:t>
            </a:r>
            <a:r>
              <a:rPr lang="hu-HU" altLang="hu-HU" sz="2000" dirty="0" smtClean="0">
                <a:solidFill>
                  <a:schemeClr val="tx1"/>
                </a:solidFill>
                <a:latin typeface="+mn-lt"/>
              </a:rPr>
              <a:t>) </a:t>
            </a:r>
            <a:r>
              <a:rPr lang="hu-HU" altLang="hu-HU" sz="2000" dirty="0" err="1" smtClean="0">
                <a:solidFill>
                  <a:schemeClr val="tx1"/>
                </a:solidFill>
                <a:latin typeface="+mn-lt"/>
              </a:rPr>
              <a:t>how</a:t>
            </a:r>
            <a:r>
              <a:rPr lang="hu-HU" altLang="hu-HU" sz="2000" dirty="0" smtClean="0">
                <a:solidFill>
                  <a:schemeClr val="tx1"/>
                </a:solidFill>
                <a:latin typeface="+mn-lt"/>
              </a:rPr>
              <a:t> </a:t>
            </a:r>
            <a:endParaRPr lang="hu-HU" altLang="hu-HU" sz="2000" dirty="0">
              <a:solidFill>
                <a:schemeClr val="tx1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3771371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/>
          <p:cNvSpPr>
            <a:spLocks noGrp="1"/>
          </p:cNvSpPr>
          <p:nvPr>
            <p:ph sz="quarter" idx="11"/>
          </p:nvPr>
        </p:nvSpPr>
        <p:spPr>
          <a:xfrm>
            <a:off x="1283365" y="245658"/>
            <a:ext cx="6651625" cy="995639"/>
          </a:xfrm>
        </p:spPr>
        <p:txBody>
          <a:bodyPr/>
          <a:lstStyle/>
          <a:p>
            <a:pPr algn="ctr"/>
            <a:r>
              <a:rPr lang="hu-HU" altLang="hu-HU" sz="3200" i="1" dirty="0" err="1" smtClean="0">
                <a:latin typeface="Lucida Sans" panose="020B0602040502020204" pitchFamily="34" charset="0"/>
              </a:rPr>
              <a:t>Plans</a:t>
            </a:r>
            <a:r>
              <a:rPr lang="hu-HU" altLang="hu-HU" sz="3200" i="1" dirty="0" smtClean="0">
                <a:latin typeface="Lucida Sans" panose="020B0602040502020204" pitchFamily="34" charset="0"/>
              </a:rPr>
              <a:t> </a:t>
            </a:r>
            <a:r>
              <a:rPr lang="hu-HU" altLang="hu-HU" sz="3200" i="1" dirty="0" err="1" smtClean="0">
                <a:latin typeface="Lucida Sans" panose="020B0602040502020204" pitchFamily="34" charset="0"/>
              </a:rPr>
              <a:t>for</a:t>
            </a:r>
            <a:r>
              <a:rPr lang="hu-HU" altLang="hu-HU" sz="3200" i="1" dirty="0" smtClean="0">
                <a:latin typeface="Lucida Sans" panose="020B0602040502020204" pitchFamily="34" charset="0"/>
              </a:rPr>
              <a:t> 2016</a:t>
            </a:r>
            <a:endParaRPr lang="hu-HU" altLang="hu-HU" sz="3200" i="1" dirty="0">
              <a:latin typeface="Lucida Sans" panose="020B0602040502020204" pitchFamily="34" charset="0"/>
            </a:endParaRPr>
          </a:p>
          <a:p>
            <a:pPr algn="ctr"/>
            <a:endParaRPr lang="hu-HU" dirty="0"/>
          </a:p>
        </p:txBody>
      </p:sp>
      <p:sp>
        <p:nvSpPr>
          <p:cNvPr id="4" name="Téglalap 3"/>
          <p:cNvSpPr/>
          <p:nvPr/>
        </p:nvSpPr>
        <p:spPr>
          <a:xfrm>
            <a:off x="560231" y="1310901"/>
            <a:ext cx="815876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hu-HU" altLang="hu-HU" dirty="0" smtClean="0"/>
              <a:t> </a:t>
            </a:r>
            <a:endParaRPr lang="hu-HU" altLang="hu-HU" dirty="0"/>
          </a:p>
        </p:txBody>
      </p:sp>
      <p:sp>
        <p:nvSpPr>
          <p:cNvPr id="6" name="Téglalap 5"/>
          <p:cNvSpPr/>
          <p:nvPr/>
        </p:nvSpPr>
        <p:spPr>
          <a:xfrm>
            <a:off x="5939843" y="2810814"/>
            <a:ext cx="850006" cy="61818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7" name="Téglalap 6"/>
          <p:cNvSpPr/>
          <p:nvPr/>
        </p:nvSpPr>
        <p:spPr>
          <a:xfrm>
            <a:off x="7392474" y="4507605"/>
            <a:ext cx="850006" cy="61818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4755" y="2501387"/>
            <a:ext cx="6096000" cy="3838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le 6"/>
          <p:cNvSpPr>
            <a:spLocks noChangeArrowheads="1"/>
          </p:cNvSpPr>
          <p:nvPr/>
        </p:nvSpPr>
        <p:spPr bwMode="auto">
          <a:xfrm>
            <a:off x="2543815" y="1500479"/>
            <a:ext cx="3499714" cy="4022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90000" tIns="46800" rIns="90000" bIns="46800" anchor="ctr">
            <a:spAutoFit/>
          </a:bodyPr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rgbClr val="000000"/>
                </a:solidFill>
                <a:latin typeface="Times New Roman" pitchFamily="18" charset="0"/>
                <a:ea typeface="Droid Sans"/>
                <a:cs typeface="Droid Sans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rgbClr val="000000"/>
                </a:solidFill>
                <a:latin typeface="Times New Roman" pitchFamily="18" charset="0"/>
                <a:ea typeface="Droid Sans"/>
                <a:cs typeface="Droid Sans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itchFamily="18" charset="0"/>
                <a:ea typeface="Droid Sans"/>
                <a:cs typeface="Droid Sans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itchFamily="18" charset="0"/>
                <a:ea typeface="Droid Sans"/>
                <a:cs typeface="Droid Sans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itchFamily="18" charset="0"/>
                <a:ea typeface="Droid Sans"/>
                <a:cs typeface="Droid Sans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itchFamily="18" charset="0"/>
                <a:ea typeface="Droid Sans"/>
                <a:cs typeface="Droid Sans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itchFamily="18" charset="0"/>
                <a:ea typeface="Droid Sans"/>
                <a:cs typeface="Droid Sans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itchFamily="18" charset="0"/>
                <a:ea typeface="Droid Sans"/>
                <a:cs typeface="Droid Sans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itchFamily="18" charset="0"/>
                <a:ea typeface="Droid Sans"/>
                <a:cs typeface="Droid Sans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hu-HU" altLang="hu-HU" sz="2000" dirty="0" err="1" smtClean="0">
                <a:solidFill>
                  <a:schemeClr val="tx1"/>
                </a:solidFill>
                <a:latin typeface="+mn-lt"/>
              </a:rPr>
              <a:t>Photoionization</a:t>
            </a:r>
            <a:r>
              <a:rPr lang="hu-HU" altLang="hu-HU" sz="2000" dirty="0" smtClean="0">
                <a:solidFill>
                  <a:schemeClr val="tx1"/>
                </a:solidFill>
                <a:latin typeface="+mn-lt"/>
              </a:rPr>
              <a:t> of </a:t>
            </a:r>
            <a:r>
              <a:rPr lang="hu-HU" altLang="hu-HU" sz="2000" dirty="0" err="1" smtClean="0">
                <a:solidFill>
                  <a:schemeClr val="tx1"/>
                </a:solidFill>
                <a:latin typeface="+mn-lt"/>
              </a:rPr>
              <a:t>Rb</a:t>
            </a:r>
            <a:r>
              <a:rPr lang="hu-HU" altLang="hu-HU" sz="2000" dirty="0">
                <a:solidFill>
                  <a:schemeClr val="tx1"/>
                </a:solidFill>
                <a:latin typeface="+mn-lt"/>
              </a:rPr>
              <a:t> </a:t>
            </a:r>
            <a:r>
              <a:rPr lang="hu-HU" altLang="hu-HU" sz="2000" dirty="0" smtClean="0">
                <a:solidFill>
                  <a:schemeClr val="tx1"/>
                </a:solidFill>
                <a:latin typeface="+mn-lt"/>
              </a:rPr>
              <a:t>atom</a:t>
            </a:r>
            <a:endParaRPr lang="hu-HU" altLang="hu-HU" sz="200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9" name="Rectangle 6"/>
          <p:cNvSpPr>
            <a:spLocks noChangeArrowheads="1"/>
          </p:cNvSpPr>
          <p:nvPr/>
        </p:nvSpPr>
        <p:spPr bwMode="auto">
          <a:xfrm>
            <a:off x="2597781" y="1958861"/>
            <a:ext cx="3499714" cy="4022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90000" tIns="46800" rIns="90000" bIns="46800" anchor="ctr">
            <a:spAutoFit/>
          </a:bodyPr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rgbClr val="000000"/>
                </a:solidFill>
                <a:latin typeface="Times New Roman" pitchFamily="18" charset="0"/>
                <a:ea typeface="Droid Sans"/>
                <a:cs typeface="Droid Sans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rgbClr val="000000"/>
                </a:solidFill>
                <a:latin typeface="Times New Roman" pitchFamily="18" charset="0"/>
                <a:ea typeface="Droid Sans"/>
                <a:cs typeface="Droid Sans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itchFamily="18" charset="0"/>
                <a:ea typeface="Droid Sans"/>
                <a:cs typeface="Droid Sans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itchFamily="18" charset="0"/>
                <a:ea typeface="Droid Sans"/>
                <a:cs typeface="Droid Sans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itchFamily="18" charset="0"/>
                <a:ea typeface="Droid Sans"/>
                <a:cs typeface="Droid Sans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itchFamily="18" charset="0"/>
                <a:ea typeface="Droid Sans"/>
                <a:cs typeface="Droid Sans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itchFamily="18" charset="0"/>
                <a:ea typeface="Droid Sans"/>
                <a:cs typeface="Droid Sans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itchFamily="18" charset="0"/>
                <a:ea typeface="Droid Sans"/>
                <a:cs typeface="Droid Sans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itchFamily="18" charset="0"/>
                <a:ea typeface="Droid Sans"/>
                <a:cs typeface="Droid Sans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hu-HU" altLang="hu-HU" sz="2000" dirty="0" smtClean="0">
                <a:solidFill>
                  <a:schemeClr val="tx1"/>
                </a:solidFill>
                <a:latin typeface="+mn-lt"/>
              </a:rPr>
              <a:t>Pocsai Misi </a:t>
            </a:r>
            <a:r>
              <a:rPr lang="hu-HU" altLang="hu-HU" sz="2000" dirty="0" err="1" smtClean="0">
                <a:solidFill>
                  <a:schemeClr val="tx1"/>
                </a:solidFill>
                <a:latin typeface="+mn-lt"/>
              </a:rPr>
              <a:t>Phd-je</a:t>
            </a:r>
            <a:r>
              <a:rPr lang="hu-HU" altLang="hu-HU" sz="2000" dirty="0" smtClean="0">
                <a:solidFill>
                  <a:schemeClr val="tx1"/>
                </a:solidFill>
                <a:latin typeface="+mn-lt"/>
              </a:rPr>
              <a:t> </a:t>
            </a:r>
            <a:endParaRPr lang="hu-HU" altLang="hu-HU" sz="2000" dirty="0">
              <a:solidFill>
                <a:schemeClr val="tx1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7929760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/>
          <p:cNvSpPr>
            <a:spLocks noGrp="1"/>
          </p:cNvSpPr>
          <p:nvPr>
            <p:ph sz="quarter" idx="11"/>
          </p:nvPr>
        </p:nvSpPr>
        <p:spPr>
          <a:xfrm>
            <a:off x="1283365" y="213748"/>
            <a:ext cx="6651625" cy="995639"/>
          </a:xfrm>
        </p:spPr>
        <p:txBody>
          <a:bodyPr/>
          <a:lstStyle/>
          <a:p>
            <a:pPr algn="ctr"/>
            <a:r>
              <a:rPr lang="hu-HU" i="1" dirty="0" err="1" smtClean="0">
                <a:latin typeface="Lucida Sans" panose="020B0602040502020204" pitchFamily="34" charset="0"/>
              </a:rPr>
              <a:t>Outline</a:t>
            </a:r>
            <a:endParaRPr lang="hu-HU" i="1" dirty="0">
              <a:latin typeface="Lucida Sans" panose="020B0602040502020204" pitchFamily="34" charset="0"/>
            </a:endParaRPr>
          </a:p>
        </p:txBody>
      </p:sp>
      <p:sp>
        <p:nvSpPr>
          <p:cNvPr id="4" name="Rectangle 5"/>
          <p:cNvSpPr>
            <a:spLocks noChangeArrowheads="1"/>
          </p:cNvSpPr>
          <p:nvPr/>
        </p:nvSpPr>
        <p:spPr bwMode="auto">
          <a:xfrm>
            <a:off x="401292" y="1797968"/>
            <a:ext cx="8329050" cy="42484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hu-HU" altLang="hu-HU" sz="2800" i="1" dirty="0" smtClean="0">
                <a:cs typeface="Lucida Sans Unicode" pitchFamily="34" charset="0"/>
              </a:rPr>
              <a:t>  </a:t>
            </a:r>
          </a:p>
          <a:p>
            <a:r>
              <a:rPr lang="hu-HU" altLang="hu-HU" sz="2800" i="1" dirty="0" err="1" smtClean="0">
                <a:cs typeface="Lucida Sans Unicode" pitchFamily="34" charset="0"/>
              </a:rPr>
              <a:t>Published</a:t>
            </a:r>
            <a:r>
              <a:rPr lang="hu-HU" altLang="hu-HU" sz="2800" i="1" dirty="0" smtClean="0">
                <a:cs typeface="Lucida Sans Unicode" pitchFamily="34" charset="0"/>
              </a:rPr>
              <a:t> </a:t>
            </a:r>
            <a:r>
              <a:rPr lang="hu-HU" altLang="hu-HU" sz="2800" i="1" dirty="0" err="1" smtClean="0">
                <a:cs typeface="Lucida Sans Unicode" pitchFamily="34" charset="0"/>
              </a:rPr>
              <a:t>works</a:t>
            </a:r>
            <a:r>
              <a:rPr lang="hu-HU" altLang="hu-HU" sz="2800" i="1" dirty="0" smtClean="0">
                <a:cs typeface="Lucida Sans Unicode" pitchFamily="34" charset="0"/>
              </a:rPr>
              <a:t> 2015 -2016</a:t>
            </a:r>
          </a:p>
          <a:p>
            <a:r>
              <a:rPr lang="hu-HU" altLang="hu-HU" sz="2000" i="1" dirty="0" err="1">
                <a:cs typeface="Lucida Sans Unicode" pitchFamily="34" charset="0"/>
              </a:rPr>
              <a:t>L</a:t>
            </a:r>
            <a:r>
              <a:rPr lang="hu-HU" altLang="hu-HU" sz="2000" i="1" dirty="0" err="1" smtClean="0">
                <a:cs typeface="Lucida Sans Unicode" pitchFamily="34" charset="0"/>
              </a:rPr>
              <a:t>aser</a:t>
            </a:r>
            <a:r>
              <a:rPr lang="hu-HU" altLang="hu-HU" sz="2000" i="1" dirty="0" smtClean="0">
                <a:cs typeface="Lucida Sans Unicode" pitchFamily="34" charset="0"/>
              </a:rPr>
              <a:t> </a:t>
            </a:r>
            <a:r>
              <a:rPr lang="hu-HU" altLang="hu-HU" sz="2000" i="1" dirty="0" err="1" smtClean="0">
                <a:cs typeface="Lucida Sans Unicode" pitchFamily="34" charset="0"/>
              </a:rPr>
              <a:t>assisted</a:t>
            </a:r>
            <a:r>
              <a:rPr lang="hu-HU" altLang="hu-HU" sz="2000" i="1" dirty="0" smtClean="0">
                <a:cs typeface="Lucida Sans Unicode" pitchFamily="34" charset="0"/>
              </a:rPr>
              <a:t> proton </a:t>
            </a:r>
            <a:r>
              <a:rPr lang="hu-HU" altLang="hu-HU" sz="2000" i="1" dirty="0" err="1" smtClean="0">
                <a:cs typeface="Lucida Sans Unicode" pitchFamily="34" charset="0"/>
              </a:rPr>
              <a:t>collision</a:t>
            </a:r>
            <a:r>
              <a:rPr lang="hu-HU" altLang="hu-HU" sz="2000" i="1" dirty="0" smtClean="0">
                <a:cs typeface="Lucida Sans Unicode" pitchFamily="34" charset="0"/>
              </a:rPr>
              <a:t> </a:t>
            </a:r>
            <a:r>
              <a:rPr lang="hu-HU" altLang="hu-HU" sz="2000" i="1" dirty="0" err="1" smtClean="0">
                <a:cs typeface="Lucida Sans Unicode" pitchFamily="34" charset="0"/>
              </a:rPr>
              <a:t>on</a:t>
            </a:r>
            <a:r>
              <a:rPr lang="hu-HU" altLang="hu-HU" sz="2000" i="1" dirty="0" smtClean="0">
                <a:cs typeface="Lucida Sans Unicode" pitchFamily="34" charset="0"/>
              </a:rPr>
              <a:t> </a:t>
            </a:r>
            <a:r>
              <a:rPr lang="hu-HU" altLang="hu-HU" sz="2000" i="1" dirty="0" err="1" smtClean="0">
                <a:cs typeface="Lucida Sans Unicode" pitchFamily="34" charset="0"/>
              </a:rPr>
              <a:t>nucleus</a:t>
            </a:r>
            <a:r>
              <a:rPr lang="hu-HU" altLang="hu-HU" sz="2000" i="1" dirty="0">
                <a:cs typeface="Lucida Sans Unicode" pitchFamily="34" charset="0"/>
              </a:rPr>
              <a:t> </a:t>
            </a:r>
            <a:r>
              <a:rPr lang="hu-HU" altLang="hu-HU" sz="2000" i="1" dirty="0" err="1" smtClean="0">
                <a:cs typeface="Lucida Sans Unicode" pitchFamily="34" charset="0"/>
              </a:rPr>
              <a:t>for</a:t>
            </a:r>
            <a:r>
              <a:rPr lang="hu-HU" altLang="hu-HU" sz="2000" i="1" dirty="0" smtClean="0">
                <a:cs typeface="Lucida Sans Unicode" pitchFamily="34" charset="0"/>
              </a:rPr>
              <a:t> </a:t>
            </a:r>
            <a:r>
              <a:rPr lang="hu-HU" altLang="hu-HU" sz="2000" i="1" dirty="0" err="1">
                <a:cs typeface="Lucida Sans Unicode" pitchFamily="34" charset="0"/>
              </a:rPr>
              <a:t>mono</a:t>
            </a:r>
            <a:r>
              <a:rPr lang="hu-HU" altLang="hu-HU" sz="2000" i="1" dirty="0">
                <a:cs typeface="Lucida Sans Unicode" pitchFamily="34" charset="0"/>
              </a:rPr>
              <a:t> and </a:t>
            </a:r>
            <a:r>
              <a:rPr lang="hu-HU" altLang="hu-HU" sz="2000" i="1" dirty="0" err="1">
                <a:cs typeface="Lucida Sans Unicode" pitchFamily="34" charset="0"/>
              </a:rPr>
              <a:t>bichromatic</a:t>
            </a:r>
            <a:r>
              <a:rPr lang="hu-HU" altLang="hu-HU" sz="2000" i="1" dirty="0">
                <a:cs typeface="Lucida Sans Unicode" pitchFamily="34" charset="0"/>
              </a:rPr>
              <a:t> </a:t>
            </a:r>
            <a:r>
              <a:rPr lang="hu-HU" altLang="hu-HU" sz="2000" i="1" dirty="0" err="1" smtClean="0">
                <a:cs typeface="Lucida Sans Unicode" pitchFamily="34" charset="0"/>
              </a:rPr>
              <a:t>fields</a:t>
            </a:r>
            <a:r>
              <a:rPr lang="hu-HU" altLang="hu-HU" sz="2000" i="1" dirty="0" smtClean="0">
                <a:cs typeface="Lucida Sans Unicode" pitchFamily="34" charset="0"/>
              </a:rPr>
              <a:t> </a:t>
            </a:r>
          </a:p>
          <a:p>
            <a:r>
              <a:rPr lang="hu-HU" altLang="hu-HU" sz="2000" i="1" dirty="0" err="1" smtClean="0">
                <a:cs typeface="Lucida Sans Unicode" pitchFamily="34" charset="0"/>
              </a:rPr>
              <a:t>Electron</a:t>
            </a:r>
            <a:r>
              <a:rPr lang="hu-HU" altLang="hu-HU" sz="2000" i="1" dirty="0" smtClean="0">
                <a:cs typeface="Lucida Sans Unicode" pitchFamily="34" charset="0"/>
              </a:rPr>
              <a:t> </a:t>
            </a:r>
            <a:r>
              <a:rPr lang="hu-HU" altLang="hu-HU" sz="2000" i="1" dirty="0" err="1" smtClean="0">
                <a:cs typeface="Lucida Sans Unicode" pitchFamily="34" charset="0"/>
              </a:rPr>
              <a:t>accelaration</a:t>
            </a:r>
            <a:r>
              <a:rPr lang="hu-HU" altLang="hu-HU" sz="2000" i="1" dirty="0" smtClean="0">
                <a:cs typeface="Lucida Sans Unicode" pitchFamily="34" charset="0"/>
              </a:rPr>
              <a:t> </a:t>
            </a:r>
            <a:r>
              <a:rPr lang="hu-HU" altLang="hu-HU" sz="2000" i="1" dirty="0" err="1" smtClean="0">
                <a:cs typeface="Lucida Sans Unicode" pitchFamily="34" charset="0"/>
              </a:rPr>
              <a:t>in</a:t>
            </a:r>
            <a:r>
              <a:rPr lang="hu-HU" altLang="hu-HU" sz="2000" i="1" dirty="0" smtClean="0">
                <a:cs typeface="Lucida Sans Unicode" pitchFamily="34" charset="0"/>
              </a:rPr>
              <a:t> </a:t>
            </a:r>
            <a:r>
              <a:rPr lang="hu-HU" altLang="hu-HU" sz="2000" i="1" dirty="0" err="1" smtClean="0">
                <a:cs typeface="Lucida Sans Unicode" pitchFamily="34" charset="0"/>
              </a:rPr>
              <a:t>underdense</a:t>
            </a:r>
            <a:r>
              <a:rPr lang="hu-HU" altLang="hu-HU" sz="2000" i="1" dirty="0" smtClean="0">
                <a:cs typeface="Lucida Sans Unicode" pitchFamily="34" charset="0"/>
              </a:rPr>
              <a:t> </a:t>
            </a:r>
            <a:r>
              <a:rPr lang="hu-HU" altLang="hu-HU" sz="2000" i="1" dirty="0" err="1" smtClean="0">
                <a:cs typeface="Lucida Sans Unicode" pitchFamily="34" charset="0"/>
              </a:rPr>
              <a:t>plasmas</a:t>
            </a:r>
            <a:r>
              <a:rPr lang="hu-HU" altLang="hu-HU" sz="2000" i="1" dirty="0">
                <a:cs typeface="Lucida Sans Unicode" pitchFamily="34" charset="0"/>
              </a:rPr>
              <a:t>  </a:t>
            </a:r>
            <a:r>
              <a:rPr lang="hu-HU" altLang="hu-HU" sz="2000" i="1" dirty="0" err="1">
                <a:cs typeface="Lucida Sans Unicode" pitchFamily="34" charset="0"/>
              </a:rPr>
              <a:t>mono</a:t>
            </a:r>
            <a:r>
              <a:rPr lang="hu-HU" altLang="hu-HU" sz="2000" i="1" dirty="0">
                <a:cs typeface="Lucida Sans Unicode" pitchFamily="34" charset="0"/>
              </a:rPr>
              <a:t> and </a:t>
            </a:r>
            <a:r>
              <a:rPr lang="hu-HU" altLang="hu-HU" sz="2000" i="1" dirty="0" err="1">
                <a:cs typeface="Lucida Sans Unicode" pitchFamily="34" charset="0"/>
              </a:rPr>
              <a:t>bichromatic</a:t>
            </a:r>
            <a:r>
              <a:rPr lang="hu-HU" altLang="hu-HU" sz="2000" i="1" dirty="0">
                <a:cs typeface="Lucida Sans Unicode" pitchFamily="34" charset="0"/>
              </a:rPr>
              <a:t> </a:t>
            </a:r>
            <a:r>
              <a:rPr lang="hu-HU" altLang="hu-HU" sz="2000" i="1" dirty="0" err="1">
                <a:cs typeface="Lucida Sans Unicode" pitchFamily="34" charset="0"/>
              </a:rPr>
              <a:t>fields</a:t>
            </a:r>
            <a:r>
              <a:rPr lang="hu-HU" altLang="hu-HU" sz="2000" i="1" dirty="0">
                <a:cs typeface="Lucida Sans Unicode" pitchFamily="34" charset="0"/>
              </a:rPr>
              <a:t> </a:t>
            </a:r>
          </a:p>
          <a:p>
            <a:endParaRPr lang="hu-HU" altLang="hu-HU" sz="2000" i="1" dirty="0">
              <a:cs typeface="Lucida Sans Unicode" pitchFamily="34" charset="0"/>
            </a:endParaRPr>
          </a:p>
          <a:p>
            <a:endParaRPr lang="hu-HU" altLang="hu-HU" sz="2000" i="1" dirty="0">
              <a:cs typeface="Lucida Sans Unicode" pitchFamily="34" charset="0"/>
            </a:endParaRPr>
          </a:p>
          <a:p>
            <a:r>
              <a:rPr lang="hu-HU" altLang="hu-HU" sz="2800" i="1" dirty="0" err="1" smtClean="0">
                <a:cs typeface="Lucida Sans Unicode" pitchFamily="34" charset="0"/>
              </a:rPr>
              <a:t>Plans</a:t>
            </a:r>
            <a:r>
              <a:rPr lang="hu-HU" altLang="hu-HU" sz="2800" i="1" dirty="0" smtClean="0">
                <a:cs typeface="Lucida Sans Unicode" pitchFamily="34" charset="0"/>
              </a:rPr>
              <a:t> </a:t>
            </a:r>
            <a:r>
              <a:rPr lang="hu-HU" altLang="hu-HU" sz="2800" i="1" dirty="0" err="1" smtClean="0">
                <a:cs typeface="Lucida Sans Unicode" pitchFamily="34" charset="0"/>
              </a:rPr>
              <a:t>for</a:t>
            </a:r>
            <a:r>
              <a:rPr lang="hu-HU" altLang="hu-HU" sz="2800" i="1" dirty="0" smtClean="0">
                <a:cs typeface="Lucida Sans Unicode" pitchFamily="34" charset="0"/>
              </a:rPr>
              <a:t> 2016</a:t>
            </a:r>
          </a:p>
          <a:p>
            <a:r>
              <a:rPr lang="hu-HU" altLang="hu-HU" sz="2000" i="1" dirty="0" err="1">
                <a:cs typeface="Lucida Sans Unicode" pitchFamily="34" charset="0"/>
              </a:rPr>
              <a:t>Electron</a:t>
            </a:r>
            <a:r>
              <a:rPr lang="hu-HU" altLang="hu-HU" sz="2000" i="1" dirty="0">
                <a:cs typeface="Lucida Sans Unicode" pitchFamily="34" charset="0"/>
              </a:rPr>
              <a:t> </a:t>
            </a:r>
            <a:r>
              <a:rPr lang="hu-HU" altLang="hu-HU" sz="2000" i="1" dirty="0" err="1">
                <a:cs typeface="Lucida Sans Unicode" pitchFamily="34" charset="0"/>
              </a:rPr>
              <a:t>accelaration</a:t>
            </a:r>
            <a:r>
              <a:rPr lang="hu-HU" altLang="hu-HU" sz="2000" i="1" dirty="0">
                <a:cs typeface="Lucida Sans Unicode" pitchFamily="34" charset="0"/>
              </a:rPr>
              <a:t> </a:t>
            </a:r>
            <a:r>
              <a:rPr lang="hu-HU" altLang="hu-HU" sz="2000" i="1" dirty="0" err="1">
                <a:cs typeface="Lucida Sans Unicode" pitchFamily="34" charset="0"/>
              </a:rPr>
              <a:t>in</a:t>
            </a:r>
            <a:r>
              <a:rPr lang="hu-HU" altLang="hu-HU" sz="2000" i="1" dirty="0">
                <a:cs typeface="Lucida Sans Unicode" pitchFamily="34" charset="0"/>
              </a:rPr>
              <a:t> </a:t>
            </a:r>
            <a:r>
              <a:rPr lang="hu-HU" altLang="hu-HU" sz="2000" i="1" dirty="0" err="1">
                <a:cs typeface="Lucida Sans Unicode" pitchFamily="34" charset="0"/>
              </a:rPr>
              <a:t>underdense</a:t>
            </a:r>
            <a:r>
              <a:rPr lang="hu-HU" altLang="hu-HU" sz="2000" i="1" dirty="0">
                <a:cs typeface="Lucida Sans Unicode" pitchFamily="34" charset="0"/>
              </a:rPr>
              <a:t> </a:t>
            </a:r>
            <a:r>
              <a:rPr lang="hu-HU" altLang="hu-HU" sz="2000" i="1" dirty="0" err="1" smtClean="0">
                <a:cs typeface="Lucida Sans Unicode" pitchFamily="34" charset="0"/>
              </a:rPr>
              <a:t>plasmas</a:t>
            </a:r>
            <a:r>
              <a:rPr lang="hu-HU" altLang="hu-HU" sz="2000" i="1" dirty="0" smtClean="0">
                <a:cs typeface="Lucida Sans Unicode" pitchFamily="34" charset="0"/>
              </a:rPr>
              <a:t>, </a:t>
            </a:r>
            <a:r>
              <a:rPr lang="hu-HU" altLang="hu-HU" sz="2000" i="1" dirty="0" err="1" smtClean="0">
                <a:cs typeface="Lucida Sans Unicode" pitchFamily="34" charset="0"/>
              </a:rPr>
              <a:t>beyond</a:t>
            </a:r>
            <a:r>
              <a:rPr lang="hu-HU" altLang="hu-HU" sz="2000" i="1" dirty="0" smtClean="0">
                <a:cs typeface="Lucida Sans Unicode" pitchFamily="34" charset="0"/>
              </a:rPr>
              <a:t> </a:t>
            </a:r>
            <a:r>
              <a:rPr lang="hu-HU" altLang="hu-HU" sz="2000" i="1" dirty="0" err="1" smtClean="0">
                <a:cs typeface="Lucida Sans Unicode" pitchFamily="34" charset="0"/>
              </a:rPr>
              <a:t>paraxial</a:t>
            </a:r>
            <a:r>
              <a:rPr lang="hu-HU" altLang="hu-HU" sz="2000" i="1" dirty="0" smtClean="0">
                <a:cs typeface="Lucida Sans Unicode" pitchFamily="34" charset="0"/>
              </a:rPr>
              <a:t> </a:t>
            </a:r>
            <a:r>
              <a:rPr lang="hu-HU" altLang="hu-HU" sz="2000" i="1" dirty="0" err="1" smtClean="0">
                <a:cs typeface="Lucida Sans Unicode" pitchFamily="34" charset="0"/>
              </a:rPr>
              <a:t>approx</a:t>
            </a:r>
            <a:r>
              <a:rPr lang="hu-HU" altLang="hu-HU" sz="2000" i="1" dirty="0" smtClean="0">
                <a:cs typeface="Lucida Sans Unicode" pitchFamily="34" charset="0"/>
              </a:rPr>
              <a:t>.</a:t>
            </a:r>
          </a:p>
          <a:p>
            <a:r>
              <a:rPr lang="hu-HU" altLang="hu-HU" sz="2000" i="1" dirty="0" err="1" smtClean="0">
                <a:cs typeface="Lucida Sans Unicode" pitchFamily="34" charset="0"/>
              </a:rPr>
              <a:t>Single</a:t>
            </a:r>
            <a:r>
              <a:rPr lang="hu-HU" altLang="hu-HU" sz="2000" i="1" dirty="0" smtClean="0">
                <a:cs typeface="Lucida Sans Unicode" pitchFamily="34" charset="0"/>
              </a:rPr>
              <a:t> </a:t>
            </a:r>
            <a:r>
              <a:rPr lang="hu-HU" altLang="hu-HU" sz="2000" i="1" dirty="0" err="1">
                <a:cs typeface="Lucida Sans Unicode" pitchFamily="34" charset="0"/>
              </a:rPr>
              <a:t>p</a:t>
            </a:r>
            <a:r>
              <a:rPr lang="hu-HU" altLang="hu-HU" sz="2000" i="1" dirty="0" err="1" smtClean="0">
                <a:cs typeface="Lucida Sans Unicode" pitchFamily="34" charset="0"/>
              </a:rPr>
              <a:t>hotoionization</a:t>
            </a:r>
            <a:r>
              <a:rPr lang="hu-HU" altLang="hu-HU" sz="2000" i="1" dirty="0" smtClean="0">
                <a:cs typeface="Lucida Sans Unicode" pitchFamily="34" charset="0"/>
              </a:rPr>
              <a:t> of </a:t>
            </a:r>
            <a:r>
              <a:rPr lang="hu-HU" altLang="hu-HU" sz="2000" i="1" dirty="0" err="1" smtClean="0">
                <a:cs typeface="Lucida Sans Unicode" pitchFamily="34" charset="0"/>
              </a:rPr>
              <a:t>Rb</a:t>
            </a:r>
            <a:r>
              <a:rPr lang="hu-HU" altLang="hu-HU" sz="2000" i="1" dirty="0" smtClean="0">
                <a:cs typeface="Lucida Sans Unicode" pitchFamily="34" charset="0"/>
              </a:rPr>
              <a:t> atom </a:t>
            </a:r>
          </a:p>
          <a:p>
            <a:r>
              <a:rPr lang="hu-HU" altLang="hu-HU" sz="2000" i="1" dirty="0" smtClean="0">
                <a:cs typeface="Lucida Sans Unicode" pitchFamily="34" charset="0"/>
              </a:rPr>
              <a:t>Morse </a:t>
            </a:r>
            <a:r>
              <a:rPr lang="hu-HU" altLang="hu-HU" sz="2000" i="1" dirty="0" err="1" smtClean="0">
                <a:cs typeface="Lucida Sans Unicode" pitchFamily="34" charset="0"/>
              </a:rPr>
              <a:t>potential</a:t>
            </a:r>
            <a:r>
              <a:rPr lang="hu-HU" altLang="hu-HU" sz="2000" i="1" dirty="0" smtClean="0">
                <a:cs typeface="Lucida Sans Unicode" pitchFamily="34" charset="0"/>
              </a:rPr>
              <a:t> </a:t>
            </a:r>
          </a:p>
          <a:p>
            <a:r>
              <a:rPr lang="hu-HU" altLang="hu-HU" sz="2000" i="1" dirty="0" err="1" smtClean="0">
                <a:cs typeface="Lucida Sans Unicode" pitchFamily="34" charset="0"/>
              </a:rPr>
              <a:t>Self-similar</a:t>
            </a:r>
            <a:r>
              <a:rPr lang="hu-HU" altLang="hu-HU" sz="2000" i="1" dirty="0" smtClean="0">
                <a:cs typeface="Lucida Sans Unicode" pitchFamily="34" charset="0"/>
              </a:rPr>
              <a:t> </a:t>
            </a:r>
            <a:r>
              <a:rPr lang="hu-HU" altLang="hu-HU" sz="2000" i="1" dirty="0" err="1" smtClean="0">
                <a:cs typeface="Lucida Sans Unicode" pitchFamily="34" charset="0"/>
              </a:rPr>
              <a:t>analysis</a:t>
            </a:r>
            <a:r>
              <a:rPr lang="hu-HU" altLang="hu-HU" sz="2000" i="1" dirty="0" smtClean="0">
                <a:cs typeface="Lucida Sans Unicode" pitchFamily="34" charset="0"/>
              </a:rPr>
              <a:t> of </a:t>
            </a:r>
            <a:r>
              <a:rPr lang="hu-HU" altLang="hu-HU" sz="2000" i="1" dirty="0" err="1" smtClean="0">
                <a:cs typeface="Lucida Sans Unicode" pitchFamily="34" charset="0"/>
              </a:rPr>
              <a:t>non-linear</a:t>
            </a:r>
            <a:r>
              <a:rPr lang="hu-HU" altLang="hu-HU" sz="2000" i="1" dirty="0" smtClean="0">
                <a:cs typeface="Lucida Sans Unicode" pitchFamily="34" charset="0"/>
              </a:rPr>
              <a:t> </a:t>
            </a:r>
            <a:r>
              <a:rPr lang="hu-HU" altLang="hu-HU" sz="2000" i="1" dirty="0" err="1" smtClean="0">
                <a:cs typeface="Lucida Sans Unicode" pitchFamily="34" charset="0"/>
              </a:rPr>
              <a:t>electrodynamics</a:t>
            </a:r>
            <a:r>
              <a:rPr lang="hu-HU" altLang="hu-HU" sz="2000" i="1" dirty="0" smtClean="0">
                <a:cs typeface="Lucida Sans Unicode" pitchFamily="34" charset="0"/>
              </a:rPr>
              <a:t>  </a:t>
            </a:r>
            <a:endParaRPr lang="hu-HU" altLang="hu-HU" sz="2000" i="1" dirty="0">
              <a:cs typeface="Lucida Sans Unicode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622072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/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pPr algn="ctr"/>
            <a:r>
              <a:rPr lang="hu-HU" altLang="hu-HU" sz="3200" i="1" dirty="0" err="1" smtClean="0">
                <a:latin typeface="Lucida Sans" panose="020B0602040502020204" pitchFamily="34" charset="0"/>
              </a:rPr>
              <a:t>Plans</a:t>
            </a:r>
            <a:r>
              <a:rPr lang="hu-HU" altLang="hu-HU" sz="3200" i="1" dirty="0" smtClean="0">
                <a:latin typeface="Lucida Sans" panose="020B0602040502020204" pitchFamily="34" charset="0"/>
              </a:rPr>
              <a:t> </a:t>
            </a:r>
            <a:r>
              <a:rPr lang="hu-HU" altLang="hu-HU" sz="3200" i="1" dirty="0" err="1" smtClean="0">
                <a:latin typeface="Lucida Sans" panose="020B0602040502020204" pitchFamily="34" charset="0"/>
              </a:rPr>
              <a:t>for</a:t>
            </a:r>
            <a:r>
              <a:rPr lang="hu-HU" altLang="hu-HU" sz="3200" i="1" dirty="0" smtClean="0">
                <a:latin typeface="Lucida Sans" panose="020B0602040502020204" pitchFamily="34" charset="0"/>
              </a:rPr>
              <a:t> 2016</a:t>
            </a:r>
            <a:endParaRPr lang="hu-HU" altLang="hu-HU" sz="3200" i="1" dirty="0">
              <a:latin typeface="Lucida Sans" panose="020B0602040502020204" pitchFamily="34" charset="0"/>
            </a:endParaRPr>
          </a:p>
          <a:p>
            <a:pPr algn="ctr"/>
            <a:endParaRPr lang="hu-HU" dirty="0"/>
          </a:p>
        </p:txBody>
      </p:sp>
      <p:sp>
        <p:nvSpPr>
          <p:cNvPr id="4" name="Téglalap 3"/>
          <p:cNvSpPr/>
          <p:nvPr/>
        </p:nvSpPr>
        <p:spPr>
          <a:xfrm>
            <a:off x="560231" y="1310901"/>
            <a:ext cx="815876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hu-HU" altLang="hu-HU" dirty="0" smtClean="0"/>
              <a:t> </a:t>
            </a:r>
            <a:endParaRPr lang="hu-HU" altLang="hu-HU" dirty="0"/>
          </a:p>
        </p:txBody>
      </p:sp>
      <p:sp>
        <p:nvSpPr>
          <p:cNvPr id="6" name="Téglalap 5"/>
          <p:cNvSpPr/>
          <p:nvPr/>
        </p:nvSpPr>
        <p:spPr>
          <a:xfrm>
            <a:off x="5939843" y="2810814"/>
            <a:ext cx="850006" cy="61818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7" name="Téglalap 6"/>
          <p:cNvSpPr/>
          <p:nvPr/>
        </p:nvSpPr>
        <p:spPr>
          <a:xfrm>
            <a:off x="7392474" y="4507605"/>
            <a:ext cx="850006" cy="61818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8" name="Rectangle 6"/>
          <p:cNvSpPr>
            <a:spLocks noChangeArrowheads="1"/>
          </p:cNvSpPr>
          <p:nvPr/>
        </p:nvSpPr>
        <p:spPr bwMode="auto">
          <a:xfrm>
            <a:off x="2543815" y="1500479"/>
            <a:ext cx="3499714" cy="4022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90000" tIns="46800" rIns="90000" bIns="46800" anchor="ctr">
            <a:spAutoFit/>
          </a:bodyPr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rgbClr val="000000"/>
                </a:solidFill>
                <a:latin typeface="Times New Roman" pitchFamily="18" charset="0"/>
                <a:ea typeface="Droid Sans"/>
                <a:cs typeface="Droid Sans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rgbClr val="000000"/>
                </a:solidFill>
                <a:latin typeface="Times New Roman" pitchFamily="18" charset="0"/>
                <a:ea typeface="Droid Sans"/>
                <a:cs typeface="Droid Sans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itchFamily="18" charset="0"/>
                <a:ea typeface="Droid Sans"/>
                <a:cs typeface="Droid Sans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itchFamily="18" charset="0"/>
                <a:ea typeface="Droid Sans"/>
                <a:cs typeface="Droid Sans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itchFamily="18" charset="0"/>
                <a:ea typeface="Droid Sans"/>
                <a:cs typeface="Droid Sans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itchFamily="18" charset="0"/>
                <a:ea typeface="Droid Sans"/>
                <a:cs typeface="Droid Sans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itchFamily="18" charset="0"/>
                <a:ea typeface="Droid Sans"/>
                <a:cs typeface="Droid Sans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itchFamily="18" charset="0"/>
                <a:ea typeface="Droid Sans"/>
                <a:cs typeface="Droid Sans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itchFamily="18" charset="0"/>
                <a:ea typeface="Droid Sans"/>
                <a:cs typeface="Droid Sans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hu-HU" altLang="hu-HU" sz="2000" dirty="0" err="1" smtClean="0">
                <a:solidFill>
                  <a:schemeClr val="tx1"/>
                </a:solidFill>
                <a:latin typeface="+mn-lt"/>
              </a:rPr>
              <a:t>Photoionization</a:t>
            </a:r>
            <a:r>
              <a:rPr lang="hu-HU" altLang="hu-HU" sz="2000" dirty="0" smtClean="0">
                <a:solidFill>
                  <a:schemeClr val="tx1"/>
                </a:solidFill>
                <a:latin typeface="+mn-lt"/>
              </a:rPr>
              <a:t> of </a:t>
            </a:r>
            <a:r>
              <a:rPr lang="hu-HU" altLang="hu-HU" sz="2000" dirty="0" err="1" smtClean="0">
                <a:solidFill>
                  <a:schemeClr val="tx1"/>
                </a:solidFill>
                <a:latin typeface="+mn-lt"/>
              </a:rPr>
              <a:t>Rb</a:t>
            </a:r>
            <a:r>
              <a:rPr lang="hu-HU" altLang="hu-HU" sz="2000" dirty="0">
                <a:solidFill>
                  <a:schemeClr val="tx1"/>
                </a:solidFill>
                <a:latin typeface="+mn-lt"/>
              </a:rPr>
              <a:t> </a:t>
            </a:r>
            <a:r>
              <a:rPr lang="hu-HU" altLang="hu-HU" sz="2000" dirty="0" smtClean="0">
                <a:solidFill>
                  <a:schemeClr val="tx1"/>
                </a:solidFill>
                <a:latin typeface="+mn-lt"/>
              </a:rPr>
              <a:t>atom</a:t>
            </a:r>
            <a:endParaRPr lang="hu-HU" altLang="hu-HU" sz="2000" dirty="0">
              <a:solidFill>
                <a:schemeClr val="tx1"/>
              </a:solidFill>
              <a:latin typeface="+mn-lt"/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0139" y="2131544"/>
            <a:ext cx="6838950" cy="4200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596599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/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pPr algn="ctr"/>
            <a:r>
              <a:rPr lang="hu-HU" altLang="hu-HU" sz="3200" i="1" dirty="0" err="1" smtClean="0">
                <a:latin typeface="Lucida Sans" panose="020B0602040502020204" pitchFamily="34" charset="0"/>
              </a:rPr>
              <a:t>Plans</a:t>
            </a:r>
            <a:r>
              <a:rPr lang="hu-HU" altLang="hu-HU" sz="3200" i="1" dirty="0" smtClean="0">
                <a:latin typeface="Lucida Sans" panose="020B0602040502020204" pitchFamily="34" charset="0"/>
              </a:rPr>
              <a:t> </a:t>
            </a:r>
            <a:r>
              <a:rPr lang="hu-HU" altLang="hu-HU" sz="3200" i="1" dirty="0" err="1" smtClean="0">
                <a:latin typeface="Lucida Sans" panose="020B0602040502020204" pitchFamily="34" charset="0"/>
              </a:rPr>
              <a:t>for</a:t>
            </a:r>
            <a:r>
              <a:rPr lang="hu-HU" altLang="hu-HU" sz="3200" i="1" dirty="0" smtClean="0">
                <a:latin typeface="Lucida Sans" panose="020B0602040502020204" pitchFamily="34" charset="0"/>
              </a:rPr>
              <a:t> 2016</a:t>
            </a:r>
            <a:endParaRPr lang="hu-HU" altLang="hu-HU" sz="3200" i="1" dirty="0">
              <a:latin typeface="Lucida Sans" panose="020B0602040502020204" pitchFamily="34" charset="0"/>
            </a:endParaRPr>
          </a:p>
          <a:p>
            <a:pPr algn="ctr"/>
            <a:endParaRPr lang="hu-HU" dirty="0"/>
          </a:p>
        </p:txBody>
      </p:sp>
      <p:sp>
        <p:nvSpPr>
          <p:cNvPr id="4" name="Téglalap 3"/>
          <p:cNvSpPr/>
          <p:nvPr/>
        </p:nvSpPr>
        <p:spPr>
          <a:xfrm>
            <a:off x="560231" y="1310901"/>
            <a:ext cx="815876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hu-HU" altLang="hu-HU" dirty="0" smtClean="0"/>
              <a:t> </a:t>
            </a:r>
            <a:endParaRPr lang="hu-HU" altLang="hu-HU" dirty="0"/>
          </a:p>
        </p:txBody>
      </p:sp>
      <p:sp>
        <p:nvSpPr>
          <p:cNvPr id="6" name="Téglalap 5"/>
          <p:cNvSpPr/>
          <p:nvPr/>
        </p:nvSpPr>
        <p:spPr>
          <a:xfrm>
            <a:off x="5939843" y="2810814"/>
            <a:ext cx="850006" cy="61818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7" name="Téglalap 6"/>
          <p:cNvSpPr/>
          <p:nvPr/>
        </p:nvSpPr>
        <p:spPr>
          <a:xfrm>
            <a:off x="7392474" y="4507605"/>
            <a:ext cx="850006" cy="61818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8" name="Rectangle 6"/>
          <p:cNvSpPr>
            <a:spLocks noChangeArrowheads="1"/>
          </p:cNvSpPr>
          <p:nvPr/>
        </p:nvSpPr>
        <p:spPr bwMode="auto">
          <a:xfrm>
            <a:off x="560231" y="2080028"/>
            <a:ext cx="3499714" cy="4022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90000" tIns="46800" rIns="90000" bIns="46800" anchor="ctr">
            <a:spAutoFit/>
          </a:bodyPr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rgbClr val="000000"/>
                </a:solidFill>
                <a:latin typeface="Times New Roman" pitchFamily="18" charset="0"/>
                <a:ea typeface="Droid Sans"/>
                <a:cs typeface="Droid Sans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rgbClr val="000000"/>
                </a:solidFill>
                <a:latin typeface="Times New Roman" pitchFamily="18" charset="0"/>
                <a:ea typeface="Droid Sans"/>
                <a:cs typeface="Droid Sans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itchFamily="18" charset="0"/>
                <a:ea typeface="Droid Sans"/>
                <a:cs typeface="Droid Sans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itchFamily="18" charset="0"/>
                <a:ea typeface="Droid Sans"/>
                <a:cs typeface="Droid Sans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itchFamily="18" charset="0"/>
                <a:ea typeface="Droid Sans"/>
                <a:cs typeface="Droid Sans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itchFamily="18" charset="0"/>
                <a:ea typeface="Droid Sans"/>
                <a:cs typeface="Droid Sans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itchFamily="18" charset="0"/>
                <a:ea typeface="Droid Sans"/>
                <a:cs typeface="Droid Sans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itchFamily="18" charset="0"/>
                <a:ea typeface="Droid Sans"/>
                <a:cs typeface="Droid Sans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itchFamily="18" charset="0"/>
                <a:ea typeface="Droid Sans"/>
                <a:cs typeface="Droid Sans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hu-HU" altLang="hu-HU" sz="2000" dirty="0" err="1" smtClean="0">
                <a:solidFill>
                  <a:schemeClr val="tx1"/>
                </a:solidFill>
                <a:latin typeface="+mn-lt"/>
              </a:rPr>
              <a:t>Slater</a:t>
            </a:r>
            <a:r>
              <a:rPr lang="hu-HU" altLang="hu-HU" sz="2000" dirty="0" smtClean="0">
                <a:solidFill>
                  <a:schemeClr val="tx1"/>
                </a:solidFill>
                <a:latin typeface="+mn-lt"/>
              </a:rPr>
              <a:t> hullámfüggvény</a:t>
            </a:r>
            <a:endParaRPr lang="hu-HU" altLang="hu-HU" sz="2000" dirty="0">
              <a:solidFill>
                <a:schemeClr val="tx1"/>
              </a:solidFill>
              <a:latin typeface="+mn-lt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15484" y="4118942"/>
            <a:ext cx="3738362" cy="25598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5371" y="1537868"/>
            <a:ext cx="4079383" cy="25810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Rectangle 6"/>
          <p:cNvSpPr>
            <a:spLocks noChangeArrowheads="1"/>
          </p:cNvSpPr>
          <p:nvPr/>
        </p:nvSpPr>
        <p:spPr bwMode="auto">
          <a:xfrm>
            <a:off x="403538" y="4260519"/>
            <a:ext cx="3499714" cy="7100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90000" tIns="46800" rIns="90000" bIns="46800" anchor="ctr">
            <a:spAutoFit/>
          </a:bodyPr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rgbClr val="000000"/>
                </a:solidFill>
                <a:latin typeface="Times New Roman" pitchFamily="18" charset="0"/>
                <a:ea typeface="Droid Sans"/>
                <a:cs typeface="Droid Sans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rgbClr val="000000"/>
                </a:solidFill>
                <a:latin typeface="Times New Roman" pitchFamily="18" charset="0"/>
                <a:ea typeface="Droid Sans"/>
                <a:cs typeface="Droid Sans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itchFamily="18" charset="0"/>
                <a:ea typeface="Droid Sans"/>
                <a:cs typeface="Droid Sans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itchFamily="18" charset="0"/>
                <a:ea typeface="Droid Sans"/>
                <a:cs typeface="Droid Sans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itchFamily="18" charset="0"/>
                <a:ea typeface="Droid Sans"/>
                <a:cs typeface="Droid Sans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itchFamily="18" charset="0"/>
                <a:ea typeface="Droid Sans"/>
                <a:cs typeface="Droid Sans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itchFamily="18" charset="0"/>
                <a:ea typeface="Droid Sans"/>
                <a:cs typeface="Droid Sans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itchFamily="18" charset="0"/>
                <a:ea typeface="Droid Sans"/>
                <a:cs typeface="Droid Sans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itchFamily="18" charset="0"/>
                <a:ea typeface="Droid Sans"/>
                <a:cs typeface="Droid Sans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hu-HU" altLang="hu-HU" sz="2000" dirty="0" smtClean="0">
                <a:solidFill>
                  <a:schemeClr val="tx1"/>
                </a:solidFill>
                <a:latin typeface="+mn-lt"/>
              </a:rPr>
              <a:t>Reguláris Coulomb hullámcsomag</a:t>
            </a:r>
            <a:endParaRPr lang="hu-HU" altLang="hu-HU" sz="2000" dirty="0">
              <a:solidFill>
                <a:schemeClr val="tx1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42050583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/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pPr algn="ctr"/>
            <a:r>
              <a:rPr lang="hu-HU" altLang="hu-HU" sz="3200" i="1" dirty="0" err="1" smtClean="0">
                <a:latin typeface="Lucida Sans" panose="020B0602040502020204" pitchFamily="34" charset="0"/>
              </a:rPr>
              <a:t>Plans</a:t>
            </a:r>
            <a:r>
              <a:rPr lang="hu-HU" altLang="hu-HU" sz="3200" i="1" dirty="0" smtClean="0">
                <a:latin typeface="Lucida Sans" panose="020B0602040502020204" pitchFamily="34" charset="0"/>
              </a:rPr>
              <a:t> </a:t>
            </a:r>
            <a:r>
              <a:rPr lang="hu-HU" altLang="hu-HU" sz="3200" i="1" dirty="0" err="1" smtClean="0">
                <a:latin typeface="Lucida Sans" panose="020B0602040502020204" pitchFamily="34" charset="0"/>
              </a:rPr>
              <a:t>for</a:t>
            </a:r>
            <a:r>
              <a:rPr lang="hu-HU" altLang="hu-HU" sz="3200" i="1" dirty="0" smtClean="0">
                <a:latin typeface="Lucida Sans" panose="020B0602040502020204" pitchFamily="34" charset="0"/>
              </a:rPr>
              <a:t> 2016</a:t>
            </a:r>
            <a:endParaRPr lang="hu-HU" altLang="hu-HU" sz="3200" i="1" dirty="0">
              <a:latin typeface="Lucida Sans" panose="020B0602040502020204" pitchFamily="34" charset="0"/>
            </a:endParaRPr>
          </a:p>
          <a:p>
            <a:pPr algn="ctr"/>
            <a:endParaRPr lang="hu-HU" dirty="0"/>
          </a:p>
        </p:txBody>
      </p:sp>
      <p:sp>
        <p:nvSpPr>
          <p:cNvPr id="4" name="Téglalap 3"/>
          <p:cNvSpPr/>
          <p:nvPr/>
        </p:nvSpPr>
        <p:spPr>
          <a:xfrm>
            <a:off x="560231" y="1310901"/>
            <a:ext cx="815876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hu-HU" altLang="hu-HU" dirty="0" smtClean="0"/>
              <a:t> </a:t>
            </a:r>
            <a:endParaRPr lang="hu-HU" altLang="hu-HU" dirty="0"/>
          </a:p>
        </p:txBody>
      </p:sp>
      <p:sp>
        <p:nvSpPr>
          <p:cNvPr id="7" name="Téglalap 6"/>
          <p:cNvSpPr/>
          <p:nvPr/>
        </p:nvSpPr>
        <p:spPr>
          <a:xfrm>
            <a:off x="7392474" y="4507605"/>
            <a:ext cx="850006" cy="61818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8" name="Rectangle 6"/>
          <p:cNvSpPr>
            <a:spLocks noChangeArrowheads="1"/>
          </p:cNvSpPr>
          <p:nvPr/>
        </p:nvSpPr>
        <p:spPr bwMode="auto">
          <a:xfrm>
            <a:off x="6011573" y="1247917"/>
            <a:ext cx="1967382" cy="2248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90000" tIns="46800" rIns="90000" bIns="46800" anchor="ctr">
            <a:spAutoFit/>
          </a:bodyPr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rgbClr val="000000"/>
                </a:solidFill>
                <a:latin typeface="Times New Roman" pitchFamily="18" charset="0"/>
                <a:ea typeface="Droid Sans"/>
                <a:cs typeface="Droid Sans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rgbClr val="000000"/>
                </a:solidFill>
                <a:latin typeface="Times New Roman" pitchFamily="18" charset="0"/>
                <a:ea typeface="Droid Sans"/>
                <a:cs typeface="Droid Sans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itchFamily="18" charset="0"/>
                <a:ea typeface="Droid Sans"/>
                <a:cs typeface="Droid Sans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itchFamily="18" charset="0"/>
                <a:ea typeface="Droid Sans"/>
                <a:cs typeface="Droid Sans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itchFamily="18" charset="0"/>
                <a:ea typeface="Droid Sans"/>
                <a:cs typeface="Droid Sans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itchFamily="18" charset="0"/>
                <a:ea typeface="Droid Sans"/>
                <a:cs typeface="Droid Sans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itchFamily="18" charset="0"/>
                <a:ea typeface="Droid Sans"/>
                <a:cs typeface="Droid Sans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itchFamily="18" charset="0"/>
                <a:ea typeface="Droid Sans"/>
                <a:cs typeface="Droid Sans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itchFamily="18" charset="0"/>
                <a:ea typeface="Droid Sans"/>
                <a:cs typeface="Droid Sans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hu-HU" altLang="hu-HU" sz="2000" dirty="0" smtClean="0">
                <a:solidFill>
                  <a:schemeClr val="tx1"/>
                </a:solidFill>
                <a:latin typeface="+mn-lt"/>
              </a:rPr>
              <a:t>Miért jó ez?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hu-HU" altLang="hu-HU" sz="2000" dirty="0" smtClean="0">
                <a:solidFill>
                  <a:schemeClr val="tx1"/>
                </a:solidFill>
                <a:latin typeface="+mn-lt"/>
              </a:rPr>
              <a:t>Technikailag 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hu-HU" altLang="hu-HU" sz="2000" dirty="0" smtClean="0">
                <a:solidFill>
                  <a:schemeClr val="tx1"/>
                </a:solidFill>
                <a:latin typeface="+mn-lt"/>
              </a:rPr>
              <a:t>szinte bármilyen 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hu-HU" altLang="hu-HU" sz="2000" dirty="0">
                <a:solidFill>
                  <a:schemeClr val="tx1"/>
                </a:solidFill>
                <a:latin typeface="+mn-lt"/>
              </a:rPr>
              <a:t>e</a:t>
            </a:r>
            <a:r>
              <a:rPr lang="hu-HU" altLang="hu-HU" sz="2000" dirty="0" smtClean="0">
                <a:solidFill>
                  <a:schemeClr val="tx1"/>
                </a:solidFill>
                <a:latin typeface="+mn-lt"/>
              </a:rPr>
              <a:t>lektron kontinuum 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hu-HU" altLang="hu-HU" sz="2000" dirty="0" err="1">
                <a:solidFill>
                  <a:schemeClr val="tx1"/>
                </a:solidFill>
                <a:latin typeface="+mn-lt"/>
              </a:rPr>
              <a:t>d</a:t>
            </a:r>
            <a:r>
              <a:rPr lang="hu-HU" altLang="hu-HU" sz="2000" dirty="0" err="1" smtClean="0">
                <a:solidFill>
                  <a:schemeClr val="tx1"/>
                </a:solidFill>
                <a:latin typeface="+mn-lt"/>
              </a:rPr>
              <a:t>iszkretizálható</a:t>
            </a:r>
            <a:r>
              <a:rPr lang="hu-HU" altLang="hu-HU" sz="2000" dirty="0" smtClean="0">
                <a:solidFill>
                  <a:schemeClr val="tx1"/>
                </a:solidFill>
                <a:latin typeface="+mn-lt"/>
              </a:rPr>
              <a:t>   </a:t>
            </a:r>
            <a:endParaRPr lang="hu-HU" altLang="hu-HU" sz="2000" dirty="0">
              <a:solidFill>
                <a:schemeClr val="tx1"/>
              </a:solidFill>
              <a:latin typeface="+mn-lt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0231" y="2685581"/>
            <a:ext cx="5229225" cy="3933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5" name="Egyenes összekötő nyíllal 4"/>
          <p:cNvCxnSpPr/>
          <p:nvPr/>
        </p:nvCxnSpPr>
        <p:spPr>
          <a:xfrm flipV="1">
            <a:off x="1339403" y="1310901"/>
            <a:ext cx="12879" cy="461338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 6"/>
          <p:cNvSpPr>
            <a:spLocks noChangeArrowheads="1"/>
          </p:cNvSpPr>
          <p:nvPr/>
        </p:nvSpPr>
        <p:spPr bwMode="auto">
          <a:xfrm>
            <a:off x="406490" y="1560901"/>
            <a:ext cx="862348" cy="4022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90000" tIns="46800" rIns="90000" bIns="46800" anchor="ctr">
            <a:spAutoFit/>
          </a:bodyPr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rgbClr val="000000"/>
                </a:solidFill>
                <a:latin typeface="Times New Roman" pitchFamily="18" charset="0"/>
                <a:ea typeface="Droid Sans"/>
                <a:cs typeface="Droid Sans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rgbClr val="000000"/>
                </a:solidFill>
                <a:latin typeface="Times New Roman" pitchFamily="18" charset="0"/>
                <a:ea typeface="Droid Sans"/>
                <a:cs typeface="Droid Sans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itchFamily="18" charset="0"/>
                <a:ea typeface="Droid Sans"/>
                <a:cs typeface="Droid Sans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itchFamily="18" charset="0"/>
                <a:ea typeface="Droid Sans"/>
                <a:cs typeface="Droid Sans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itchFamily="18" charset="0"/>
                <a:ea typeface="Droid Sans"/>
                <a:cs typeface="Droid Sans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itchFamily="18" charset="0"/>
                <a:ea typeface="Droid Sans"/>
                <a:cs typeface="Droid Sans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itchFamily="18" charset="0"/>
                <a:ea typeface="Droid Sans"/>
                <a:cs typeface="Droid Sans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itchFamily="18" charset="0"/>
                <a:ea typeface="Droid Sans"/>
                <a:cs typeface="Droid Sans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itchFamily="18" charset="0"/>
                <a:ea typeface="Droid Sans"/>
                <a:cs typeface="Droid Sans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hu-HU" altLang="hu-HU" sz="2000" dirty="0" smtClean="0">
                <a:solidFill>
                  <a:schemeClr val="tx1"/>
                </a:solidFill>
                <a:latin typeface="+mn-lt"/>
              </a:rPr>
              <a:t>E(eV)</a:t>
            </a:r>
            <a:endParaRPr lang="hu-HU" altLang="hu-HU" sz="2000" dirty="0">
              <a:solidFill>
                <a:schemeClr val="tx1"/>
              </a:solidFill>
              <a:latin typeface="+mn-lt"/>
            </a:endParaRPr>
          </a:p>
        </p:txBody>
      </p:sp>
      <p:cxnSp>
        <p:nvCxnSpPr>
          <p:cNvPr id="11" name="Egyenes összekötő 10"/>
          <p:cNvCxnSpPr/>
          <p:nvPr/>
        </p:nvCxnSpPr>
        <p:spPr>
          <a:xfrm>
            <a:off x="1909427" y="3271234"/>
            <a:ext cx="540913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Egyenes összekötő 15"/>
          <p:cNvCxnSpPr/>
          <p:nvPr/>
        </p:nvCxnSpPr>
        <p:spPr>
          <a:xfrm>
            <a:off x="1893865" y="3320604"/>
            <a:ext cx="540913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Egyenes összekötő 16"/>
          <p:cNvCxnSpPr/>
          <p:nvPr/>
        </p:nvCxnSpPr>
        <p:spPr>
          <a:xfrm>
            <a:off x="2223752" y="3576034"/>
            <a:ext cx="540913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Egyenes összekötő 17"/>
          <p:cNvCxnSpPr/>
          <p:nvPr/>
        </p:nvCxnSpPr>
        <p:spPr>
          <a:xfrm>
            <a:off x="3974741" y="3271234"/>
            <a:ext cx="540913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Egyenes összekötő 18"/>
          <p:cNvCxnSpPr/>
          <p:nvPr/>
        </p:nvCxnSpPr>
        <p:spPr>
          <a:xfrm>
            <a:off x="2882922" y="3429000"/>
            <a:ext cx="540913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Egyenes összekötő 19"/>
          <p:cNvCxnSpPr/>
          <p:nvPr/>
        </p:nvCxnSpPr>
        <p:spPr>
          <a:xfrm>
            <a:off x="3981718" y="3389292"/>
            <a:ext cx="540913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Rectangle 6"/>
          <p:cNvSpPr>
            <a:spLocks noChangeArrowheads="1"/>
          </p:cNvSpPr>
          <p:nvPr/>
        </p:nvSpPr>
        <p:spPr bwMode="auto">
          <a:xfrm>
            <a:off x="265537" y="2879380"/>
            <a:ext cx="862348" cy="4022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90000" tIns="46800" rIns="90000" bIns="46800" anchor="ctr">
            <a:spAutoFit/>
          </a:bodyPr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rgbClr val="000000"/>
                </a:solidFill>
                <a:latin typeface="Times New Roman" pitchFamily="18" charset="0"/>
                <a:ea typeface="Droid Sans"/>
                <a:cs typeface="Droid Sans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rgbClr val="000000"/>
                </a:solidFill>
                <a:latin typeface="Times New Roman" pitchFamily="18" charset="0"/>
                <a:ea typeface="Droid Sans"/>
                <a:cs typeface="Droid Sans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itchFamily="18" charset="0"/>
                <a:ea typeface="Droid Sans"/>
                <a:cs typeface="Droid Sans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itchFamily="18" charset="0"/>
                <a:ea typeface="Droid Sans"/>
                <a:cs typeface="Droid Sans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itchFamily="18" charset="0"/>
                <a:ea typeface="Droid Sans"/>
                <a:cs typeface="Droid Sans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itchFamily="18" charset="0"/>
                <a:ea typeface="Droid Sans"/>
                <a:cs typeface="Droid Sans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itchFamily="18" charset="0"/>
                <a:ea typeface="Droid Sans"/>
                <a:cs typeface="Droid Sans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itchFamily="18" charset="0"/>
                <a:ea typeface="Droid Sans"/>
                <a:cs typeface="Droid Sans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itchFamily="18" charset="0"/>
                <a:ea typeface="Droid Sans"/>
                <a:cs typeface="Droid Sans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hu-HU" altLang="hu-HU" sz="2000" dirty="0">
                <a:solidFill>
                  <a:schemeClr val="tx1"/>
                </a:solidFill>
                <a:latin typeface="+mn-lt"/>
              </a:rPr>
              <a:t>0</a:t>
            </a:r>
            <a:r>
              <a:rPr lang="hu-HU" altLang="hu-HU" sz="2000" dirty="0" smtClean="0">
                <a:solidFill>
                  <a:schemeClr val="tx1"/>
                </a:solidFill>
                <a:latin typeface="+mn-lt"/>
              </a:rPr>
              <a:t>(eV)</a:t>
            </a:r>
            <a:endParaRPr lang="hu-HU" altLang="hu-HU" sz="2000" dirty="0">
              <a:solidFill>
                <a:schemeClr val="tx1"/>
              </a:solidFill>
              <a:latin typeface="+mn-lt"/>
            </a:endParaRPr>
          </a:p>
        </p:txBody>
      </p:sp>
      <p:cxnSp>
        <p:nvCxnSpPr>
          <p:cNvPr id="22" name="Egyenes összekötő 21"/>
          <p:cNvCxnSpPr/>
          <p:nvPr/>
        </p:nvCxnSpPr>
        <p:spPr>
          <a:xfrm>
            <a:off x="2904386" y="3389292"/>
            <a:ext cx="540913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Egyenes összekötő 22"/>
          <p:cNvCxnSpPr/>
          <p:nvPr/>
        </p:nvCxnSpPr>
        <p:spPr>
          <a:xfrm>
            <a:off x="2917265" y="3283040"/>
            <a:ext cx="540913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Egyenes összekötő 23"/>
          <p:cNvCxnSpPr/>
          <p:nvPr/>
        </p:nvCxnSpPr>
        <p:spPr>
          <a:xfrm>
            <a:off x="3981717" y="3232597"/>
            <a:ext cx="540913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Egyenes összekötő 24"/>
          <p:cNvCxnSpPr/>
          <p:nvPr/>
        </p:nvCxnSpPr>
        <p:spPr>
          <a:xfrm>
            <a:off x="2904385" y="3233671"/>
            <a:ext cx="540913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Egyenes összekötő 25"/>
          <p:cNvCxnSpPr/>
          <p:nvPr/>
        </p:nvCxnSpPr>
        <p:spPr>
          <a:xfrm>
            <a:off x="3984266" y="3302270"/>
            <a:ext cx="540913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Egyenes összekötő 26"/>
          <p:cNvCxnSpPr/>
          <p:nvPr/>
        </p:nvCxnSpPr>
        <p:spPr>
          <a:xfrm>
            <a:off x="2900830" y="3338850"/>
            <a:ext cx="540913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zögletes összekötő 29"/>
          <p:cNvCxnSpPr/>
          <p:nvPr/>
        </p:nvCxnSpPr>
        <p:spPr>
          <a:xfrm rot="5400000" flipH="1" flipV="1">
            <a:off x="8223162" y="3251916"/>
            <a:ext cx="38637" cy="12700"/>
          </a:xfrm>
          <a:prstGeom prst="bentConnector3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Egyenes összekötő nyíllal 39"/>
          <p:cNvCxnSpPr/>
          <p:nvPr/>
        </p:nvCxnSpPr>
        <p:spPr>
          <a:xfrm>
            <a:off x="1433445" y="2824660"/>
            <a:ext cx="0" cy="303490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Egyenes összekötő nyíllal 44"/>
          <p:cNvCxnSpPr/>
          <p:nvPr/>
        </p:nvCxnSpPr>
        <p:spPr>
          <a:xfrm>
            <a:off x="1433445" y="2529385"/>
            <a:ext cx="0" cy="303490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Egyenes összekötő nyíllal 45"/>
          <p:cNvCxnSpPr/>
          <p:nvPr/>
        </p:nvCxnSpPr>
        <p:spPr>
          <a:xfrm>
            <a:off x="1433445" y="2224585"/>
            <a:ext cx="0" cy="303490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Egyenes összekötő nyíllal 46"/>
          <p:cNvCxnSpPr/>
          <p:nvPr/>
        </p:nvCxnSpPr>
        <p:spPr>
          <a:xfrm>
            <a:off x="1433445" y="1929310"/>
            <a:ext cx="0" cy="303490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Rectangle 6"/>
          <p:cNvSpPr>
            <a:spLocks noChangeArrowheads="1"/>
          </p:cNvSpPr>
          <p:nvPr/>
        </p:nvSpPr>
        <p:spPr bwMode="auto">
          <a:xfrm>
            <a:off x="1504555" y="2850711"/>
            <a:ext cx="584782" cy="2637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90000" tIns="46800" rIns="90000" bIns="46800" anchor="ctr">
            <a:spAutoFit/>
          </a:bodyPr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rgbClr val="000000"/>
                </a:solidFill>
                <a:latin typeface="Times New Roman" pitchFamily="18" charset="0"/>
                <a:ea typeface="Droid Sans"/>
                <a:cs typeface="Droid Sans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rgbClr val="000000"/>
                </a:solidFill>
                <a:latin typeface="Times New Roman" pitchFamily="18" charset="0"/>
                <a:ea typeface="Droid Sans"/>
                <a:cs typeface="Droid Sans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itchFamily="18" charset="0"/>
                <a:ea typeface="Droid Sans"/>
                <a:cs typeface="Droid Sans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itchFamily="18" charset="0"/>
                <a:ea typeface="Droid Sans"/>
                <a:cs typeface="Droid Sans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itchFamily="18" charset="0"/>
                <a:ea typeface="Droid Sans"/>
                <a:cs typeface="Droid Sans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itchFamily="18" charset="0"/>
                <a:ea typeface="Droid Sans"/>
                <a:cs typeface="Droid Sans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itchFamily="18" charset="0"/>
                <a:ea typeface="Droid Sans"/>
                <a:cs typeface="Droid Sans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itchFamily="18" charset="0"/>
                <a:ea typeface="Droid Sans"/>
                <a:cs typeface="Droid Sans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itchFamily="18" charset="0"/>
                <a:ea typeface="Droid Sans"/>
                <a:cs typeface="Droid Sans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hu-HU" altLang="hu-HU" sz="1100" dirty="0">
                <a:solidFill>
                  <a:schemeClr val="tx1"/>
                </a:solidFill>
                <a:latin typeface="+mn-lt"/>
              </a:rPr>
              <a:t>k</a:t>
            </a:r>
            <a:r>
              <a:rPr lang="hu-HU" altLang="hu-HU" sz="1100" dirty="0" smtClean="0">
                <a:solidFill>
                  <a:schemeClr val="tx1"/>
                </a:solidFill>
                <a:latin typeface="+mn-lt"/>
              </a:rPr>
              <a:t>,dk</a:t>
            </a:r>
            <a:endParaRPr lang="hu-HU" altLang="hu-HU" sz="1100" dirty="0">
              <a:solidFill>
                <a:schemeClr val="tx1"/>
              </a:solidFill>
              <a:latin typeface="+mn-lt"/>
            </a:endParaRPr>
          </a:p>
        </p:txBody>
      </p:sp>
      <p:cxnSp>
        <p:nvCxnSpPr>
          <p:cNvPr id="49" name="Egyenes összekötő nyíllal 48"/>
          <p:cNvCxnSpPr/>
          <p:nvPr/>
        </p:nvCxnSpPr>
        <p:spPr>
          <a:xfrm>
            <a:off x="1438140" y="1659702"/>
            <a:ext cx="0" cy="303490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Rectangle 6"/>
          <p:cNvSpPr>
            <a:spLocks noChangeArrowheads="1"/>
          </p:cNvSpPr>
          <p:nvPr/>
        </p:nvSpPr>
        <p:spPr bwMode="auto">
          <a:xfrm>
            <a:off x="6075947" y="3491078"/>
            <a:ext cx="2772778" cy="13256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90000" tIns="46800" rIns="90000" bIns="46800" anchor="ctr">
            <a:spAutoFit/>
          </a:bodyPr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rgbClr val="000000"/>
                </a:solidFill>
                <a:latin typeface="Times New Roman" pitchFamily="18" charset="0"/>
                <a:ea typeface="Droid Sans"/>
                <a:cs typeface="Droid Sans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rgbClr val="000000"/>
                </a:solidFill>
                <a:latin typeface="Times New Roman" pitchFamily="18" charset="0"/>
                <a:ea typeface="Droid Sans"/>
                <a:cs typeface="Droid Sans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itchFamily="18" charset="0"/>
                <a:ea typeface="Droid Sans"/>
                <a:cs typeface="Droid Sans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itchFamily="18" charset="0"/>
                <a:ea typeface="Droid Sans"/>
                <a:cs typeface="Droid Sans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itchFamily="18" charset="0"/>
                <a:ea typeface="Droid Sans"/>
                <a:cs typeface="Droid Sans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itchFamily="18" charset="0"/>
                <a:ea typeface="Droid Sans"/>
                <a:cs typeface="Droid Sans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itchFamily="18" charset="0"/>
                <a:ea typeface="Droid Sans"/>
                <a:cs typeface="Droid Sans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itchFamily="18" charset="0"/>
                <a:ea typeface="Droid Sans"/>
                <a:cs typeface="Droid Sans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itchFamily="18" charset="0"/>
                <a:ea typeface="Droid Sans"/>
                <a:cs typeface="Droid Sans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hu-HU" altLang="hu-HU" sz="2000" dirty="0">
                <a:solidFill>
                  <a:schemeClr val="tx1"/>
                </a:solidFill>
                <a:latin typeface="+mn-lt"/>
              </a:rPr>
              <a:t>k</a:t>
            </a:r>
            <a:r>
              <a:rPr lang="hu-HU" altLang="hu-HU" sz="2000" dirty="0" smtClean="0">
                <a:solidFill>
                  <a:schemeClr val="tx1"/>
                </a:solidFill>
                <a:latin typeface="+mn-lt"/>
              </a:rPr>
              <a:t>ötött állapotok száma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hu-HU" altLang="hu-HU" sz="2000" dirty="0" smtClean="0">
                <a:solidFill>
                  <a:schemeClr val="tx1"/>
                </a:solidFill>
                <a:latin typeface="+mn-lt"/>
              </a:rPr>
              <a:t> l=0,1,2,3,4 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hu-HU" altLang="hu-HU" sz="2000" dirty="0">
                <a:solidFill>
                  <a:schemeClr val="tx1"/>
                </a:solidFill>
                <a:latin typeface="+mn-lt"/>
              </a:rPr>
              <a:t>m</a:t>
            </a:r>
            <a:r>
              <a:rPr lang="hu-HU" altLang="hu-HU" sz="2000" dirty="0" smtClean="0">
                <a:solidFill>
                  <a:schemeClr val="tx1"/>
                </a:solidFill>
                <a:latin typeface="+mn-lt"/>
              </a:rPr>
              <a:t>inden esetben 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hu-HU" altLang="hu-HU" sz="2000" dirty="0">
                <a:solidFill>
                  <a:schemeClr val="tx1"/>
                </a:solidFill>
                <a:latin typeface="+mn-lt"/>
              </a:rPr>
              <a:t>l</a:t>
            </a:r>
            <a:r>
              <a:rPr lang="hu-HU" altLang="hu-HU" sz="2000" dirty="0" smtClean="0">
                <a:solidFill>
                  <a:schemeClr val="tx1"/>
                </a:solidFill>
                <a:latin typeface="+mn-lt"/>
              </a:rPr>
              <a:t>egalább még 10 </a:t>
            </a:r>
            <a:endParaRPr lang="hu-HU" altLang="hu-HU" sz="2000" dirty="0">
              <a:solidFill>
                <a:schemeClr val="tx1"/>
              </a:solidFill>
              <a:latin typeface="+mn-lt"/>
            </a:endParaRPr>
          </a:p>
        </p:txBody>
      </p:sp>
      <p:cxnSp>
        <p:nvCxnSpPr>
          <p:cNvPr id="42" name="Egyenes összekötő nyíllal 41"/>
          <p:cNvCxnSpPr/>
          <p:nvPr/>
        </p:nvCxnSpPr>
        <p:spPr>
          <a:xfrm flipH="1" flipV="1">
            <a:off x="4639614" y="3320604"/>
            <a:ext cx="1436333" cy="40367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Rectangle 6"/>
          <p:cNvSpPr>
            <a:spLocks noChangeArrowheads="1"/>
          </p:cNvSpPr>
          <p:nvPr/>
        </p:nvSpPr>
        <p:spPr bwMode="auto">
          <a:xfrm>
            <a:off x="6021355" y="4834388"/>
            <a:ext cx="2847653" cy="19411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90000" tIns="46800" rIns="90000" bIns="46800" anchor="ctr">
            <a:spAutoFit/>
          </a:bodyPr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rgbClr val="000000"/>
                </a:solidFill>
                <a:latin typeface="Times New Roman" pitchFamily="18" charset="0"/>
                <a:ea typeface="Droid Sans"/>
                <a:cs typeface="Droid Sans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rgbClr val="000000"/>
                </a:solidFill>
                <a:latin typeface="Times New Roman" pitchFamily="18" charset="0"/>
                <a:ea typeface="Droid Sans"/>
                <a:cs typeface="Droid Sans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itchFamily="18" charset="0"/>
                <a:ea typeface="Droid Sans"/>
                <a:cs typeface="Droid Sans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itchFamily="18" charset="0"/>
                <a:ea typeface="Droid Sans"/>
                <a:cs typeface="Droid Sans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itchFamily="18" charset="0"/>
                <a:ea typeface="Droid Sans"/>
                <a:cs typeface="Droid Sans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itchFamily="18" charset="0"/>
                <a:ea typeface="Droid Sans"/>
                <a:cs typeface="Droid Sans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itchFamily="18" charset="0"/>
                <a:ea typeface="Droid Sans"/>
                <a:cs typeface="Droid Sans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itchFamily="18" charset="0"/>
                <a:ea typeface="Droid Sans"/>
                <a:cs typeface="Droid Sans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itchFamily="18" charset="0"/>
                <a:ea typeface="Droid Sans"/>
                <a:cs typeface="Droid Sans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hu-HU" altLang="hu-HU" sz="2000" dirty="0" smtClean="0">
                <a:solidFill>
                  <a:schemeClr val="tx1"/>
                </a:solidFill>
                <a:latin typeface="+mn-lt"/>
              </a:rPr>
              <a:t>Misi dolgozik rajta, 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hu-HU" altLang="hu-HU" sz="2000" dirty="0">
                <a:solidFill>
                  <a:schemeClr val="tx1"/>
                </a:solidFill>
                <a:latin typeface="+mn-lt"/>
              </a:rPr>
              <a:t>n</a:t>
            </a:r>
            <a:r>
              <a:rPr lang="hu-HU" altLang="hu-HU" sz="2000" dirty="0" smtClean="0">
                <a:solidFill>
                  <a:schemeClr val="tx1"/>
                </a:solidFill>
                <a:latin typeface="+mn-lt"/>
              </a:rPr>
              <a:t>yár elejére lesz 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hu-HU" altLang="hu-HU" sz="2000" dirty="0">
                <a:solidFill>
                  <a:schemeClr val="tx1"/>
                </a:solidFill>
                <a:latin typeface="+mn-lt"/>
              </a:rPr>
              <a:t>i</a:t>
            </a:r>
            <a:r>
              <a:rPr lang="hu-HU" altLang="hu-HU" sz="2000" dirty="0" smtClean="0">
                <a:solidFill>
                  <a:schemeClr val="tx1"/>
                </a:solidFill>
                <a:latin typeface="+mn-lt"/>
              </a:rPr>
              <a:t>onizációs számolás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endParaRPr lang="hu-HU" altLang="hu-HU" sz="2000" dirty="0" smtClean="0">
              <a:solidFill>
                <a:schemeClr val="tx1"/>
              </a:solidFill>
              <a:latin typeface="+mn-lt"/>
            </a:endParaRP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hu-HU" altLang="hu-HU" sz="2000" dirty="0" smtClean="0">
                <a:solidFill>
                  <a:schemeClr val="tx1"/>
                </a:solidFill>
                <a:latin typeface="+mn-lt"/>
              </a:rPr>
              <a:t>ECAMP 12-re poszter </a:t>
            </a:r>
            <a:endParaRPr lang="hu-HU" altLang="hu-HU" sz="2000" dirty="0">
              <a:solidFill>
                <a:schemeClr val="tx1"/>
              </a:solidFill>
              <a:latin typeface="+mn-lt"/>
            </a:endParaRP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hu-HU" altLang="hu-HU" sz="2000" dirty="0" smtClean="0">
                <a:solidFill>
                  <a:schemeClr val="tx1"/>
                </a:solidFill>
                <a:latin typeface="+mn-lt"/>
              </a:rPr>
              <a:t> </a:t>
            </a:r>
            <a:endParaRPr lang="hu-HU" altLang="hu-HU" sz="2000" dirty="0">
              <a:solidFill>
                <a:schemeClr val="tx1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3834522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/>
          <p:cNvSpPr>
            <a:spLocks noGrp="1"/>
          </p:cNvSpPr>
          <p:nvPr>
            <p:ph sz="quarter" idx="11"/>
          </p:nvPr>
        </p:nvSpPr>
        <p:spPr>
          <a:xfrm>
            <a:off x="1283365" y="226627"/>
            <a:ext cx="6651625" cy="995639"/>
          </a:xfrm>
        </p:spPr>
        <p:txBody>
          <a:bodyPr/>
          <a:lstStyle/>
          <a:p>
            <a:pPr algn="ctr"/>
            <a:r>
              <a:rPr lang="hu-HU" altLang="hu-HU" sz="3200" i="1" dirty="0" err="1" smtClean="0">
                <a:latin typeface="Lucida Sans" panose="020B0602040502020204" pitchFamily="34" charset="0"/>
              </a:rPr>
              <a:t>Plans</a:t>
            </a:r>
            <a:r>
              <a:rPr lang="hu-HU" altLang="hu-HU" sz="3200" i="1" dirty="0" smtClean="0">
                <a:latin typeface="Lucida Sans" panose="020B0602040502020204" pitchFamily="34" charset="0"/>
              </a:rPr>
              <a:t> </a:t>
            </a:r>
            <a:r>
              <a:rPr lang="hu-HU" altLang="hu-HU" sz="3200" i="1" dirty="0" err="1" smtClean="0">
                <a:latin typeface="Lucida Sans" panose="020B0602040502020204" pitchFamily="34" charset="0"/>
              </a:rPr>
              <a:t>for</a:t>
            </a:r>
            <a:r>
              <a:rPr lang="hu-HU" altLang="hu-HU" sz="3200" i="1" dirty="0" smtClean="0">
                <a:latin typeface="Lucida Sans" panose="020B0602040502020204" pitchFamily="34" charset="0"/>
              </a:rPr>
              <a:t> 2016</a:t>
            </a:r>
            <a:endParaRPr lang="hu-HU" altLang="hu-HU" sz="3200" i="1" dirty="0">
              <a:latin typeface="Lucida Sans" panose="020B0602040502020204" pitchFamily="34" charset="0"/>
            </a:endParaRPr>
          </a:p>
          <a:p>
            <a:pPr algn="ctr"/>
            <a:endParaRPr lang="hu-HU" dirty="0"/>
          </a:p>
        </p:txBody>
      </p:sp>
      <p:sp>
        <p:nvSpPr>
          <p:cNvPr id="4" name="Téglalap 3"/>
          <p:cNvSpPr/>
          <p:nvPr/>
        </p:nvSpPr>
        <p:spPr>
          <a:xfrm>
            <a:off x="560231" y="1310901"/>
            <a:ext cx="815876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hu-HU" altLang="hu-HU" dirty="0" smtClean="0"/>
              <a:t> </a:t>
            </a:r>
            <a:endParaRPr lang="hu-HU" altLang="hu-HU" dirty="0"/>
          </a:p>
        </p:txBody>
      </p:sp>
      <p:sp>
        <p:nvSpPr>
          <p:cNvPr id="6" name="Téglalap 5"/>
          <p:cNvSpPr/>
          <p:nvPr/>
        </p:nvSpPr>
        <p:spPr>
          <a:xfrm>
            <a:off x="7189094" y="2292439"/>
            <a:ext cx="850006" cy="61818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7" name="Téglalap 6"/>
          <p:cNvSpPr/>
          <p:nvPr/>
        </p:nvSpPr>
        <p:spPr>
          <a:xfrm>
            <a:off x="7392474" y="4507605"/>
            <a:ext cx="850006" cy="61818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0" name="Rectangle 6"/>
          <p:cNvSpPr>
            <a:spLocks noChangeArrowheads="1"/>
          </p:cNvSpPr>
          <p:nvPr/>
        </p:nvSpPr>
        <p:spPr bwMode="auto">
          <a:xfrm>
            <a:off x="2504715" y="5897474"/>
            <a:ext cx="4547913" cy="4022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90000" tIns="46800" rIns="90000" bIns="46800" anchor="ctr">
            <a:spAutoFit/>
          </a:bodyPr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rgbClr val="000000"/>
                </a:solidFill>
                <a:latin typeface="Times New Roman" pitchFamily="18" charset="0"/>
                <a:ea typeface="Droid Sans"/>
                <a:cs typeface="Droid Sans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rgbClr val="000000"/>
                </a:solidFill>
                <a:latin typeface="Times New Roman" pitchFamily="18" charset="0"/>
                <a:ea typeface="Droid Sans"/>
                <a:cs typeface="Droid Sans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itchFamily="18" charset="0"/>
                <a:ea typeface="Droid Sans"/>
                <a:cs typeface="Droid Sans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itchFamily="18" charset="0"/>
                <a:ea typeface="Droid Sans"/>
                <a:cs typeface="Droid Sans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itchFamily="18" charset="0"/>
                <a:ea typeface="Droid Sans"/>
                <a:cs typeface="Droid Sans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itchFamily="18" charset="0"/>
                <a:ea typeface="Droid Sans"/>
                <a:cs typeface="Droid Sans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itchFamily="18" charset="0"/>
                <a:ea typeface="Droid Sans"/>
                <a:cs typeface="Droid Sans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itchFamily="18" charset="0"/>
                <a:ea typeface="Droid Sans"/>
                <a:cs typeface="Droid Sans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itchFamily="18" charset="0"/>
                <a:ea typeface="Droid Sans"/>
                <a:cs typeface="Droid Sans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hu-HU" altLang="hu-HU" sz="2000" dirty="0" err="1" smtClean="0">
                <a:solidFill>
                  <a:schemeClr val="tx1"/>
                </a:solidFill>
                <a:latin typeface="+mn-lt"/>
              </a:rPr>
              <a:t>Just</a:t>
            </a:r>
            <a:r>
              <a:rPr lang="hu-HU" altLang="hu-HU" sz="2000" dirty="0" smtClean="0">
                <a:solidFill>
                  <a:schemeClr val="tx1"/>
                </a:solidFill>
                <a:latin typeface="+mn-lt"/>
              </a:rPr>
              <a:t> </a:t>
            </a:r>
            <a:r>
              <a:rPr lang="hu-HU" altLang="hu-HU" sz="2000" dirty="0" err="1" smtClean="0">
                <a:solidFill>
                  <a:schemeClr val="tx1"/>
                </a:solidFill>
                <a:latin typeface="+mn-lt"/>
              </a:rPr>
              <a:t>to</a:t>
            </a:r>
            <a:r>
              <a:rPr lang="hu-HU" altLang="hu-HU" sz="2000" dirty="0" smtClean="0">
                <a:solidFill>
                  <a:schemeClr val="tx1"/>
                </a:solidFill>
                <a:latin typeface="+mn-lt"/>
              </a:rPr>
              <a:t> </a:t>
            </a:r>
            <a:r>
              <a:rPr lang="hu-HU" altLang="hu-HU" sz="2000" dirty="0" err="1" smtClean="0">
                <a:solidFill>
                  <a:schemeClr val="tx1"/>
                </a:solidFill>
                <a:latin typeface="+mn-lt"/>
              </a:rPr>
              <a:t>finish</a:t>
            </a:r>
            <a:r>
              <a:rPr lang="hu-HU" altLang="hu-HU" sz="2000" dirty="0" smtClean="0">
                <a:solidFill>
                  <a:schemeClr val="tx1"/>
                </a:solidFill>
                <a:latin typeface="+mn-lt"/>
              </a:rPr>
              <a:t> </a:t>
            </a:r>
            <a:r>
              <a:rPr lang="hu-HU" altLang="hu-HU" sz="2000" dirty="0" err="1" smtClean="0">
                <a:solidFill>
                  <a:schemeClr val="tx1"/>
                </a:solidFill>
                <a:latin typeface="+mn-lt"/>
              </a:rPr>
              <a:t>the</a:t>
            </a:r>
            <a:r>
              <a:rPr lang="hu-HU" altLang="hu-HU" sz="2000" dirty="0" smtClean="0">
                <a:solidFill>
                  <a:schemeClr val="tx1"/>
                </a:solidFill>
                <a:latin typeface="+mn-lt"/>
              </a:rPr>
              <a:t> Morse </a:t>
            </a:r>
            <a:r>
              <a:rPr lang="hu-HU" altLang="hu-HU" sz="2000" dirty="0" err="1" smtClean="0">
                <a:solidFill>
                  <a:schemeClr val="tx1"/>
                </a:solidFill>
                <a:latin typeface="+mn-lt"/>
              </a:rPr>
              <a:t>for</a:t>
            </a:r>
            <a:r>
              <a:rPr lang="hu-HU" altLang="hu-HU" sz="2000" dirty="0" smtClean="0">
                <a:solidFill>
                  <a:schemeClr val="tx1"/>
                </a:solidFill>
                <a:latin typeface="+mn-lt"/>
              </a:rPr>
              <a:t> ECAMP12  </a:t>
            </a:r>
            <a:endParaRPr lang="hu-HU" altLang="hu-HU" sz="2000" dirty="0">
              <a:solidFill>
                <a:schemeClr val="tx1"/>
              </a:solidFill>
              <a:latin typeface="+mn-lt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011" y="1894126"/>
            <a:ext cx="8497131" cy="23912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515343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/>
          <p:cNvSpPr>
            <a:spLocks noGrp="1"/>
          </p:cNvSpPr>
          <p:nvPr>
            <p:ph sz="quarter" idx="11"/>
          </p:nvPr>
        </p:nvSpPr>
        <p:spPr>
          <a:xfrm>
            <a:off x="1283365" y="226627"/>
            <a:ext cx="6651625" cy="995639"/>
          </a:xfrm>
        </p:spPr>
        <p:txBody>
          <a:bodyPr/>
          <a:lstStyle/>
          <a:p>
            <a:pPr algn="ctr"/>
            <a:r>
              <a:rPr lang="hu-HU" altLang="hu-HU" sz="3200" i="1" dirty="0" err="1" smtClean="0">
                <a:latin typeface="Lucida Sans" panose="020B0602040502020204" pitchFamily="34" charset="0"/>
              </a:rPr>
              <a:t>Plans</a:t>
            </a:r>
            <a:r>
              <a:rPr lang="hu-HU" altLang="hu-HU" sz="3200" i="1" dirty="0" smtClean="0">
                <a:latin typeface="Lucida Sans" panose="020B0602040502020204" pitchFamily="34" charset="0"/>
              </a:rPr>
              <a:t> </a:t>
            </a:r>
            <a:r>
              <a:rPr lang="hu-HU" altLang="hu-HU" sz="3200" i="1" dirty="0" err="1" smtClean="0">
                <a:latin typeface="Lucida Sans" panose="020B0602040502020204" pitchFamily="34" charset="0"/>
              </a:rPr>
              <a:t>for</a:t>
            </a:r>
            <a:r>
              <a:rPr lang="hu-HU" altLang="hu-HU" sz="3200" i="1" dirty="0" smtClean="0">
                <a:latin typeface="Lucida Sans" panose="020B0602040502020204" pitchFamily="34" charset="0"/>
              </a:rPr>
              <a:t> 2016</a:t>
            </a:r>
            <a:endParaRPr lang="hu-HU" altLang="hu-HU" sz="3200" i="1" dirty="0">
              <a:latin typeface="Lucida Sans" panose="020B0602040502020204" pitchFamily="34" charset="0"/>
            </a:endParaRPr>
          </a:p>
          <a:p>
            <a:pPr algn="ctr"/>
            <a:endParaRPr lang="hu-HU" dirty="0"/>
          </a:p>
        </p:txBody>
      </p:sp>
      <p:sp>
        <p:nvSpPr>
          <p:cNvPr id="4" name="Téglalap 3"/>
          <p:cNvSpPr/>
          <p:nvPr/>
        </p:nvSpPr>
        <p:spPr>
          <a:xfrm>
            <a:off x="560231" y="1310901"/>
            <a:ext cx="815876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hu-HU" altLang="hu-HU" dirty="0" smtClean="0"/>
              <a:t> </a:t>
            </a:r>
            <a:endParaRPr lang="hu-HU" altLang="hu-HU" dirty="0"/>
          </a:p>
        </p:txBody>
      </p:sp>
      <p:sp>
        <p:nvSpPr>
          <p:cNvPr id="6" name="Téglalap 5"/>
          <p:cNvSpPr/>
          <p:nvPr/>
        </p:nvSpPr>
        <p:spPr>
          <a:xfrm>
            <a:off x="7189094" y="2292439"/>
            <a:ext cx="850006" cy="61818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7" name="Téglalap 6"/>
          <p:cNvSpPr/>
          <p:nvPr/>
        </p:nvSpPr>
        <p:spPr>
          <a:xfrm>
            <a:off x="7392474" y="4507605"/>
            <a:ext cx="850006" cy="61818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0" name="Rectangle 6"/>
          <p:cNvSpPr>
            <a:spLocks noChangeArrowheads="1"/>
          </p:cNvSpPr>
          <p:nvPr/>
        </p:nvSpPr>
        <p:spPr bwMode="auto">
          <a:xfrm>
            <a:off x="1429153" y="1230381"/>
            <a:ext cx="6420921" cy="7100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90000" tIns="46800" rIns="90000" bIns="46800" anchor="ctr">
            <a:spAutoFit/>
          </a:bodyPr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rgbClr val="000000"/>
                </a:solidFill>
                <a:latin typeface="Times New Roman" pitchFamily="18" charset="0"/>
                <a:ea typeface="Droid Sans"/>
                <a:cs typeface="Droid Sans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rgbClr val="000000"/>
                </a:solidFill>
                <a:latin typeface="Times New Roman" pitchFamily="18" charset="0"/>
                <a:ea typeface="Droid Sans"/>
                <a:cs typeface="Droid Sans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itchFamily="18" charset="0"/>
                <a:ea typeface="Droid Sans"/>
                <a:cs typeface="Droid Sans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itchFamily="18" charset="0"/>
                <a:ea typeface="Droid Sans"/>
                <a:cs typeface="Droid Sans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itchFamily="18" charset="0"/>
                <a:ea typeface="Droid Sans"/>
                <a:cs typeface="Droid Sans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itchFamily="18" charset="0"/>
                <a:ea typeface="Droid Sans"/>
                <a:cs typeface="Droid Sans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itchFamily="18" charset="0"/>
                <a:ea typeface="Droid Sans"/>
                <a:cs typeface="Droid Sans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itchFamily="18" charset="0"/>
                <a:ea typeface="Droid Sans"/>
                <a:cs typeface="Droid Sans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itchFamily="18" charset="0"/>
                <a:ea typeface="Droid Sans"/>
                <a:cs typeface="Droid Sans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hu-HU" altLang="hu-HU" sz="2000" dirty="0" err="1" smtClean="0">
                <a:solidFill>
                  <a:schemeClr val="tx1"/>
                </a:solidFill>
                <a:latin typeface="+mn-lt"/>
              </a:rPr>
              <a:t>Self-similar</a:t>
            </a:r>
            <a:r>
              <a:rPr lang="hu-HU" altLang="hu-HU" sz="2000" dirty="0" smtClean="0">
                <a:solidFill>
                  <a:schemeClr val="tx1"/>
                </a:solidFill>
                <a:latin typeface="+mn-lt"/>
              </a:rPr>
              <a:t> </a:t>
            </a:r>
            <a:r>
              <a:rPr lang="hu-HU" altLang="hu-HU" sz="2000" dirty="0" err="1" smtClean="0">
                <a:solidFill>
                  <a:schemeClr val="tx1"/>
                </a:solidFill>
                <a:latin typeface="+mn-lt"/>
              </a:rPr>
              <a:t>analysis</a:t>
            </a:r>
            <a:r>
              <a:rPr lang="hu-HU" altLang="hu-HU" sz="2000" dirty="0" smtClean="0">
                <a:solidFill>
                  <a:schemeClr val="tx1"/>
                </a:solidFill>
                <a:latin typeface="+mn-lt"/>
              </a:rPr>
              <a:t> of </a:t>
            </a:r>
            <a:r>
              <a:rPr lang="hu-HU" altLang="hu-HU" sz="2000" dirty="0" err="1" smtClean="0">
                <a:solidFill>
                  <a:schemeClr val="tx1"/>
                </a:solidFill>
                <a:latin typeface="+mn-lt"/>
              </a:rPr>
              <a:t>non-linear</a:t>
            </a:r>
            <a:r>
              <a:rPr lang="hu-HU" altLang="hu-HU" sz="2000" dirty="0" smtClean="0">
                <a:solidFill>
                  <a:schemeClr val="tx1"/>
                </a:solidFill>
                <a:latin typeface="+mn-lt"/>
              </a:rPr>
              <a:t> </a:t>
            </a:r>
            <a:r>
              <a:rPr lang="hu-HU" altLang="hu-HU" sz="2000" dirty="0" err="1" smtClean="0">
                <a:solidFill>
                  <a:schemeClr val="tx1"/>
                </a:solidFill>
                <a:latin typeface="+mn-lt"/>
              </a:rPr>
              <a:t>electrodynamics</a:t>
            </a:r>
            <a:endParaRPr lang="hu-HU" altLang="hu-HU" sz="2000" dirty="0" smtClean="0">
              <a:solidFill>
                <a:schemeClr val="tx1"/>
              </a:solidFill>
              <a:latin typeface="+mn-lt"/>
            </a:endParaRP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hu-HU" altLang="hu-HU" sz="2000" dirty="0" err="1" smtClean="0">
                <a:solidFill>
                  <a:schemeClr val="tx1"/>
                </a:solidFill>
                <a:latin typeface="+mn-lt"/>
              </a:rPr>
              <a:t>Together</a:t>
            </a:r>
            <a:r>
              <a:rPr lang="hu-HU" altLang="hu-HU" sz="2000" dirty="0" smtClean="0">
                <a:solidFill>
                  <a:schemeClr val="tx1"/>
                </a:solidFill>
                <a:latin typeface="+mn-lt"/>
              </a:rPr>
              <a:t> </a:t>
            </a:r>
            <a:r>
              <a:rPr lang="hu-HU" altLang="hu-HU" sz="2000" dirty="0" err="1" smtClean="0">
                <a:solidFill>
                  <a:schemeClr val="tx1"/>
                </a:solidFill>
                <a:latin typeface="+mn-lt"/>
              </a:rPr>
              <a:t>with</a:t>
            </a:r>
            <a:r>
              <a:rPr lang="hu-HU" altLang="hu-HU" sz="2000" dirty="0" smtClean="0">
                <a:solidFill>
                  <a:schemeClr val="tx1"/>
                </a:solidFill>
                <a:latin typeface="+mn-lt"/>
              </a:rPr>
              <a:t> M. </a:t>
            </a:r>
            <a:r>
              <a:rPr lang="hu-HU" altLang="hu-HU" sz="2000" dirty="0" err="1" smtClean="0">
                <a:solidFill>
                  <a:schemeClr val="tx1"/>
                </a:solidFill>
                <a:latin typeface="+mn-lt"/>
              </a:rPr>
              <a:t>Polner</a:t>
            </a:r>
            <a:r>
              <a:rPr lang="hu-HU" altLang="hu-HU" sz="2000" dirty="0" smtClean="0">
                <a:solidFill>
                  <a:schemeClr val="tx1"/>
                </a:solidFill>
                <a:latin typeface="+mn-lt"/>
              </a:rPr>
              <a:t> and P. </a:t>
            </a:r>
            <a:r>
              <a:rPr lang="hu-HU" altLang="hu-HU" sz="2000" dirty="0" err="1" smtClean="0">
                <a:solidFill>
                  <a:schemeClr val="tx1"/>
                </a:solidFill>
                <a:latin typeface="+mn-lt"/>
              </a:rPr>
              <a:t>Mati</a:t>
            </a:r>
            <a:r>
              <a:rPr lang="hu-HU" altLang="hu-HU" sz="2000" dirty="0" smtClean="0">
                <a:solidFill>
                  <a:schemeClr val="tx1"/>
                </a:solidFill>
                <a:latin typeface="+mn-lt"/>
              </a:rPr>
              <a:t>   </a:t>
            </a:r>
            <a:endParaRPr lang="hu-HU" altLang="hu-HU" sz="200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8" name="Text Box 12"/>
          <p:cNvSpPr txBox="1">
            <a:spLocks noChangeArrowheads="1"/>
          </p:cNvSpPr>
          <p:nvPr/>
        </p:nvSpPr>
        <p:spPr bwMode="auto">
          <a:xfrm>
            <a:off x="431800" y="1970251"/>
            <a:ext cx="8712200" cy="3262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itchFamily="18" charset="0"/>
              <a:buChar char="•"/>
              <a:defRPr sz="3200">
                <a:solidFill>
                  <a:srgbClr val="000000"/>
                </a:solidFill>
                <a:latin typeface="Times New Roman" pitchFamily="18" charset="0"/>
              </a:defRPr>
            </a:lvl1pPr>
            <a:lvl2pPr marL="742950" indent="-285750">
              <a:spcBef>
                <a:spcPts val="700"/>
              </a:spcBef>
              <a:buClr>
                <a:srgbClr val="000000"/>
              </a:buClr>
              <a:buSzPct val="100000"/>
              <a:buFont typeface="Times New Roman" pitchFamily="18" charset="0"/>
              <a:buChar char="–"/>
              <a:defRPr sz="2800">
                <a:solidFill>
                  <a:srgbClr val="000000"/>
                </a:solidFill>
                <a:latin typeface="Times New Roman" pitchFamily="18" charset="0"/>
              </a:defRPr>
            </a:lvl2pPr>
            <a:lvl3pPr marL="1143000" indent="-228600">
              <a:spcBef>
                <a:spcPts val="600"/>
              </a:spcBef>
              <a:buClr>
                <a:srgbClr val="000000"/>
              </a:buClr>
              <a:buSzPct val="100000"/>
              <a:buFont typeface="Times New Roman" pitchFamily="18" charset="0"/>
              <a:buChar char="•"/>
              <a:defRPr sz="2400">
                <a:solidFill>
                  <a:srgbClr val="000000"/>
                </a:solidFill>
                <a:latin typeface="Times New Roman" pitchFamily="18" charset="0"/>
              </a:defRPr>
            </a:lvl3pPr>
            <a:lvl4pPr marL="1600200" indent="-228600">
              <a:spcBef>
                <a:spcPts val="500"/>
              </a:spcBef>
              <a:buClr>
                <a:srgbClr val="000000"/>
              </a:buClr>
              <a:buSzPct val="100000"/>
              <a:buFont typeface="Times New Roman" pitchFamily="18" charset="0"/>
              <a:buChar char="–"/>
              <a:defRPr sz="2000">
                <a:solidFill>
                  <a:srgbClr val="000000"/>
                </a:solidFill>
                <a:latin typeface="Times New Roman" pitchFamily="18" charset="0"/>
              </a:defRPr>
            </a:lvl4pPr>
            <a:lvl5pPr marL="2057400" indent="-228600">
              <a:spcBef>
                <a:spcPts val="500"/>
              </a:spcBef>
              <a:buClr>
                <a:srgbClr val="000000"/>
              </a:buClr>
              <a:buSzPct val="100000"/>
              <a:buFont typeface="Times New Roman" pitchFamily="18" charset="0"/>
              <a:buChar char="»"/>
              <a:defRPr sz="2000">
                <a:solidFill>
                  <a:srgbClr val="000000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Char char="»"/>
              <a:defRPr sz="2000">
                <a:solidFill>
                  <a:srgbClr val="000000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Char char="»"/>
              <a:defRPr sz="2000">
                <a:solidFill>
                  <a:srgbClr val="000000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Char char="»"/>
              <a:defRPr sz="2000">
                <a:solidFill>
                  <a:srgbClr val="000000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Char char="»"/>
              <a:defRPr sz="20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 typeface="Times New Roman" pitchFamily="18" charset="0"/>
              <a:buNone/>
            </a:pPr>
            <a:r>
              <a:rPr lang="hu-HU" altLang="hu-HU" sz="2400" i="1" dirty="0">
                <a:solidFill>
                  <a:schemeClr val="tx1"/>
                </a:solidFill>
                <a:latin typeface="Lucida Sans" pitchFamily="34" charset="0"/>
                <a:ea typeface="Jl"/>
                <a:cs typeface="Jl"/>
              </a:rPr>
              <a:t>- </a:t>
            </a:r>
            <a:r>
              <a:rPr lang="hu-HU" altLang="hu-HU" sz="2400" dirty="0" err="1">
                <a:solidFill>
                  <a:schemeClr val="tx1"/>
                </a:solidFill>
                <a:latin typeface="Lucida Sans" pitchFamily="34" charset="0"/>
                <a:ea typeface="Jl"/>
                <a:cs typeface="Jl"/>
              </a:rPr>
              <a:t>In</a:t>
            </a:r>
            <a:r>
              <a:rPr lang="hu-HU" altLang="hu-HU" sz="2400" dirty="0">
                <a:solidFill>
                  <a:schemeClr val="tx1"/>
                </a:solidFill>
                <a:latin typeface="Lucida Sans" pitchFamily="34" charset="0"/>
                <a:ea typeface="Jl"/>
                <a:cs typeface="Jl"/>
              </a:rPr>
              <a:t> 1934 </a:t>
            </a:r>
            <a:r>
              <a:rPr lang="hu-HU" altLang="hu-HU" sz="2400" dirty="0" err="1">
                <a:solidFill>
                  <a:schemeClr val="tx1"/>
                </a:solidFill>
                <a:latin typeface="Lucida Sans" pitchFamily="34" charset="0"/>
                <a:ea typeface="Jl"/>
                <a:cs typeface="Jl"/>
              </a:rPr>
              <a:t>Born-Infeld</a:t>
            </a:r>
            <a:r>
              <a:rPr lang="hu-HU" altLang="hu-HU" sz="2400" dirty="0">
                <a:solidFill>
                  <a:schemeClr val="tx1"/>
                </a:solidFill>
                <a:latin typeface="Lucida Sans" pitchFamily="34" charset="0"/>
                <a:ea typeface="Jl"/>
                <a:cs typeface="Jl"/>
              </a:rPr>
              <a:t> </a:t>
            </a:r>
            <a:r>
              <a:rPr lang="hu-HU" altLang="hu-HU" sz="2400" dirty="0" err="1">
                <a:solidFill>
                  <a:schemeClr val="tx1"/>
                </a:solidFill>
                <a:latin typeface="Lucida Sans" pitchFamily="34" charset="0"/>
                <a:ea typeface="Jl"/>
                <a:cs typeface="Jl"/>
              </a:rPr>
              <a:t>proposed</a:t>
            </a:r>
            <a:r>
              <a:rPr lang="hu-HU" altLang="hu-HU" sz="2400" dirty="0">
                <a:solidFill>
                  <a:schemeClr val="tx1"/>
                </a:solidFill>
                <a:latin typeface="Lucida Sans" pitchFamily="34" charset="0"/>
                <a:ea typeface="Jl"/>
                <a:cs typeface="Jl"/>
              </a:rPr>
              <a:t> </a:t>
            </a:r>
            <a:r>
              <a:rPr lang="hu-HU" altLang="hu-HU" sz="2400" dirty="0" err="1">
                <a:solidFill>
                  <a:schemeClr val="tx1"/>
                </a:solidFill>
                <a:latin typeface="Lucida Sans" pitchFamily="34" charset="0"/>
                <a:ea typeface="Jl"/>
                <a:cs typeface="Jl"/>
              </a:rPr>
              <a:t>non-linear</a:t>
            </a:r>
            <a:r>
              <a:rPr lang="hu-HU" altLang="hu-HU" sz="2400" dirty="0">
                <a:solidFill>
                  <a:schemeClr val="tx1"/>
                </a:solidFill>
                <a:latin typeface="Lucida Sans" pitchFamily="34" charset="0"/>
                <a:ea typeface="Jl"/>
                <a:cs typeface="Jl"/>
              </a:rPr>
              <a:t> ED </a:t>
            </a:r>
            <a:r>
              <a:rPr lang="hu-HU" altLang="hu-HU" sz="2400" dirty="0" err="1">
                <a:solidFill>
                  <a:schemeClr val="tx1"/>
                </a:solidFill>
                <a:latin typeface="Lucida Sans" pitchFamily="34" charset="0"/>
                <a:ea typeface="Jl"/>
                <a:cs typeface="Jl"/>
              </a:rPr>
              <a:t>to</a:t>
            </a:r>
            <a:r>
              <a:rPr lang="hu-HU" altLang="hu-HU" sz="2400" dirty="0">
                <a:solidFill>
                  <a:schemeClr val="tx1"/>
                </a:solidFill>
                <a:latin typeface="Lucida Sans" pitchFamily="34" charset="0"/>
                <a:ea typeface="Jl"/>
                <a:cs typeface="Jl"/>
              </a:rPr>
              <a:t>  </a:t>
            </a:r>
          </a:p>
          <a:p>
            <a:pPr>
              <a:spcBef>
                <a:spcPct val="0"/>
              </a:spcBef>
              <a:buClrTx/>
              <a:buSzTx/>
              <a:buFont typeface="Times New Roman" pitchFamily="18" charset="0"/>
              <a:buNone/>
            </a:pPr>
            <a:r>
              <a:rPr lang="hu-HU" altLang="hu-HU" sz="2400" dirty="0">
                <a:solidFill>
                  <a:schemeClr val="tx1"/>
                </a:solidFill>
                <a:latin typeface="Lucida Sans" pitchFamily="34" charset="0"/>
                <a:ea typeface="Jl"/>
                <a:cs typeface="Jl"/>
              </a:rPr>
              <a:t>   </a:t>
            </a:r>
            <a:r>
              <a:rPr lang="hu-HU" altLang="hu-HU" sz="2400" dirty="0" err="1">
                <a:solidFill>
                  <a:schemeClr val="tx1"/>
                </a:solidFill>
                <a:latin typeface="Lucida Sans" pitchFamily="34" charset="0"/>
                <a:ea typeface="Jl"/>
                <a:cs typeface="Jl"/>
              </a:rPr>
              <a:t>remove</a:t>
            </a:r>
            <a:r>
              <a:rPr lang="hu-HU" altLang="hu-HU" sz="2400" dirty="0">
                <a:solidFill>
                  <a:schemeClr val="tx1"/>
                </a:solidFill>
                <a:latin typeface="Lucida Sans" pitchFamily="34" charset="0"/>
                <a:ea typeface="Jl"/>
                <a:cs typeface="Jl"/>
              </a:rPr>
              <a:t>  </a:t>
            </a:r>
            <a:r>
              <a:rPr lang="hu-HU" altLang="hu-HU" sz="2400" dirty="0" err="1">
                <a:solidFill>
                  <a:schemeClr val="tx1"/>
                </a:solidFill>
                <a:latin typeface="Lucida Sans" pitchFamily="34" charset="0"/>
                <a:ea typeface="Jl"/>
                <a:cs typeface="Jl"/>
              </a:rPr>
              <a:t>point-like-particles</a:t>
            </a:r>
            <a:r>
              <a:rPr lang="hu-HU" altLang="hu-HU" sz="2400" dirty="0">
                <a:solidFill>
                  <a:schemeClr val="tx1"/>
                </a:solidFill>
                <a:latin typeface="Lucida Sans" pitchFamily="34" charset="0"/>
                <a:ea typeface="Jl"/>
                <a:cs typeface="Jl"/>
              </a:rPr>
              <a:t>  </a:t>
            </a:r>
            <a:r>
              <a:rPr lang="hu-HU" altLang="hu-HU" sz="2400" dirty="0" err="1">
                <a:solidFill>
                  <a:schemeClr val="tx1"/>
                </a:solidFill>
                <a:latin typeface="Lucida Sans" pitchFamily="34" charset="0"/>
                <a:ea typeface="Jl"/>
                <a:cs typeface="Jl"/>
              </a:rPr>
              <a:t>induced</a:t>
            </a:r>
            <a:r>
              <a:rPr lang="hu-HU" altLang="hu-HU" sz="2400" dirty="0">
                <a:solidFill>
                  <a:schemeClr val="tx1"/>
                </a:solidFill>
                <a:latin typeface="Lucida Sans" pitchFamily="34" charset="0"/>
                <a:ea typeface="Jl"/>
                <a:cs typeface="Jl"/>
              </a:rPr>
              <a:t> </a:t>
            </a:r>
            <a:r>
              <a:rPr lang="hu-HU" altLang="hu-HU" sz="2400" dirty="0" err="1">
                <a:solidFill>
                  <a:schemeClr val="tx1"/>
                </a:solidFill>
                <a:latin typeface="Lucida Sans" pitchFamily="34" charset="0"/>
                <a:ea typeface="Jl"/>
                <a:cs typeface="Jl"/>
              </a:rPr>
              <a:t>singularities</a:t>
            </a:r>
            <a:r>
              <a:rPr lang="hu-HU" altLang="hu-HU" sz="2400" dirty="0">
                <a:solidFill>
                  <a:schemeClr val="tx1"/>
                </a:solidFill>
                <a:latin typeface="Lucida Sans" pitchFamily="34" charset="0"/>
                <a:ea typeface="Jl"/>
                <a:cs typeface="Jl"/>
              </a:rPr>
              <a:t> 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hu-HU" altLang="hu-HU" sz="2400" dirty="0">
                <a:solidFill>
                  <a:schemeClr val="tx1"/>
                </a:solidFill>
                <a:latin typeface="Lucida Sans" pitchFamily="34" charset="0"/>
                <a:ea typeface="Jl"/>
                <a:cs typeface="Jl"/>
              </a:rPr>
              <a:t>   </a:t>
            </a:r>
            <a:r>
              <a:rPr lang="hu-HU" altLang="hu-HU" sz="2400" dirty="0" err="1">
                <a:solidFill>
                  <a:schemeClr val="tx1"/>
                </a:solidFill>
                <a:latin typeface="Lucida Sans" pitchFamily="34" charset="0"/>
                <a:ea typeface="Jl"/>
                <a:cs typeface="Jl"/>
              </a:rPr>
              <a:t>in</a:t>
            </a:r>
            <a:r>
              <a:rPr lang="hu-HU" altLang="hu-HU" sz="2400" dirty="0">
                <a:solidFill>
                  <a:schemeClr val="tx1"/>
                </a:solidFill>
                <a:latin typeface="Lucida Sans" pitchFamily="34" charset="0"/>
                <a:ea typeface="Jl"/>
                <a:cs typeface="Jl"/>
              </a:rPr>
              <a:t> </a:t>
            </a:r>
            <a:r>
              <a:rPr lang="hu-HU" altLang="hu-HU" sz="2400" dirty="0" err="1">
                <a:solidFill>
                  <a:schemeClr val="tx1"/>
                </a:solidFill>
                <a:latin typeface="Lucida Sans" pitchFamily="34" charset="0"/>
                <a:ea typeface="Jl"/>
                <a:cs typeface="Jl"/>
              </a:rPr>
              <a:t>field</a:t>
            </a:r>
            <a:r>
              <a:rPr lang="hu-HU" altLang="hu-HU" sz="2400" dirty="0">
                <a:solidFill>
                  <a:schemeClr val="tx1"/>
                </a:solidFill>
                <a:latin typeface="Lucida Sans" pitchFamily="34" charset="0"/>
                <a:ea typeface="Jl"/>
                <a:cs typeface="Jl"/>
              </a:rPr>
              <a:t> </a:t>
            </a:r>
            <a:r>
              <a:rPr lang="hu-HU" altLang="hu-HU" sz="2400" dirty="0" err="1">
                <a:solidFill>
                  <a:schemeClr val="tx1"/>
                </a:solidFill>
                <a:latin typeface="Lucida Sans" pitchFamily="34" charset="0"/>
                <a:ea typeface="Jl"/>
                <a:cs typeface="Jl"/>
              </a:rPr>
              <a:t>theories</a:t>
            </a:r>
            <a:r>
              <a:rPr lang="hu-HU" altLang="hu-HU" sz="2400" dirty="0">
                <a:solidFill>
                  <a:schemeClr val="tx1"/>
                </a:solidFill>
                <a:latin typeface="Lucida Sans" pitchFamily="34" charset="0"/>
                <a:ea typeface="Jl"/>
                <a:cs typeface="Jl"/>
              </a:rPr>
              <a:t>  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hu-HU" altLang="hu-HU" sz="2400" dirty="0">
              <a:solidFill>
                <a:schemeClr val="tx1"/>
              </a:solidFill>
              <a:latin typeface="Lucida Sans" pitchFamily="34" charset="0"/>
              <a:ea typeface="Jl"/>
              <a:cs typeface="Jl"/>
            </a:endParaRP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hu-HU" altLang="hu-HU" sz="2400" dirty="0">
                <a:solidFill>
                  <a:schemeClr val="tx1"/>
                </a:solidFill>
                <a:latin typeface="Lucida Sans" pitchFamily="34" charset="0"/>
                <a:ea typeface="Jl"/>
                <a:cs typeface="Jl"/>
              </a:rPr>
              <a:t>- </a:t>
            </a:r>
            <a:r>
              <a:rPr lang="hu-HU" altLang="hu-HU" sz="2400" dirty="0" err="1">
                <a:solidFill>
                  <a:schemeClr val="tx1"/>
                </a:solidFill>
                <a:latin typeface="Lucida Sans" pitchFamily="34" charset="0"/>
                <a:ea typeface="Jl"/>
                <a:cs typeface="Jl"/>
              </a:rPr>
              <a:t>above</a:t>
            </a:r>
            <a:r>
              <a:rPr lang="hu-HU" altLang="hu-HU" sz="2400" dirty="0">
                <a:solidFill>
                  <a:schemeClr val="tx1"/>
                </a:solidFill>
                <a:latin typeface="Lucida Sans" pitchFamily="34" charset="0"/>
                <a:ea typeface="Jl"/>
                <a:cs typeface="Jl"/>
              </a:rPr>
              <a:t> </a:t>
            </a:r>
            <a:r>
              <a:rPr lang="hu-HU" altLang="hu-HU" sz="2400" dirty="0" err="1">
                <a:solidFill>
                  <a:schemeClr val="tx1"/>
                </a:solidFill>
                <a:latin typeface="Lucida Sans" pitchFamily="34" charset="0"/>
                <a:ea typeface="Jl"/>
                <a:cs typeface="Jl"/>
              </a:rPr>
              <a:t>the</a:t>
            </a:r>
            <a:r>
              <a:rPr lang="hu-HU" altLang="hu-HU" sz="2400" dirty="0">
                <a:solidFill>
                  <a:schemeClr val="tx1"/>
                </a:solidFill>
                <a:latin typeface="Lucida Sans" pitchFamily="34" charset="0"/>
                <a:ea typeface="Jl"/>
                <a:cs typeface="Jl"/>
              </a:rPr>
              <a:t> </a:t>
            </a:r>
            <a:r>
              <a:rPr lang="hu-HU" altLang="hu-HU" sz="2400" dirty="0" err="1">
                <a:solidFill>
                  <a:schemeClr val="tx1"/>
                </a:solidFill>
                <a:latin typeface="Lucida Sans" pitchFamily="34" charset="0"/>
                <a:ea typeface="Jl"/>
                <a:cs typeface="Jl"/>
              </a:rPr>
              <a:t>Schwinger</a:t>
            </a:r>
            <a:r>
              <a:rPr lang="hu-HU" altLang="hu-HU" sz="2400" dirty="0">
                <a:solidFill>
                  <a:schemeClr val="tx1"/>
                </a:solidFill>
                <a:latin typeface="Lucida Sans" pitchFamily="34" charset="0"/>
                <a:ea typeface="Jl"/>
                <a:cs typeface="Jl"/>
              </a:rPr>
              <a:t>  limit  10</a:t>
            </a:r>
            <a:r>
              <a:rPr lang="hu-HU" altLang="hu-HU" sz="2400" baseline="30000" dirty="0">
                <a:solidFill>
                  <a:schemeClr val="tx1"/>
                </a:solidFill>
                <a:latin typeface="Lucida Sans" pitchFamily="34" charset="0"/>
                <a:ea typeface="Jl"/>
                <a:cs typeface="Jl"/>
              </a:rPr>
              <a:t>29   </a:t>
            </a:r>
            <a:r>
              <a:rPr lang="hu-HU" altLang="hu-HU" sz="2400" dirty="0">
                <a:solidFill>
                  <a:schemeClr val="tx1"/>
                </a:solidFill>
                <a:latin typeface="Lucida Sans" pitchFamily="34" charset="0"/>
                <a:ea typeface="Jl"/>
                <a:cs typeface="Jl"/>
              </a:rPr>
              <a:t>W/cm</a:t>
            </a:r>
            <a:r>
              <a:rPr lang="hu-HU" altLang="hu-HU" sz="2400" baseline="30000" dirty="0">
                <a:solidFill>
                  <a:schemeClr val="tx1"/>
                </a:solidFill>
                <a:latin typeface="Lucida Sans" pitchFamily="34" charset="0"/>
                <a:ea typeface="Jl"/>
                <a:cs typeface="Jl"/>
              </a:rPr>
              <a:t>2 </a:t>
            </a:r>
            <a:r>
              <a:rPr lang="hu-HU" altLang="hu-HU" sz="2400" dirty="0">
                <a:solidFill>
                  <a:schemeClr val="tx1"/>
                </a:solidFill>
                <a:latin typeface="Lucida Sans" pitchFamily="34" charset="0"/>
                <a:ea typeface="Jl"/>
                <a:cs typeface="Jl"/>
              </a:rPr>
              <a:t> </a:t>
            </a:r>
            <a:r>
              <a:rPr lang="hu-HU" altLang="hu-HU" sz="2400" dirty="0" err="1">
                <a:solidFill>
                  <a:schemeClr val="tx1"/>
                </a:solidFill>
                <a:latin typeface="Lucida Sans" pitchFamily="34" charset="0"/>
                <a:ea typeface="Jl"/>
                <a:cs typeface="Jl"/>
              </a:rPr>
              <a:t>intensities</a:t>
            </a:r>
            <a:r>
              <a:rPr lang="hu-HU" altLang="hu-HU" sz="2400" dirty="0">
                <a:solidFill>
                  <a:schemeClr val="tx1"/>
                </a:solidFill>
                <a:latin typeface="Lucida Sans" pitchFamily="34" charset="0"/>
                <a:ea typeface="Jl"/>
                <a:cs typeface="Jl"/>
              </a:rPr>
              <a:t> 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hu-HU" altLang="hu-HU" sz="2400" dirty="0">
                <a:solidFill>
                  <a:schemeClr val="tx1"/>
                </a:solidFill>
                <a:latin typeface="Lucida Sans" pitchFamily="34" charset="0"/>
                <a:ea typeface="Jl"/>
                <a:cs typeface="Jl"/>
              </a:rPr>
              <a:t>   </a:t>
            </a:r>
            <a:r>
              <a:rPr lang="hu-HU" altLang="hu-HU" sz="2400" dirty="0" err="1">
                <a:solidFill>
                  <a:schemeClr val="tx1"/>
                </a:solidFill>
                <a:latin typeface="Lucida Sans" pitchFamily="34" charset="0"/>
                <a:ea typeface="Jl"/>
                <a:cs typeface="Jl"/>
              </a:rPr>
              <a:t>the</a:t>
            </a:r>
            <a:r>
              <a:rPr lang="hu-HU" altLang="hu-HU" sz="2400" dirty="0">
                <a:solidFill>
                  <a:schemeClr val="tx1"/>
                </a:solidFill>
                <a:latin typeface="Lucida Sans" pitchFamily="34" charset="0"/>
                <a:ea typeface="Jl"/>
                <a:cs typeface="Jl"/>
              </a:rPr>
              <a:t> </a:t>
            </a:r>
            <a:r>
              <a:rPr lang="hu-HU" altLang="hu-HU" sz="2400" dirty="0" err="1">
                <a:solidFill>
                  <a:schemeClr val="tx1"/>
                </a:solidFill>
                <a:latin typeface="Lucida Sans" pitchFamily="34" charset="0"/>
                <a:ea typeface="Jl"/>
                <a:cs typeface="Jl"/>
              </a:rPr>
              <a:t>dielctric</a:t>
            </a:r>
            <a:r>
              <a:rPr lang="hu-HU" altLang="hu-HU" sz="2400" dirty="0">
                <a:solidFill>
                  <a:schemeClr val="tx1"/>
                </a:solidFill>
                <a:latin typeface="Lucida Sans" pitchFamily="34" charset="0"/>
                <a:ea typeface="Jl"/>
                <a:cs typeface="Jl"/>
              </a:rPr>
              <a:t> </a:t>
            </a:r>
            <a:r>
              <a:rPr lang="hu-HU" altLang="hu-HU" sz="2400" dirty="0" err="1">
                <a:solidFill>
                  <a:schemeClr val="tx1"/>
                </a:solidFill>
                <a:latin typeface="Lucida Sans" pitchFamily="34" charset="0"/>
                <a:ea typeface="Jl"/>
                <a:cs typeface="Jl"/>
              </a:rPr>
              <a:t>response</a:t>
            </a:r>
            <a:r>
              <a:rPr lang="hu-HU" altLang="hu-HU" sz="2400" dirty="0">
                <a:solidFill>
                  <a:schemeClr val="tx1"/>
                </a:solidFill>
                <a:latin typeface="Lucida Sans" pitchFamily="34" charset="0"/>
                <a:ea typeface="Jl"/>
                <a:cs typeface="Jl"/>
              </a:rPr>
              <a:t> of </a:t>
            </a:r>
            <a:r>
              <a:rPr lang="hu-HU" altLang="hu-HU" sz="2400" dirty="0" err="1">
                <a:solidFill>
                  <a:schemeClr val="tx1"/>
                </a:solidFill>
                <a:latin typeface="Lucida Sans" pitchFamily="34" charset="0"/>
                <a:ea typeface="Jl"/>
                <a:cs typeface="Jl"/>
              </a:rPr>
              <a:t>vacuum</a:t>
            </a:r>
            <a:r>
              <a:rPr lang="hu-HU" altLang="hu-HU" sz="2400" dirty="0">
                <a:solidFill>
                  <a:schemeClr val="tx1"/>
                </a:solidFill>
                <a:latin typeface="Lucida Sans" pitchFamily="34" charset="0"/>
                <a:ea typeface="Jl"/>
                <a:cs typeface="Jl"/>
              </a:rPr>
              <a:t> </a:t>
            </a:r>
            <a:r>
              <a:rPr lang="hu-HU" altLang="hu-HU" sz="2400" dirty="0" err="1">
                <a:solidFill>
                  <a:schemeClr val="tx1"/>
                </a:solidFill>
                <a:latin typeface="Lucida Sans" pitchFamily="34" charset="0"/>
                <a:ea typeface="Jl"/>
                <a:cs typeface="Jl"/>
              </a:rPr>
              <a:t>itself</a:t>
            </a:r>
            <a:r>
              <a:rPr lang="hu-HU" altLang="hu-HU" sz="2400" dirty="0">
                <a:solidFill>
                  <a:schemeClr val="tx1"/>
                </a:solidFill>
                <a:latin typeface="Lucida Sans" pitchFamily="34" charset="0"/>
                <a:ea typeface="Jl"/>
                <a:cs typeface="Jl"/>
              </a:rPr>
              <a:t> </a:t>
            </a:r>
            <a:r>
              <a:rPr lang="hu-HU" altLang="hu-HU" sz="2400" dirty="0" err="1">
                <a:solidFill>
                  <a:schemeClr val="tx1"/>
                </a:solidFill>
                <a:latin typeface="Lucida Sans" pitchFamily="34" charset="0"/>
                <a:ea typeface="Jl"/>
                <a:cs typeface="Jl"/>
              </a:rPr>
              <a:t>becomes</a:t>
            </a:r>
            <a:r>
              <a:rPr lang="hu-HU" altLang="hu-HU" sz="2400" dirty="0">
                <a:solidFill>
                  <a:schemeClr val="tx1"/>
                </a:solidFill>
                <a:latin typeface="Lucida Sans" pitchFamily="34" charset="0"/>
                <a:ea typeface="Jl"/>
                <a:cs typeface="Jl"/>
              </a:rPr>
              <a:t>  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hu-HU" altLang="hu-HU" sz="2400" dirty="0">
                <a:solidFill>
                  <a:schemeClr val="tx1"/>
                </a:solidFill>
                <a:latin typeface="Lucida Sans" pitchFamily="34" charset="0"/>
                <a:ea typeface="Jl"/>
                <a:cs typeface="Jl"/>
              </a:rPr>
              <a:t>   </a:t>
            </a:r>
            <a:r>
              <a:rPr lang="hu-HU" altLang="hu-HU" sz="2400" dirty="0" err="1">
                <a:solidFill>
                  <a:schemeClr val="tx1"/>
                </a:solidFill>
                <a:latin typeface="Lucida Sans" pitchFamily="34" charset="0"/>
                <a:ea typeface="Jl"/>
                <a:cs typeface="Jl"/>
              </a:rPr>
              <a:t>non-linear</a:t>
            </a:r>
            <a:r>
              <a:rPr lang="hu-HU" altLang="hu-HU" sz="2400" dirty="0">
                <a:solidFill>
                  <a:schemeClr val="tx1"/>
                </a:solidFill>
                <a:latin typeface="Lucida Sans" pitchFamily="34" charset="0"/>
                <a:ea typeface="Jl"/>
                <a:cs typeface="Jl"/>
              </a:rPr>
              <a:t> </a:t>
            </a:r>
            <a:r>
              <a:rPr lang="hu-HU" altLang="hu-HU" sz="1400" dirty="0">
                <a:solidFill>
                  <a:schemeClr val="tx1"/>
                </a:solidFill>
                <a:latin typeface="Lucida Sans" pitchFamily="34" charset="0"/>
                <a:ea typeface="Jl"/>
                <a:cs typeface="Jl"/>
              </a:rPr>
              <a:t>(</a:t>
            </a:r>
            <a:r>
              <a:rPr lang="hu-HU" altLang="hu-HU" sz="1400" dirty="0" err="1">
                <a:solidFill>
                  <a:schemeClr val="tx1"/>
                </a:solidFill>
                <a:latin typeface="Lucida Sans" pitchFamily="34" charset="0"/>
                <a:ea typeface="Jl"/>
                <a:cs typeface="Jl"/>
              </a:rPr>
              <a:t>very</a:t>
            </a:r>
            <a:r>
              <a:rPr lang="hu-HU" altLang="hu-HU" sz="1400" dirty="0">
                <a:solidFill>
                  <a:schemeClr val="tx1"/>
                </a:solidFill>
                <a:latin typeface="Lucida Sans" pitchFamily="34" charset="0"/>
                <a:ea typeface="Jl"/>
                <a:cs typeface="Jl"/>
              </a:rPr>
              <a:t> </a:t>
            </a:r>
            <a:r>
              <a:rPr lang="hu-HU" altLang="hu-HU" sz="1400" dirty="0" err="1">
                <a:solidFill>
                  <a:schemeClr val="tx1"/>
                </a:solidFill>
                <a:latin typeface="Lucida Sans" pitchFamily="34" charset="0"/>
                <a:ea typeface="Jl"/>
                <a:cs typeface="Jl"/>
              </a:rPr>
              <a:t>long</a:t>
            </a:r>
            <a:r>
              <a:rPr lang="hu-HU" altLang="hu-HU" sz="1400" dirty="0">
                <a:solidFill>
                  <a:schemeClr val="tx1"/>
                </a:solidFill>
                <a:latin typeface="Lucida Sans" pitchFamily="34" charset="0"/>
                <a:ea typeface="Jl"/>
                <a:cs typeface="Jl"/>
              </a:rPr>
              <a:t> </a:t>
            </a:r>
            <a:r>
              <a:rPr lang="hu-HU" altLang="hu-HU" sz="1400" dirty="0" err="1">
                <a:solidFill>
                  <a:schemeClr val="tx1"/>
                </a:solidFill>
                <a:latin typeface="Lucida Sans" pitchFamily="34" charset="0"/>
                <a:ea typeface="Jl"/>
                <a:cs typeface="Jl"/>
              </a:rPr>
              <a:t>range</a:t>
            </a:r>
            <a:r>
              <a:rPr lang="hu-HU" altLang="hu-HU" sz="1400" dirty="0">
                <a:solidFill>
                  <a:schemeClr val="tx1"/>
                </a:solidFill>
                <a:latin typeface="Lucida Sans" pitchFamily="34" charset="0"/>
                <a:ea typeface="Jl"/>
                <a:cs typeface="Jl"/>
              </a:rPr>
              <a:t> ELI interest  </a:t>
            </a:r>
            <a:r>
              <a:rPr lang="hu-HU" altLang="hu-HU" sz="1400" dirty="0">
                <a:solidFill>
                  <a:schemeClr val="tx1"/>
                </a:solidFill>
                <a:latin typeface="Lucida Sans" pitchFamily="34" charset="0"/>
                <a:ea typeface="Jl"/>
                <a:cs typeface="Jl"/>
                <a:sym typeface="Wingdings" pitchFamily="2" charset="2"/>
              </a:rPr>
              <a:t></a:t>
            </a:r>
            <a:r>
              <a:rPr lang="hu-HU" altLang="hu-HU" sz="1400" dirty="0">
                <a:solidFill>
                  <a:schemeClr val="tx1"/>
                </a:solidFill>
                <a:latin typeface="Lucida Sans" pitchFamily="34" charset="0"/>
                <a:ea typeface="Jl"/>
                <a:cs typeface="Jl"/>
              </a:rPr>
              <a:t>)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hu-HU" altLang="hu-HU" sz="1400" dirty="0">
              <a:solidFill>
                <a:schemeClr val="tx1"/>
              </a:solidFill>
              <a:latin typeface="Lucida Sans" pitchFamily="34" charset="0"/>
              <a:ea typeface="Jl"/>
              <a:cs typeface="Jl"/>
            </a:endParaRP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hu-HU" altLang="hu-HU" sz="2400" dirty="0">
                <a:solidFill>
                  <a:schemeClr val="tx1"/>
                </a:solidFill>
                <a:latin typeface="Lucida Sans" pitchFamily="34" charset="0"/>
                <a:ea typeface="Jl"/>
                <a:cs typeface="Jl"/>
              </a:rPr>
              <a:t>-</a:t>
            </a:r>
            <a:r>
              <a:rPr lang="hu-HU" altLang="hu-HU" sz="1400" dirty="0">
                <a:solidFill>
                  <a:schemeClr val="tx1"/>
                </a:solidFill>
                <a:latin typeface="Lucida Sans" pitchFamily="34" charset="0"/>
                <a:ea typeface="Jl"/>
                <a:cs typeface="Jl"/>
              </a:rPr>
              <a:t> </a:t>
            </a:r>
            <a:r>
              <a:rPr lang="hu-HU" altLang="hu-HU" sz="2400" dirty="0">
                <a:solidFill>
                  <a:schemeClr val="tx1"/>
                </a:solidFill>
                <a:latin typeface="Lucida Sans" pitchFamily="34" charset="0"/>
                <a:ea typeface="Jl"/>
                <a:cs typeface="Jl"/>
              </a:rPr>
              <a:t> Lagrange </a:t>
            </a:r>
            <a:r>
              <a:rPr lang="hu-HU" altLang="hu-HU" sz="2400" dirty="0" err="1">
                <a:solidFill>
                  <a:schemeClr val="tx1"/>
                </a:solidFill>
                <a:latin typeface="Lucida Sans" pitchFamily="34" charset="0"/>
                <a:ea typeface="Jl"/>
                <a:cs typeface="Jl"/>
              </a:rPr>
              <a:t>density</a:t>
            </a:r>
            <a:r>
              <a:rPr lang="hu-HU" altLang="hu-HU" sz="2400" dirty="0">
                <a:solidFill>
                  <a:schemeClr val="tx1"/>
                </a:solidFill>
                <a:latin typeface="Lucida Sans" pitchFamily="34" charset="0"/>
                <a:ea typeface="Jl"/>
                <a:cs typeface="Jl"/>
              </a:rPr>
              <a:t> </a:t>
            </a:r>
            <a:r>
              <a:rPr lang="hu-HU" altLang="hu-HU" sz="2400" dirty="0" err="1">
                <a:solidFill>
                  <a:schemeClr val="tx1"/>
                </a:solidFill>
                <a:latin typeface="Lucida Sans" pitchFamily="34" charset="0"/>
                <a:ea typeface="Jl"/>
                <a:cs typeface="Jl"/>
              </a:rPr>
              <a:t>for</a:t>
            </a:r>
            <a:r>
              <a:rPr lang="hu-HU" altLang="hu-HU" sz="2400" dirty="0">
                <a:solidFill>
                  <a:schemeClr val="tx1"/>
                </a:solidFill>
                <a:latin typeface="Lucida Sans" pitchFamily="34" charset="0"/>
                <a:ea typeface="Jl"/>
                <a:cs typeface="Jl"/>
              </a:rPr>
              <a:t> </a:t>
            </a:r>
            <a:r>
              <a:rPr lang="hu-HU" altLang="hu-HU" sz="2400" dirty="0" err="1">
                <a:solidFill>
                  <a:schemeClr val="tx1"/>
                </a:solidFill>
                <a:latin typeface="Lucida Sans" pitchFamily="34" charset="0"/>
                <a:ea typeface="Jl"/>
                <a:cs typeface="Jl"/>
              </a:rPr>
              <a:t>linear</a:t>
            </a:r>
            <a:r>
              <a:rPr lang="hu-HU" altLang="hu-HU" sz="2400" dirty="0">
                <a:solidFill>
                  <a:schemeClr val="tx1"/>
                </a:solidFill>
                <a:latin typeface="Lucida Sans" pitchFamily="34" charset="0"/>
                <a:ea typeface="Jl"/>
                <a:cs typeface="Jl"/>
              </a:rPr>
              <a:t> versus </a:t>
            </a:r>
            <a:r>
              <a:rPr lang="hu-HU" altLang="hu-HU" sz="2400" dirty="0" err="1">
                <a:solidFill>
                  <a:schemeClr val="tx1"/>
                </a:solidFill>
                <a:latin typeface="Lucida Sans" pitchFamily="34" charset="0"/>
                <a:ea typeface="Jl"/>
                <a:cs typeface="Jl"/>
              </a:rPr>
              <a:t>non-lin</a:t>
            </a:r>
            <a:r>
              <a:rPr lang="hu-HU" altLang="hu-HU" sz="2400" dirty="0">
                <a:solidFill>
                  <a:schemeClr val="tx1"/>
                </a:solidFill>
                <a:latin typeface="Lucida Sans" pitchFamily="34" charset="0"/>
                <a:ea typeface="Jl"/>
                <a:cs typeface="Jl"/>
              </a:rPr>
              <a:t> ED </a:t>
            </a:r>
            <a:endParaRPr lang="hu-HU" altLang="hu-HU" sz="1400" dirty="0">
              <a:solidFill>
                <a:schemeClr val="tx1"/>
              </a:solidFill>
              <a:latin typeface="Lucida Sans" pitchFamily="34" charset="0"/>
              <a:ea typeface="Jl"/>
              <a:cs typeface="Jl"/>
            </a:endParaRP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247" y="5190838"/>
            <a:ext cx="19050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188" y="5793260"/>
            <a:ext cx="1905000" cy="1068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1500" y="5712619"/>
            <a:ext cx="3424238" cy="1068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68531" y="5175280"/>
            <a:ext cx="2574925" cy="587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Text Box 12"/>
          <p:cNvSpPr txBox="1">
            <a:spLocks noChangeArrowheads="1"/>
          </p:cNvSpPr>
          <p:nvPr/>
        </p:nvSpPr>
        <p:spPr bwMode="auto">
          <a:xfrm>
            <a:off x="2490838" y="5501160"/>
            <a:ext cx="4321175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itchFamily="18" charset="0"/>
              <a:buChar char="•"/>
              <a:defRPr sz="3200">
                <a:solidFill>
                  <a:srgbClr val="000000"/>
                </a:solidFill>
                <a:latin typeface="Times New Roman" pitchFamily="18" charset="0"/>
              </a:defRPr>
            </a:lvl1pPr>
            <a:lvl2pPr marL="742950" indent="-285750">
              <a:spcBef>
                <a:spcPts val="700"/>
              </a:spcBef>
              <a:buClr>
                <a:srgbClr val="000000"/>
              </a:buClr>
              <a:buSzPct val="100000"/>
              <a:buFont typeface="Times New Roman" pitchFamily="18" charset="0"/>
              <a:buChar char="–"/>
              <a:defRPr sz="2800">
                <a:solidFill>
                  <a:srgbClr val="000000"/>
                </a:solidFill>
                <a:latin typeface="Times New Roman" pitchFamily="18" charset="0"/>
              </a:defRPr>
            </a:lvl2pPr>
            <a:lvl3pPr marL="1143000" indent="-228600">
              <a:spcBef>
                <a:spcPts val="600"/>
              </a:spcBef>
              <a:buClr>
                <a:srgbClr val="000000"/>
              </a:buClr>
              <a:buSzPct val="100000"/>
              <a:buFont typeface="Times New Roman" pitchFamily="18" charset="0"/>
              <a:buChar char="•"/>
              <a:defRPr sz="2400">
                <a:solidFill>
                  <a:srgbClr val="000000"/>
                </a:solidFill>
                <a:latin typeface="Times New Roman" pitchFamily="18" charset="0"/>
              </a:defRPr>
            </a:lvl3pPr>
            <a:lvl4pPr marL="1600200" indent="-228600">
              <a:spcBef>
                <a:spcPts val="500"/>
              </a:spcBef>
              <a:buClr>
                <a:srgbClr val="000000"/>
              </a:buClr>
              <a:buSzPct val="100000"/>
              <a:buFont typeface="Times New Roman" pitchFamily="18" charset="0"/>
              <a:buChar char="–"/>
              <a:defRPr sz="2000">
                <a:solidFill>
                  <a:srgbClr val="000000"/>
                </a:solidFill>
                <a:latin typeface="Times New Roman" pitchFamily="18" charset="0"/>
              </a:defRPr>
            </a:lvl4pPr>
            <a:lvl5pPr marL="2057400" indent="-228600">
              <a:spcBef>
                <a:spcPts val="500"/>
              </a:spcBef>
              <a:buClr>
                <a:srgbClr val="000000"/>
              </a:buClr>
              <a:buSzPct val="100000"/>
              <a:buFont typeface="Times New Roman" pitchFamily="18" charset="0"/>
              <a:buChar char="»"/>
              <a:defRPr sz="2000">
                <a:solidFill>
                  <a:srgbClr val="000000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Char char="»"/>
              <a:defRPr sz="2000">
                <a:solidFill>
                  <a:srgbClr val="000000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Char char="»"/>
              <a:defRPr sz="2000">
                <a:solidFill>
                  <a:srgbClr val="000000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Char char="»"/>
              <a:defRPr sz="2000">
                <a:solidFill>
                  <a:srgbClr val="000000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Char char="»"/>
              <a:defRPr sz="20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hu-HU" altLang="hu-HU" sz="1600" dirty="0" err="1">
                <a:solidFill>
                  <a:schemeClr val="tx1"/>
                </a:solidFill>
                <a:latin typeface="Lucida Sans" pitchFamily="34" charset="0"/>
                <a:ea typeface="L"/>
                <a:cs typeface="L"/>
              </a:rPr>
              <a:t>after</a:t>
            </a:r>
            <a:r>
              <a:rPr lang="hu-HU" altLang="hu-HU" sz="1600" dirty="0">
                <a:solidFill>
                  <a:schemeClr val="tx1"/>
                </a:solidFill>
                <a:latin typeface="Lucida Sans" pitchFamily="34" charset="0"/>
                <a:ea typeface="L"/>
                <a:cs typeface="L"/>
              </a:rPr>
              <a:t> </a:t>
            </a:r>
            <a:r>
              <a:rPr lang="hu-HU" altLang="hu-HU" sz="1600" dirty="0" err="1">
                <a:solidFill>
                  <a:schemeClr val="tx1"/>
                </a:solidFill>
                <a:latin typeface="Lucida Sans" pitchFamily="34" charset="0"/>
                <a:ea typeface="L"/>
                <a:cs typeface="L"/>
              </a:rPr>
              <a:t>variation</a:t>
            </a:r>
            <a:r>
              <a:rPr lang="hu-HU" altLang="hu-HU" sz="1600" dirty="0">
                <a:solidFill>
                  <a:schemeClr val="tx1"/>
                </a:solidFill>
                <a:latin typeface="Lucida Sans" pitchFamily="34" charset="0"/>
                <a:ea typeface="L"/>
                <a:cs typeface="L"/>
              </a:rPr>
              <a:t> </a:t>
            </a:r>
            <a:r>
              <a:rPr lang="hu-HU" altLang="hu-HU" sz="1600" dirty="0" err="1">
                <a:solidFill>
                  <a:schemeClr val="tx1"/>
                </a:solidFill>
                <a:latin typeface="Lucida Sans" pitchFamily="34" charset="0"/>
                <a:ea typeface="L"/>
                <a:cs typeface="L"/>
              </a:rPr>
              <a:t>we</a:t>
            </a:r>
            <a:r>
              <a:rPr lang="hu-HU" altLang="hu-HU" sz="1600" dirty="0">
                <a:solidFill>
                  <a:schemeClr val="tx1"/>
                </a:solidFill>
                <a:latin typeface="Lucida Sans" pitchFamily="34" charset="0"/>
                <a:ea typeface="L"/>
                <a:cs typeface="L"/>
              </a:rPr>
              <a:t> </a:t>
            </a:r>
            <a:r>
              <a:rPr lang="hu-HU" altLang="hu-HU" sz="1600" dirty="0" err="1">
                <a:solidFill>
                  <a:schemeClr val="tx1"/>
                </a:solidFill>
                <a:latin typeface="Lucida Sans" pitchFamily="34" charset="0"/>
                <a:ea typeface="L"/>
                <a:cs typeface="L"/>
              </a:rPr>
              <a:t>get</a:t>
            </a:r>
            <a:r>
              <a:rPr lang="hu-HU" altLang="hu-HU" sz="1600" dirty="0">
                <a:solidFill>
                  <a:schemeClr val="tx1"/>
                </a:solidFill>
                <a:latin typeface="Lucida Sans" pitchFamily="34" charset="0"/>
                <a:ea typeface="L"/>
                <a:cs typeface="L"/>
              </a:rPr>
              <a:t> </a:t>
            </a:r>
            <a:r>
              <a:rPr lang="hu-HU" altLang="hu-HU" sz="1600" dirty="0" err="1">
                <a:solidFill>
                  <a:schemeClr val="tx1"/>
                </a:solidFill>
                <a:latin typeface="Lucida Sans" pitchFamily="34" charset="0"/>
                <a:ea typeface="L"/>
                <a:cs typeface="L"/>
              </a:rPr>
              <a:t>the</a:t>
            </a:r>
            <a:r>
              <a:rPr lang="hu-HU" altLang="hu-HU" sz="1600" dirty="0">
                <a:solidFill>
                  <a:schemeClr val="tx1"/>
                </a:solidFill>
                <a:latin typeface="Lucida Sans" pitchFamily="34" charset="0"/>
                <a:ea typeface="L"/>
                <a:cs typeface="L"/>
              </a:rPr>
              <a:t> 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hu-HU" altLang="hu-HU" sz="1600" dirty="0" err="1">
                <a:solidFill>
                  <a:schemeClr val="tx1"/>
                </a:solidFill>
                <a:latin typeface="Lucida Sans" pitchFamily="34" charset="0"/>
                <a:ea typeface="L"/>
                <a:cs typeface="L"/>
              </a:rPr>
              <a:t>equation</a:t>
            </a:r>
            <a:r>
              <a:rPr lang="hu-HU" altLang="hu-HU" sz="1600" dirty="0">
                <a:solidFill>
                  <a:schemeClr val="tx1"/>
                </a:solidFill>
                <a:latin typeface="Lucida Sans" pitchFamily="34" charset="0"/>
                <a:ea typeface="L"/>
                <a:cs typeface="L"/>
              </a:rPr>
              <a:t> of </a:t>
            </a:r>
            <a:r>
              <a:rPr lang="hu-HU" altLang="hu-HU" sz="1600" dirty="0" err="1">
                <a:solidFill>
                  <a:schemeClr val="tx1"/>
                </a:solidFill>
                <a:latin typeface="Lucida Sans" pitchFamily="34" charset="0"/>
                <a:ea typeface="L"/>
                <a:cs typeface="L"/>
              </a:rPr>
              <a:t>motion</a:t>
            </a:r>
            <a:r>
              <a:rPr lang="hu-HU" altLang="hu-HU" sz="1600" dirty="0">
                <a:solidFill>
                  <a:schemeClr val="tx1"/>
                </a:solidFill>
                <a:latin typeface="Lucida Sans" pitchFamily="34" charset="0"/>
                <a:ea typeface="L"/>
                <a:cs typeface="L"/>
              </a:rPr>
              <a:t> </a:t>
            </a:r>
            <a:r>
              <a:rPr lang="hu-HU" altLang="hu-HU" sz="1600" dirty="0" err="1">
                <a:solidFill>
                  <a:schemeClr val="tx1"/>
                </a:solidFill>
                <a:latin typeface="Lucida Sans" pitchFamily="34" charset="0"/>
                <a:ea typeface="L"/>
                <a:cs typeface="L"/>
              </a:rPr>
              <a:t>for</a:t>
            </a:r>
            <a:r>
              <a:rPr lang="hu-HU" altLang="hu-HU" sz="1600" dirty="0">
                <a:solidFill>
                  <a:schemeClr val="tx1"/>
                </a:solidFill>
                <a:latin typeface="Lucida Sans" pitchFamily="34" charset="0"/>
                <a:ea typeface="L"/>
                <a:cs typeface="L"/>
              </a:rPr>
              <a:t> </a:t>
            </a:r>
            <a:r>
              <a:rPr lang="hu-HU" altLang="hu-HU" sz="1600" dirty="0" err="1">
                <a:solidFill>
                  <a:schemeClr val="tx1"/>
                </a:solidFill>
                <a:latin typeface="Lucida Sans" pitchFamily="34" charset="0"/>
                <a:ea typeface="L"/>
                <a:cs typeface="L"/>
              </a:rPr>
              <a:t>the</a:t>
            </a:r>
            <a:r>
              <a:rPr lang="hu-HU" altLang="hu-HU" sz="1600" dirty="0">
                <a:solidFill>
                  <a:schemeClr val="tx1"/>
                </a:solidFill>
                <a:latin typeface="Lucida Sans" pitchFamily="34" charset="0"/>
                <a:ea typeface="L"/>
                <a:cs typeface="L"/>
              </a:rPr>
              <a:t> </a:t>
            </a:r>
            <a:r>
              <a:rPr lang="hu-HU" altLang="hu-HU" sz="1600" dirty="0" err="1">
                <a:solidFill>
                  <a:schemeClr val="tx1"/>
                </a:solidFill>
                <a:latin typeface="Lucida Sans" pitchFamily="34" charset="0"/>
                <a:ea typeface="L"/>
                <a:cs typeface="L"/>
              </a:rPr>
              <a:t>fields</a:t>
            </a:r>
            <a:r>
              <a:rPr lang="hu-HU" altLang="hu-HU" sz="1600" dirty="0">
                <a:solidFill>
                  <a:schemeClr val="tx1"/>
                </a:solidFill>
                <a:latin typeface="Lucida Sans" pitchFamily="34" charset="0"/>
                <a:ea typeface="L"/>
                <a:cs typeface="L"/>
              </a:rPr>
              <a:t> </a:t>
            </a:r>
            <a:endParaRPr lang="en-US" altLang="hu-HU" sz="1600" dirty="0">
              <a:solidFill>
                <a:schemeClr val="tx1"/>
              </a:solidFill>
              <a:latin typeface="Lucida Sans" pitchFamily="34" charset="0"/>
              <a:ea typeface="L"/>
              <a:cs typeface="L"/>
            </a:endParaRPr>
          </a:p>
        </p:txBody>
      </p:sp>
    </p:spTree>
    <p:extLst>
      <p:ext uri="{BB962C8B-B14F-4D97-AF65-F5344CB8AC3E}">
        <p14:creationId xmlns:p14="http://schemas.microsoft.com/office/powerpoint/2010/main" val="17698577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/>
          <p:cNvSpPr>
            <a:spLocks noGrp="1"/>
          </p:cNvSpPr>
          <p:nvPr>
            <p:ph sz="quarter" idx="11"/>
          </p:nvPr>
        </p:nvSpPr>
        <p:spPr>
          <a:xfrm>
            <a:off x="1283365" y="226627"/>
            <a:ext cx="6651625" cy="995639"/>
          </a:xfrm>
        </p:spPr>
        <p:txBody>
          <a:bodyPr/>
          <a:lstStyle/>
          <a:p>
            <a:pPr algn="ctr"/>
            <a:r>
              <a:rPr lang="hu-HU" altLang="hu-HU" sz="3200" i="1" dirty="0" err="1" smtClean="0">
                <a:latin typeface="Lucida Sans" panose="020B0602040502020204" pitchFamily="34" charset="0"/>
              </a:rPr>
              <a:t>Plans</a:t>
            </a:r>
            <a:r>
              <a:rPr lang="hu-HU" altLang="hu-HU" sz="3200" i="1" dirty="0" smtClean="0">
                <a:latin typeface="Lucida Sans" panose="020B0602040502020204" pitchFamily="34" charset="0"/>
              </a:rPr>
              <a:t> </a:t>
            </a:r>
            <a:r>
              <a:rPr lang="hu-HU" altLang="hu-HU" sz="3200" i="1" dirty="0" err="1" smtClean="0">
                <a:latin typeface="Lucida Sans" panose="020B0602040502020204" pitchFamily="34" charset="0"/>
              </a:rPr>
              <a:t>for</a:t>
            </a:r>
            <a:r>
              <a:rPr lang="hu-HU" altLang="hu-HU" sz="3200" i="1" dirty="0" smtClean="0">
                <a:latin typeface="Lucida Sans" panose="020B0602040502020204" pitchFamily="34" charset="0"/>
              </a:rPr>
              <a:t> 2016</a:t>
            </a:r>
            <a:endParaRPr lang="hu-HU" altLang="hu-HU" sz="3200" i="1" dirty="0">
              <a:latin typeface="Lucida Sans" panose="020B0602040502020204" pitchFamily="34" charset="0"/>
            </a:endParaRPr>
          </a:p>
          <a:p>
            <a:pPr algn="ctr"/>
            <a:endParaRPr lang="hu-HU" dirty="0"/>
          </a:p>
        </p:txBody>
      </p:sp>
      <p:sp>
        <p:nvSpPr>
          <p:cNvPr id="4" name="Téglalap 3"/>
          <p:cNvSpPr/>
          <p:nvPr/>
        </p:nvSpPr>
        <p:spPr>
          <a:xfrm>
            <a:off x="560231" y="1310901"/>
            <a:ext cx="815876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hu-HU" altLang="hu-HU" dirty="0" smtClean="0"/>
              <a:t> </a:t>
            </a:r>
            <a:endParaRPr lang="hu-HU" altLang="hu-HU" dirty="0"/>
          </a:p>
        </p:txBody>
      </p:sp>
      <p:sp>
        <p:nvSpPr>
          <p:cNvPr id="6" name="Téglalap 5"/>
          <p:cNvSpPr/>
          <p:nvPr/>
        </p:nvSpPr>
        <p:spPr>
          <a:xfrm>
            <a:off x="7189094" y="2292439"/>
            <a:ext cx="850006" cy="61818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7" name="Téglalap 6"/>
          <p:cNvSpPr/>
          <p:nvPr/>
        </p:nvSpPr>
        <p:spPr>
          <a:xfrm>
            <a:off x="7392474" y="4507605"/>
            <a:ext cx="850006" cy="61818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0" name="Rectangle 6"/>
          <p:cNvSpPr>
            <a:spLocks noChangeArrowheads="1"/>
          </p:cNvSpPr>
          <p:nvPr/>
        </p:nvSpPr>
        <p:spPr bwMode="auto">
          <a:xfrm>
            <a:off x="4272989" y="1680233"/>
            <a:ext cx="4174963" cy="44033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90000" tIns="46800" rIns="90000" bIns="46800" anchor="ctr">
            <a:spAutoFit/>
          </a:bodyPr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rgbClr val="000000"/>
                </a:solidFill>
                <a:latin typeface="Times New Roman" pitchFamily="18" charset="0"/>
                <a:ea typeface="Droid Sans"/>
                <a:cs typeface="Droid Sans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rgbClr val="000000"/>
                </a:solidFill>
                <a:latin typeface="Times New Roman" pitchFamily="18" charset="0"/>
                <a:ea typeface="Droid Sans"/>
                <a:cs typeface="Droid Sans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itchFamily="18" charset="0"/>
                <a:ea typeface="Droid Sans"/>
                <a:cs typeface="Droid Sans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itchFamily="18" charset="0"/>
                <a:ea typeface="Droid Sans"/>
                <a:cs typeface="Droid Sans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itchFamily="18" charset="0"/>
                <a:ea typeface="Droid Sans"/>
                <a:cs typeface="Droid Sans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itchFamily="18" charset="0"/>
                <a:ea typeface="Droid Sans"/>
                <a:cs typeface="Droid Sans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itchFamily="18" charset="0"/>
                <a:ea typeface="Droid Sans"/>
                <a:cs typeface="Droid Sans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itchFamily="18" charset="0"/>
                <a:ea typeface="Droid Sans"/>
                <a:cs typeface="Droid Sans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itchFamily="18" charset="0"/>
                <a:ea typeface="Droid Sans"/>
                <a:cs typeface="Droid Sans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hu-HU" altLang="hu-HU" sz="2000" dirty="0" err="1" smtClean="0">
                <a:solidFill>
                  <a:schemeClr val="tx1"/>
                </a:solidFill>
                <a:latin typeface="+mn-lt"/>
              </a:rPr>
              <a:t>Coupled</a:t>
            </a:r>
            <a:r>
              <a:rPr lang="hu-HU" altLang="hu-HU" sz="2000" dirty="0" smtClean="0">
                <a:solidFill>
                  <a:schemeClr val="tx1"/>
                </a:solidFill>
                <a:latin typeface="+mn-lt"/>
              </a:rPr>
              <a:t> 3D  </a:t>
            </a:r>
            <a:r>
              <a:rPr lang="hu-HU" altLang="hu-HU" sz="2000" dirty="0" err="1" smtClean="0">
                <a:solidFill>
                  <a:schemeClr val="tx1"/>
                </a:solidFill>
                <a:latin typeface="+mn-lt"/>
              </a:rPr>
              <a:t>wave</a:t>
            </a:r>
            <a:r>
              <a:rPr lang="hu-HU" altLang="hu-HU" sz="2000" dirty="0" smtClean="0">
                <a:solidFill>
                  <a:schemeClr val="tx1"/>
                </a:solidFill>
                <a:latin typeface="+mn-lt"/>
              </a:rPr>
              <a:t> </a:t>
            </a:r>
            <a:r>
              <a:rPr lang="hu-HU" altLang="hu-HU" sz="2000" dirty="0" err="1" smtClean="0">
                <a:solidFill>
                  <a:schemeClr val="tx1"/>
                </a:solidFill>
                <a:latin typeface="+mn-lt"/>
              </a:rPr>
              <a:t>equation</a:t>
            </a:r>
            <a:r>
              <a:rPr lang="hu-HU" altLang="hu-HU" sz="2000" dirty="0" smtClean="0">
                <a:solidFill>
                  <a:schemeClr val="tx1"/>
                </a:solidFill>
                <a:latin typeface="+mn-lt"/>
              </a:rPr>
              <a:t> </a:t>
            </a:r>
            <a:r>
              <a:rPr lang="hu-HU" altLang="hu-HU" sz="2000" dirty="0" err="1" smtClean="0">
                <a:solidFill>
                  <a:schemeClr val="tx1"/>
                </a:solidFill>
                <a:latin typeface="+mn-lt"/>
              </a:rPr>
              <a:t>system</a:t>
            </a:r>
            <a:endParaRPr lang="hu-HU" altLang="hu-HU" sz="2000" dirty="0" smtClean="0">
              <a:solidFill>
                <a:schemeClr val="tx1"/>
              </a:solidFill>
              <a:latin typeface="+mn-lt"/>
            </a:endParaRPr>
          </a:p>
          <a:p>
            <a:pPr>
              <a:spcBef>
                <a:spcPct val="0"/>
              </a:spcBef>
              <a:buClrTx/>
              <a:buFontTx/>
              <a:buNone/>
            </a:pPr>
            <a:endParaRPr lang="hu-HU" altLang="hu-HU" sz="2000" dirty="0">
              <a:solidFill>
                <a:schemeClr val="tx1"/>
              </a:solidFill>
              <a:latin typeface="+mn-lt"/>
            </a:endParaRPr>
          </a:p>
          <a:p>
            <a:pPr>
              <a:spcBef>
                <a:spcPct val="0"/>
              </a:spcBef>
              <a:buClrTx/>
              <a:buFontTx/>
              <a:buNone/>
            </a:pPr>
            <a:endParaRPr lang="hu-HU" altLang="hu-HU" sz="2000" dirty="0" smtClean="0">
              <a:solidFill>
                <a:schemeClr val="tx1"/>
              </a:solidFill>
              <a:latin typeface="+mn-lt"/>
            </a:endParaRP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hu-HU" altLang="hu-HU" sz="2000" dirty="0" smtClean="0">
                <a:solidFill>
                  <a:schemeClr val="tx1"/>
                </a:solidFill>
                <a:latin typeface="+mn-lt"/>
              </a:rPr>
              <a:t>The 1D  </a:t>
            </a:r>
            <a:r>
              <a:rPr lang="hu-HU" altLang="hu-HU" sz="2000" dirty="0" err="1" smtClean="0">
                <a:solidFill>
                  <a:schemeClr val="tx1"/>
                </a:solidFill>
                <a:latin typeface="+mn-lt"/>
              </a:rPr>
              <a:t>system</a:t>
            </a:r>
            <a:r>
              <a:rPr lang="hu-HU" altLang="hu-HU" sz="2000" dirty="0" smtClean="0">
                <a:solidFill>
                  <a:schemeClr val="tx1"/>
                </a:solidFill>
                <a:latin typeface="+mn-lt"/>
              </a:rPr>
              <a:t>   </a:t>
            </a:r>
            <a:endParaRPr lang="hu-HU" altLang="hu-HU" sz="2000" dirty="0" smtClean="0">
              <a:solidFill>
                <a:schemeClr val="tx1"/>
              </a:solidFill>
              <a:latin typeface="+mn-lt"/>
            </a:endParaRPr>
          </a:p>
          <a:p>
            <a:pPr>
              <a:spcBef>
                <a:spcPct val="0"/>
              </a:spcBef>
              <a:buClrTx/>
              <a:buFontTx/>
              <a:buNone/>
            </a:pPr>
            <a:endParaRPr lang="hu-HU" altLang="hu-HU" sz="2000" dirty="0">
              <a:solidFill>
                <a:schemeClr val="tx1"/>
              </a:solidFill>
              <a:latin typeface="+mn-lt"/>
            </a:endParaRPr>
          </a:p>
          <a:p>
            <a:pPr>
              <a:spcBef>
                <a:spcPct val="0"/>
              </a:spcBef>
              <a:buClrTx/>
              <a:buFontTx/>
              <a:buNone/>
            </a:pPr>
            <a:endParaRPr lang="hu-HU" altLang="hu-HU" sz="2000" dirty="0" smtClean="0">
              <a:solidFill>
                <a:schemeClr val="tx1"/>
              </a:solidFill>
              <a:latin typeface="+mn-lt"/>
            </a:endParaRPr>
          </a:p>
          <a:p>
            <a:pPr>
              <a:spcBef>
                <a:spcPct val="0"/>
              </a:spcBef>
              <a:buClrTx/>
              <a:buFontTx/>
              <a:buNone/>
            </a:pPr>
            <a:endParaRPr lang="hu-HU" altLang="hu-HU" sz="2000" dirty="0">
              <a:solidFill>
                <a:schemeClr val="tx1"/>
              </a:solidFill>
              <a:latin typeface="+mn-lt"/>
            </a:endParaRP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hu-HU" altLang="hu-HU" sz="2000" dirty="0" err="1" smtClean="0">
                <a:solidFill>
                  <a:schemeClr val="tx1"/>
                </a:solidFill>
                <a:latin typeface="+mn-lt"/>
              </a:rPr>
              <a:t>Self-similar</a:t>
            </a:r>
            <a:r>
              <a:rPr lang="hu-HU" altLang="hu-HU" sz="2000" dirty="0" smtClean="0">
                <a:solidFill>
                  <a:schemeClr val="tx1"/>
                </a:solidFill>
                <a:latin typeface="+mn-lt"/>
              </a:rPr>
              <a:t> </a:t>
            </a:r>
            <a:r>
              <a:rPr lang="hu-HU" altLang="hu-HU" sz="2000" dirty="0" err="1" smtClean="0">
                <a:solidFill>
                  <a:schemeClr val="tx1"/>
                </a:solidFill>
                <a:latin typeface="+mn-lt"/>
              </a:rPr>
              <a:t>Ansatz</a:t>
            </a:r>
            <a:r>
              <a:rPr lang="hu-HU" altLang="hu-HU" sz="2000" dirty="0" smtClean="0">
                <a:solidFill>
                  <a:schemeClr val="tx1"/>
                </a:solidFill>
                <a:latin typeface="+mn-lt"/>
              </a:rPr>
              <a:t> 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endParaRPr lang="hu-HU" altLang="hu-HU" sz="2000" dirty="0" smtClean="0">
              <a:solidFill>
                <a:schemeClr val="tx1"/>
              </a:solidFill>
              <a:latin typeface="+mn-lt"/>
            </a:endParaRPr>
          </a:p>
          <a:p>
            <a:pPr>
              <a:spcBef>
                <a:spcPct val="0"/>
              </a:spcBef>
              <a:buClrTx/>
              <a:buFontTx/>
              <a:buNone/>
            </a:pPr>
            <a:endParaRPr lang="hu-HU" altLang="hu-HU" sz="2000" dirty="0">
              <a:solidFill>
                <a:schemeClr val="tx1"/>
              </a:solidFill>
              <a:latin typeface="+mn-lt"/>
            </a:endParaRPr>
          </a:p>
          <a:p>
            <a:pPr>
              <a:spcBef>
                <a:spcPct val="0"/>
              </a:spcBef>
              <a:buClrTx/>
              <a:buFontTx/>
              <a:buNone/>
            </a:pPr>
            <a:endParaRPr lang="hu-HU" altLang="hu-HU" sz="2000" dirty="0" smtClean="0">
              <a:solidFill>
                <a:schemeClr val="tx1"/>
              </a:solidFill>
              <a:latin typeface="+mn-lt"/>
            </a:endParaRPr>
          </a:p>
          <a:p>
            <a:pPr>
              <a:spcBef>
                <a:spcPct val="0"/>
              </a:spcBef>
              <a:buClrTx/>
              <a:buFontTx/>
              <a:buNone/>
            </a:pPr>
            <a:endParaRPr lang="hu-HU" altLang="hu-HU" sz="2000" dirty="0">
              <a:solidFill>
                <a:schemeClr val="tx1"/>
              </a:solidFill>
              <a:latin typeface="+mn-lt"/>
            </a:endParaRP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hu-HU" altLang="hu-HU" sz="2000" dirty="0" err="1" smtClean="0">
                <a:solidFill>
                  <a:schemeClr val="tx1"/>
                </a:solidFill>
                <a:latin typeface="+mn-lt"/>
              </a:rPr>
              <a:t>Obtained</a:t>
            </a:r>
            <a:r>
              <a:rPr lang="hu-HU" altLang="hu-HU" sz="2000" dirty="0" smtClean="0">
                <a:solidFill>
                  <a:schemeClr val="tx1"/>
                </a:solidFill>
                <a:latin typeface="+mn-lt"/>
              </a:rPr>
              <a:t> ODE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endParaRPr lang="hu-HU" altLang="hu-HU" sz="2000" dirty="0" smtClean="0">
              <a:solidFill>
                <a:schemeClr val="tx1"/>
              </a:solidFill>
              <a:latin typeface="+mn-lt"/>
            </a:endParaRPr>
          </a:p>
        </p:txBody>
      </p:sp>
      <p:pic>
        <p:nvPicPr>
          <p:cNvPr id="1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225" y="1495567"/>
            <a:ext cx="3424238" cy="1068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225" y="2718207"/>
            <a:ext cx="2667000" cy="904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038" y="3738848"/>
            <a:ext cx="3400425" cy="428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1575" y="4167473"/>
            <a:ext cx="2533650" cy="466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792" y="4596667"/>
            <a:ext cx="5238750" cy="590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038" y="5309690"/>
            <a:ext cx="3562350" cy="933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06545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/>
          <p:cNvSpPr>
            <a:spLocks noGrp="1"/>
          </p:cNvSpPr>
          <p:nvPr>
            <p:ph sz="quarter" idx="11"/>
          </p:nvPr>
        </p:nvSpPr>
        <p:spPr>
          <a:xfrm>
            <a:off x="1283365" y="226627"/>
            <a:ext cx="6651625" cy="995639"/>
          </a:xfrm>
        </p:spPr>
        <p:txBody>
          <a:bodyPr/>
          <a:lstStyle/>
          <a:p>
            <a:pPr algn="ctr"/>
            <a:r>
              <a:rPr lang="hu-HU" altLang="hu-HU" sz="3200" i="1" dirty="0" err="1" smtClean="0">
                <a:latin typeface="Lucida Sans" panose="020B0602040502020204" pitchFamily="34" charset="0"/>
              </a:rPr>
              <a:t>Plans</a:t>
            </a:r>
            <a:r>
              <a:rPr lang="hu-HU" altLang="hu-HU" sz="3200" i="1" dirty="0" smtClean="0">
                <a:latin typeface="Lucida Sans" panose="020B0602040502020204" pitchFamily="34" charset="0"/>
              </a:rPr>
              <a:t> </a:t>
            </a:r>
            <a:r>
              <a:rPr lang="hu-HU" altLang="hu-HU" sz="3200" i="1" dirty="0" err="1" smtClean="0">
                <a:latin typeface="Lucida Sans" panose="020B0602040502020204" pitchFamily="34" charset="0"/>
              </a:rPr>
              <a:t>for</a:t>
            </a:r>
            <a:r>
              <a:rPr lang="hu-HU" altLang="hu-HU" sz="3200" i="1" dirty="0" smtClean="0">
                <a:latin typeface="Lucida Sans" panose="020B0602040502020204" pitchFamily="34" charset="0"/>
              </a:rPr>
              <a:t> 2016</a:t>
            </a:r>
            <a:endParaRPr lang="hu-HU" altLang="hu-HU" sz="3200" i="1" dirty="0">
              <a:latin typeface="Lucida Sans" panose="020B0602040502020204" pitchFamily="34" charset="0"/>
            </a:endParaRPr>
          </a:p>
          <a:p>
            <a:pPr algn="ctr"/>
            <a:endParaRPr lang="hu-HU" dirty="0"/>
          </a:p>
        </p:txBody>
      </p:sp>
      <p:sp>
        <p:nvSpPr>
          <p:cNvPr id="4" name="Téglalap 3"/>
          <p:cNvSpPr/>
          <p:nvPr/>
        </p:nvSpPr>
        <p:spPr>
          <a:xfrm>
            <a:off x="560231" y="1310901"/>
            <a:ext cx="815876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hu-HU" altLang="hu-HU" dirty="0" smtClean="0"/>
              <a:t> </a:t>
            </a:r>
            <a:endParaRPr lang="hu-HU" altLang="hu-HU" dirty="0"/>
          </a:p>
        </p:txBody>
      </p:sp>
      <p:sp>
        <p:nvSpPr>
          <p:cNvPr id="6" name="Téglalap 5"/>
          <p:cNvSpPr/>
          <p:nvPr/>
        </p:nvSpPr>
        <p:spPr>
          <a:xfrm>
            <a:off x="7189094" y="2292439"/>
            <a:ext cx="850006" cy="61818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7" name="Téglalap 6"/>
          <p:cNvSpPr/>
          <p:nvPr/>
        </p:nvSpPr>
        <p:spPr>
          <a:xfrm>
            <a:off x="7392474" y="4507605"/>
            <a:ext cx="850006" cy="61818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31582" y="1310901"/>
            <a:ext cx="3571875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31582" y="2292439"/>
            <a:ext cx="3533775" cy="1866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92761" y="4159339"/>
            <a:ext cx="3867150" cy="20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2798" y="4683775"/>
            <a:ext cx="3267075" cy="933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88023" y="5617225"/>
            <a:ext cx="3476625" cy="971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698577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/>
          <p:cNvSpPr>
            <a:spLocks noGrp="1"/>
          </p:cNvSpPr>
          <p:nvPr>
            <p:ph sz="quarter" idx="11"/>
          </p:nvPr>
        </p:nvSpPr>
        <p:spPr>
          <a:xfrm>
            <a:off x="1283365" y="226627"/>
            <a:ext cx="6651625" cy="995639"/>
          </a:xfrm>
        </p:spPr>
        <p:txBody>
          <a:bodyPr/>
          <a:lstStyle/>
          <a:p>
            <a:pPr algn="ctr"/>
            <a:r>
              <a:rPr lang="hu-HU" altLang="hu-HU" sz="3200" i="1" dirty="0" err="1" smtClean="0">
                <a:latin typeface="Lucida Sans" panose="020B0602040502020204" pitchFamily="34" charset="0"/>
              </a:rPr>
              <a:t>Plans</a:t>
            </a:r>
            <a:r>
              <a:rPr lang="hu-HU" altLang="hu-HU" sz="3200" i="1" dirty="0" smtClean="0">
                <a:latin typeface="Lucida Sans" panose="020B0602040502020204" pitchFamily="34" charset="0"/>
              </a:rPr>
              <a:t> </a:t>
            </a:r>
            <a:r>
              <a:rPr lang="hu-HU" altLang="hu-HU" sz="3200" i="1" dirty="0" err="1" smtClean="0">
                <a:latin typeface="Lucida Sans" panose="020B0602040502020204" pitchFamily="34" charset="0"/>
              </a:rPr>
              <a:t>for</a:t>
            </a:r>
            <a:r>
              <a:rPr lang="hu-HU" altLang="hu-HU" sz="3200" i="1" dirty="0" smtClean="0">
                <a:latin typeface="Lucida Sans" panose="020B0602040502020204" pitchFamily="34" charset="0"/>
              </a:rPr>
              <a:t> 2016</a:t>
            </a:r>
            <a:endParaRPr lang="hu-HU" altLang="hu-HU" sz="3200" i="1" dirty="0">
              <a:latin typeface="Lucida Sans" panose="020B0602040502020204" pitchFamily="34" charset="0"/>
            </a:endParaRPr>
          </a:p>
          <a:p>
            <a:pPr algn="ctr"/>
            <a:endParaRPr lang="hu-HU" dirty="0"/>
          </a:p>
        </p:txBody>
      </p:sp>
      <p:sp>
        <p:nvSpPr>
          <p:cNvPr id="4" name="Téglalap 3"/>
          <p:cNvSpPr/>
          <p:nvPr/>
        </p:nvSpPr>
        <p:spPr>
          <a:xfrm>
            <a:off x="560231" y="1310901"/>
            <a:ext cx="815876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hu-HU" altLang="hu-HU" dirty="0" smtClean="0"/>
              <a:t> </a:t>
            </a:r>
            <a:endParaRPr lang="hu-HU" altLang="hu-HU" dirty="0"/>
          </a:p>
        </p:txBody>
      </p:sp>
      <p:sp>
        <p:nvSpPr>
          <p:cNvPr id="6" name="Téglalap 5"/>
          <p:cNvSpPr/>
          <p:nvPr/>
        </p:nvSpPr>
        <p:spPr>
          <a:xfrm>
            <a:off x="7189094" y="2292439"/>
            <a:ext cx="850006" cy="61818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7" name="Téglalap 6"/>
          <p:cNvSpPr/>
          <p:nvPr/>
        </p:nvSpPr>
        <p:spPr>
          <a:xfrm>
            <a:off x="7392474" y="4507605"/>
            <a:ext cx="850006" cy="61818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9543" y="1785695"/>
            <a:ext cx="2933700" cy="1095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9729" y="3086100"/>
            <a:ext cx="1266825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024" y="3807585"/>
            <a:ext cx="200025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13546" y="2027403"/>
            <a:ext cx="4229100" cy="3829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Text Box 12"/>
          <p:cNvSpPr txBox="1">
            <a:spLocks noChangeArrowheads="1"/>
          </p:cNvSpPr>
          <p:nvPr/>
        </p:nvSpPr>
        <p:spPr bwMode="auto">
          <a:xfrm>
            <a:off x="899024" y="5287268"/>
            <a:ext cx="2603747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itchFamily="18" charset="0"/>
              <a:buChar char="•"/>
              <a:defRPr sz="3200">
                <a:solidFill>
                  <a:srgbClr val="000000"/>
                </a:solidFill>
                <a:latin typeface="Times New Roman" pitchFamily="18" charset="0"/>
              </a:defRPr>
            </a:lvl1pPr>
            <a:lvl2pPr marL="742950" indent="-285750">
              <a:spcBef>
                <a:spcPts val="700"/>
              </a:spcBef>
              <a:buClr>
                <a:srgbClr val="000000"/>
              </a:buClr>
              <a:buSzPct val="100000"/>
              <a:buFont typeface="Times New Roman" pitchFamily="18" charset="0"/>
              <a:buChar char="–"/>
              <a:defRPr sz="2800">
                <a:solidFill>
                  <a:srgbClr val="000000"/>
                </a:solidFill>
                <a:latin typeface="Times New Roman" pitchFamily="18" charset="0"/>
              </a:defRPr>
            </a:lvl2pPr>
            <a:lvl3pPr marL="1143000" indent="-228600">
              <a:spcBef>
                <a:spcPts val="600"/>
              </a:spcBef>
              <a:buClr>
                <a:srgbClr val="000000"/>
              </a:buClr>
              <a:buSzPct val="100000"/>
              <a:buFont typeface="Times New Roman" pitchFamily="18" charset="0"/>
              <a:buChar char="•"/>
              <a:defRPr sz="2400">
                <a:solidFill>
                  <a:srgbClr val="000000"/>
                </a:solidFill>
                <a:latin typeface="Times New Roman" pitchFamily="18" charset="0"/>
              </a:defRPr>
            </a:lvl3pPr>
            <a:lvl4pPr marL="1600200" indent="-228600">
              <a:spcBef>
                <a:spcPts val="500"/>
              </a:spcBef>
              <a:buClr>
                <a:srgbClr val="000000"/>
              </a:buClr>
              <a:buSzPct val="100000"/>
              <a:buFont typeface="Times New Roman" pitchFamily="18" charset="0"/>
              <a:buChar char="–"/>
              <a:defRPr sz="2000">
                <a:solidFill>
                  <a:srgbClr val="000000"/>
                </a:solidFill>
                <a:latin typeface="Times New Roman" pitchFamily="18" charset="0"/>
              </a:defRPr>
            </a:lvl4pPr>
            <a:lvl5pPr marL="2057400" indent="-228600">
              <a:spcBef>
                <a:spcPts val="500"/>
              </a:spcBef>
              <a:buClr>
                <a:srgbClr val="000000"/>
              </a:buClr>
              <a:buSzPct val="100000"/>
              <a:buFont typeface="Times New Roman" pitchFamily="18" charset="0"/>
              <a:buChar char="»"/>
              <a:defRPr sz="2000">
                <a:solidFill>
                  <a:srgbClr val="000000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Char char="»"/>
              <a:defRPr sz="2000">
                <a:solidFill>
                  <a:srgbClr val="000000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Char char="»"/>
              <a:defRPr sz="2000">
                <a:solidFill>
                  <a:srgbClr val="000000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Char char="»"/>
              <a:defRPr sz="2000">
                <a:solidFill>
                  <a:srgbClr val="000000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Char char="»"/>
              <a:defRPr sz="20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hu-HU" altLang="hu-HU" sz="1600" dirty="0" err="1">
                <a:solidFill>
                  <a:schemeClr val="tx1"/>
                </a:solidFill>
                <a:latin typeface="Lucida Sans" pitchFamily="34" charset="0"/>
                <a:ea typeface="L"/>
                <a:cs typeface="L"/>
              </a:rPr>
              <a:t>w</a:t>
            </a:r>
            <a:r>
              <a:rPr lang="hu-HU" altLang="hu-HU" sz="1600" dirty="0" err="1" smtClean="0">
                <a:solidFill>
                  <a:schemeClr val="tx1"/>
                </a:solidFill>
                <a:latin typeface="Lucida Sans" pitchFamily="34" charset="0"/>
                <a:ea typeface="L"/>
                <a:cs typeface="L"/>
              </a:rPr>
              <a:t>ork</a:t>
            </a:r>
            <a:r>
              <a:rPr lang="hu-HU" altLang="hu-HU" sz="1600" dirty="0" smtClean="0">
                <a:solidFill>
                  <a:schemeClr val="tx1"/>
                </a:solidFill>
                <a:latin typeface="Lucida Sans" pitchFamily="34" charset="0"/>
                <a:ea typeface="L"/>
                <a:cs typeface="L"/>
              </a:rPr>
              <a:t> is </a:t>
            </a:r>
            <a:r>
              <a:rPr lang="hu-HU" altLang="hu-HU" sz="1600" dirty="0" err="1" smtClean="0">
                <a:solidFill>
                  <a:schemeClr val="tx1"/>
                </a:solidFill>
                <a:latin typeface="Lucida Sans" pitchFamily="34" charset="0"/>
                <a:ea typeface="L"/>
                <a:cs typeface="L"/>
              </a:rPr>
              <a:t>in</a:t>
            </a:r>
            <a:r>
              <a:rPr lang="hu-HU" altLang="hu-HU" sz="1600" dirty="0" smtClean="0">
                <a:solidFill>
                  <a:schemeClr val="tx1"/>
                </a:solidFill>
                <a:latin typeface="Lucida Sans" pitchFamily="34" charset="0"/>
                <a:ea typeface="L"/>
                <a:cs typeface="L"/>
              </a:rPr>
              <a:t> </a:t>
            </a:r>
            <a:r>
              <a:rPr lang="hu-HU" altLang="hu-HU" sz="1600" dirty="0" err="1" smtClean="0">
                <a:solidFill>
                  <a:schemeClr val="tx1"/>
                </a:solidFill>
                <a:latin typeface="Lucida Sans" pitchFamily="34" charset="0"/>
                <a:ea typeface="L"/>
                <a:cs typeface="L"/>
              </a:rPr>
              <a:t>progress</a:t>
            </a:r>
            <a:r>
              <a:rPr lang="hu-HU" altLang="hu-HU" sz="1600" dirty="0" smtClean="0">
                <a:solidFill>
                  <a:schemeClr val="tx1"/>
                </a:solidFill>
                <a:latin typeface="Lucida Sans" pitchFamily="34" charset="0"/>
                <a:ea typeface="L"/>
                <a:cs typeface="L"/>
              </a:rPr>
              <a:t> </a:t>
            </a:r>
            <a:endParaRPr lang="en-US" altLang="hu-HU" sz="1600" dirty="0">
              <a:solidFill>
                <a:schemeClr val="tx1"/>
              </a:solidFill>
              <a:latin typeface="Lucida Sans" pitchFamily="34" charset="0"/>
              <a:ea typeface="L"/>
              <a:cs typeface="L"/>
            </a:endParaRPr>
          </a:p>
        </p:txBody>
      </p:sp>
    </p:spTree>
    <p:extLst>
      <p:ext uri="{BB962C8B-B14F-4D97-AF65-F5344CB8AC3E}">
        <p14:creationId xmlns:p14="http://schemas.microsoft.com/office/powerpoint/2010/main" val="15670405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ím 1"/>
          <p:cNvSpPr>
            <a:spLocks noGrp="1"/>
          </p:cNvSpPr>
          <p:nvPr>
            <p:ph type="title"/>
          </p:nvPr>
        </p:nvSpPr>
        <p:spPr>
          <a:xfrm>
            <a:off x="1304528" y="1348228"/>
            <a:ext cx="4419600" cy="2160240"/>
          </a:xfrm>
        </p:spPr>
        <p:txBody>
          <a:bodyPr/>
          <a:lstStyle>
            <a:lvl1pPr>
              <a:defRPr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THANK YOU FOR YOUR ATTENTION!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12543710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/>
          <p:cNvSpPr>
            <a:spLocks noGrp="1"/>
          </p:cNvSpPr>
          <p:nvPr>
            <p:ph sz="quarter" idx="11"/>
          </p:nvPr>
        </p:nvSpPr>
        <p:spPr>
          <a:xfrm>
            <a:off x="1297013" y="177418"/>
            <a:ext cx="7205540" cy="995639"/>
          </a:xfrm>
        </p:spPr>
        <p:txBody>
          <a:bodyPr/>
          <a:lstStyle/>
          <a:p>
            <a:r>
              <a:rPr lang="hu-HU" altLang="hu-HU" sz="3200" i="1" dirty="0" smtClean="0">
                <a:cs typeface="Lucida Sans Unicode" pitchFamily="34" charset="0"/>
              </a:rPr>
              <a:t>   </a:t>
            </a:r>
            <a:r>
              <a:rPr lang="hu-HU" altLang="hu-HU" sz="3200" i="1" dirty="0" err="1" smtClean="0">
                <a:latin typeface="Lucida Sans" panose="020B0602040502020204" pitchFamily="34" charset="0"/>
                <a:cs typeface="Lucida Sans Unicode" pitchFamily="34" charset="0"/>
              </a:rPr>
              <a:t>Published</a:t>
            </a:r>
            <a:r>
              <a:rPr lang="hu-HU" altLang="hu-HU" sz="3200" i="1" dirty="0" smtClean="0">
                <a:latin typeface="Lucida Sans" panose="020B0602040502020204" pitchFamily="34" charset="0"/>
                <a:cs typeface="Lucida Sans Unicode" pitchFamily="34" charset="0"/>
              </a:rPr>
              <a:t> </a:t>
            </a:r>
            <a:r>
              <a:rPr lang="hu-HU" altLang="hu-HU" sz="3200" i="1" dirty="0" err="1">
                <a:latin typeface="Lucida Sans" panose="020B0602040502020204" pitchFamily="34" charset="0"/>
                <a:cs typeface="Lucida Sans Unicode" pitchFamily="34" charset="0"/>
              </a:rPr>
              <a:t>works</a:t>
            </a:r>
            <a:r>
              <a:rPr lang="hu-HU" altLang="hu-HU" sz="3200" i="1" dirty="0">
                <a:latin typeface="Lucida Sans" panose="020B0602040502020204" pitchFamily="34" charset="0"/>
                <a:cs typeface="Lucida Sans Unicode" pitchFamily="34" charset="0"/>
              </a:rPr>
              <a:t> 2015 -2016</a:t>
            </a:r>
          </a:p>
          <a:p>
            <a:pPr algn="ctr"/>
            <a:endParaRPr lang="hu-HU" dirty="0"/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>
          <a:xfrm>
            <a:off x="0" y="1196975"/>
            <a:ext cx="9109075" cy="566102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hu-HU" altLang="hu-HU" sz="2400" b="1" i="1" dirty="0" smtClean="0">
              <a:latin typeface="Lucida Sans" pitchFamily="34" charset="0"/>
            </a:endParaRPr>
          </a:p>
          <a:p>
            <a:pPr marL="0" indent="0">
              <a:buNone/>
            </a:pPr>
            <a:r>
              <a:rPr lang="hu-HU" altLang="hu-HU" sz="2400" b="1" i="1" dirty="0" smtClean="0">
                <a:latin typeface="Lucida Sans" pitchFamily="34" charset="0"/>
              </a:rPr>
              <a:t> </a:t>
            </a:r>
            <a:r>
              <a:rPr lang="en-US" altLang="hu-HU" sz="2400" b="1" i="1" dirty="0" smtClean="0">
                <a:latin typeface="Lucida Sans" pitchFamily="34" charset="0"/>
              </a:rPr>
              <a:t> </a:t>
            </a:r>
            <a:r>
              <a:rPr lang="en-US" altLang="hu-HU" sz="2400" dirty="0" smtClean="0"/>
              <a:t> </a:t>
            </a:r>
            <a:r>
              <a:rPr lang="hu-HU" altLang="hu-HU" sz="2400" dirty="0" err="1" smtClean="0"/>
              <a:t>we</a:t>
            </a:r>
            <a:r>
              <a:rPr lang="hu-HU" altLang="hu-HU" sz="2400" dirty="0" smtClean="0"/>
              <a:t> </a:t>
            </a:r>
            <a:r>
              <a:rPr lang="hu-HU" altLang="hu-HU" sz="2400" dirty="0" err="1" smtClean="0"/>
              <a:t>consider</a:t>
            </a:r>
            <a:r>
              <a:rPr lang="hu-HU" altLang="hu-HU" sz="2400" dirty="0" smtClean="0"/>
              <a:t> a </a:t>
            </a:r>
            <a:r>
              <a:rPr lang="hu-HU" altLang="hu-HU" sz="2400" dirty="0" err="1" smtClean="0"/>
              <a:t>nulcear</a:t>
            </a:r>
            <a:r>
              <a:rPr lang="hu-HU" altLang="hu-HU" sz="2400" dirty="0" smtClean="0"/>
              <a:t> </a:t>
            </a:r>
            <a:r>
              <a:rPr lang="hu-HU" altLang="hu-HU" sz="2400" dirty="0" err="1" smtClean="0"/>
              <a:t>scattering</a:t>
            </a:r>
            <a:r>
              <a:rPr lang="hu-HU" altLang="hu-HU" sz="2400" dirty="0" smtClean="0"/>
              <a:t> </a:t>
            </a:r>
            <a:r>
              <a:rPr lang="hu-HU" altLang="hu-HU" sz="2400" dirty="0" err="1" smtClean="0"/>
              <a:t>process</a:t>
            </a:r>
            <a:r>
              <a:rPr lang="hu-HU" altLang="hu-HU" sz="2400" dirty="0" smtClean="0"/>
              <a:t> </a:t>
            </a:r>
          </a:p>
          <a:p>
            <a:pPr marL="0" indent="0">
              <a:buNone/>
            </a:pPr>
            <a:r>
              <a:rPr lang="hu-HU" altLang="hu-HU" sz="2400" dirty="0" smtClean="0"/>
              <a:t>    </a:t>
            </a:r>
            <a:r>
              <a:rPr lang="hu-HU" altLang="hu-HU" sz="2400" dirty="0" err="1" smtClean="0"/>
              <a:t>in</a:t>
            </a:r>
            <a:r>
              <a:rPr lang="hu-HU" altLang="hu-HU" sz="2400" dirty="0" smtClean="0"/>
              <a:t> a </a:t>
            </a:r>
            <a:r>
              <a:rPr lang="hu-HU" altLang="hu-HU" sz="2400" dirty="0" err="1" smtClean="0"/>
              <a:t>simultaneous</a:t>
            </a:r>
            <a:r>
              <a:rPr lang="hu-HU" altLang="hu-HU" sz="2400" dirty="0" smtClean="0"/>
              <a:t> </a:t>
            </a:r>
            <a:r>
              <a:rPr lang="hu-HU" altLang="hu-HU" sz="2400" dirty="0" err="1" smtClean="0"/>
              <a:t>laser</a:t>
            </a:r>
            <a:r>
              <a:rPr lang="hu-HU" altLang="hu-HU" sz="2400" dirty="0" smtClean="0"/>
              <a:t> </a:t>
            </a:r>
            <a:r>
              <a:rPr lang="hu-HU" altLang="hu-HU" sz="2400" dirty="0" err="1" smtClean="0"/>
              <a:t>field</a:t>
            </a:r>
            <a:r>
              <a:rPr lang="hu-HU" altLang="hu-HU" sz="2400" dirty="0" smtClean="0"/>
              <a:t> </a:t>
            </a:r>
          </a:p>
          <a:p>
            <a:endParaRPr lang="hu-HU" altLang="hu-HU" sz="2400" dirty="0" smtClean="0"/>
          </a:p>
          <a:p>
            <a:endParaRPr lang="hu-HU" altLang="hu-HU" sz="2400" dirty="0" smtClean="0"/>
          </a:p>
          <a:p>
            <a:endParaRPr lang="hu-HU" altLang="hu-HU" sz="2400" dirty="0" smtClean="0"/>
          </a:p>
          <a:p>
            <a:endParaRPr lang="hu-HU" altLang="hu-HU" sz="1600" dirty="0" smtClean="0"/>
          </a:p>
          <a:p>
            <a:pPr marL="0" indent="0">
              <a:buNone/>
            </a:pPr>
            <a:r>
              <a:rPr lang="hu-HU" altLang="hu-HU" sz="1600" dirty="0" smtClean="0"/>
              <a:t> </a:t>
            </a:r>
            <a:r>
              <a:rPr lang="hu-HU" sz="1600" dirty="0"/>
              <a:t>I.F. Barna and S. Varró </a:t>
            </a:r>
            <a:br>
              <a:rPr lang="hu-HU" sz="1600" dirty="0"/>
            </a:br>
            <a:r>
              <a:rPr lang="hu-HU" sz="1600" dirty="0"/>
              <a:t>"</a:t>
            </a:r>
            <a:r>
              <a:rPr lang="hu-HU" sz="1600" dirty="0" err="1"/>
              <a:t>Laser</a:t>
            </a:r>
            <a:r>
              <a:rPr lang="hu-HU" sz="1600" dirty="0"/>
              <a:t> </a:t>
            </a:r>
            <a:r>
              <a:rPr lang="hu-HU" sz="1600" dirty="0" err="1"/>
              <a:t>assisted</a:t>
            </a:r>
            <a:r>
              <a:rPr lang="hu-HU" sz="1600" dirty="0"/>
              <a:t> proton </a:t>
            </a:r>
            <a:r>
              <a:rPr lang="hu-HU" sz="1600" dirty="0" err="1"/>
              <a:t>collision</a:t>
            </a:r>
            <a:r>
              <a:rPr lang="hu-HU" sz="1600" dirty="0"/>
              <a:t> </a:t>
            </a:r>
            <a:r>
              <a:rPr lang="hu-HU" sz="1600" dirty="0" err="1"/>
              <a:t>on</a:t>
            </a:r>
            <a:r>
              <a:rPr lang="hu-HU" sz="1600" dirty="0"/>
              <a:t> </a:t>
            </a:r>
            <a:r>
              <a:rPr lang="hu-HU" sz="1600" dirty="0" err="1"/>
              <a:t>light</a:t>
            </a:r>
            <a:r>
              <a:rPr lang="hu-HU" sz="1600" dirty="0"/>
              <a:t> </a:t>
            </a:r>
            <a:r>
              <a:rPr lang="hu-HU" sz="1600" dirty="0" err="1"/>
              <a:t>nuclei</a:t>
            </a:r>
            <a:r>
              <a:rPr lang="hu-HU" sz="1600" dirty="0"/>
              <a:t> </a:t>
            </a:r>
            <a:r>
              <a:rPr lang="hu-HU" sz="1600" dirty="0" err="1"/>
              <a:t>at</a:t>
            </a:r>
            <a:r>
              <a:rPr lang="hu-HU" sz="1600" dirty="0"/>
              <a:t> </a:t>
            </a:r>
            <a:r>
              <a:rPr lang="hu-HU" sz="1600" dirty="0" err="1"/>
              <a:t>moderate</a:t>
            </a:r>
            <a:r>
              <a:rPr lang="hu-HU" sz="1600" dirty="0"/>
              <a:t> </a:t>
            </a:r>
            <a:r>
              <a:rPr lang="hu-HU" sz="1600" dirty="0" err="1"/>
              <a:t>energies</a:t>
            </a:r>
            <a:r>
              <a:rPr lang="hu-HU" sz="1600" dirty="0"/>
              <a:t>" </a:t>
            </a:r>
            <a:br>
              <a:rPr lang="hu-HU" sz="1600" dirty="0"/>
            </a:br>
            <a:r>
              <a:rPr lang="hu-HU" sz="1600" dirty="0" err="1">
                <a:hlinkClick r:id="rId2"/>
              </a:rPr>
              <a:t>Laser</a:t>
            </a:r>
            <a:r>
              <a:rPr lang="hu-HU" sz="1600" dirty="0">
                <a:hlinkClick r:id="rId2"/>
              </a:rPr>
              <a:t> and </a:t>
            </a:r>
            <a:r>
              <a:rPr lang="hu-HU" sz="1600" dirty="0" err="1">
                <a:hlinkClick r:id="rId2"/>
              </a:rPr>
              <a:t>Particle</a:t>
            </a:r>
            <a:r>
              <a:rPr lang="hu-HU" sz="1600" dirty="0">
                <a:hlinkClick r:id="rId2"/>
              </a:rPr>
              <a:t> </a:t>
            </a:r>
            <a:r>
              <a:rPr lang="hu-HU" sz="1600" dirty="0" err="1">
                <a:hlinkClick r:id="rId2"/>
              </a:rPr>
              <a:t>Beams</a:t>
            </a:r>
            <a:r>
              <a:rPr lang="hu-HU" sz="1600" dirty="0">
                <a:hlinkClick r:id="rId2"/>
              </a:rPr>
              <a:t> 33, (2015) 299</a:t>
            </a:r>
            <a:r>
              <a:rPr lang="hu-HU" sz="1600" dirty="0" smtClean="0">
                <a:hlinkClick r:id="rId2"/>
              </a:rPr>
              <a:t>.</a:t>
            </a:r>
            <a:endParaRPr lang="hu-HU" sz="1600" dirty="0" smtClean="0"/>
          </a:p>
          <a:p>
            <a:pPr marL="0" indent="0">
              <a:buNone/>
            </a:pPr>
            <a:r>
              <a:rPr lang="hu-HU" sz="1600" dirty="0"/>
              <a:t>I.F. Barna and S. Varró </a:t>
            </a:r>
            <a:br>
              <a:rPr lang="hu-HU" sz="1600" dirty="0"/>
            </a:br>
            <a:r>
              <a:rPr lang="hu-HU" sz="1600" dirty="0"/>
              <a:t>"Proton </a:t>
            </a:r>
            <a:r>
              <a:rPr lang="hu-HU" sz="1600" dirty="0" err="1"/>
              <a:t>scattering</a:t>
            </a:r>
            <a:r>
              <a:rPr lang="hu-HU" sz="1600" dirty="0"/>
              <a:t> </a:t>
            </a:r>
            <a:r>
              <a:rPr lang="hu-HU" sz="1600" dirty="0" err="1"/>
              <a:t>on</a:t>
            </a:r>
            <a:r>
              <a:rPr lang="hu-HU" sz="1600" dirty="0"/>
              <a:t> </a:t>
            </a:r>
            <a:r>
              <a:rPr lang="hu-HU" sz="1600" dirty="0" err="1"/>
              <a:t>carbon</a:t>
            </a:r>
            <a:r>
              <a:rPr lang="hu-HU" sz="1600" dirty="0"/>
              <a:t> </a:t>
            </a:r>
            <a:r>
              <a:rPr lang="hu-HU" sz="1600" dirty="0" err="1"/>
              <a:t>nuclei</a:t>
            </a:r>
            <a:r>
              <a:rPr lang="hu-HU" sz="1600" dirty="0"/>
              <a:t> </a:t>
            </a:r>
            <a:r>
              <a:rPr lang="hu-HU" sz="1600" dirty="0" err="1"/>
              <a:t>in</a:t>
            </a:r>
            <a:r>
              <a:rPr lang="hu-HU" sz="1600" dirty="0"/>
              <a:t> </a:t>
            </a:r>
            <a:r>
              <a:rPr lang="hu-HU" sz="1600" dirty="0" err="1"/>
              <a:t>bichromatic</a:t>
            </a:r>
            <a:r>
              <a:rPr lang="hu-HU" sz="1600" dirty="0"/>
              <a:t> </a:t>
            </a:r>
            <a:r>
              <a:rPr lang="hu-HU" sz="1600" dirty="0" err="1"/>
              <a:t>laser</a:t>
            </a:r>
            <a:r>
              <a:rPr lang="hu-HU" sz="1600" dirty="0"/>
              <a:t> </a:t>
            </a:r>
            <a:r>
              <a:rPr lang="hu-HU" sz="1600" dirty="0" err="1"/>
              <a:t>field</a:t>
            </a:r>
            <a:r>
              <a:rPr lang="hu-HU" sz="1600" dirty="0"/>
              <a:t> </a:t>
            </a:r>
            <a:r>
              <a:rPr lang="hu-HU" sz="1600" dirty="0" err="1"/>
              <a:t>at</a:t>
            </a:r>
            <a:r>
              <a:rPr lang="hu-HU" sz="1600" dirty="0"/>
              <a:t> </a:t>
            </a:r>
            <a:r>
              <a:rPr lang="hu-HU" sz="1600" dirty="0" err="1"/>
              <a:t>moderate</a:t>
            </a:r>
            <a:r>
              <a:rPr lang="hu-HU" sz="1600" dirty="0"/>
              <a:t> </a:t>
            </a:r>
            <a:r>
              <a:rPr lang="hu-HU" sz="1600" dirty="0" err="1"/>
              <a:t>energies</a:t>
            </a:r>
            <a:r>
              <a:rPr lang="hu-HU" sz="1600" dirty="0"/>
              <a:t>" </a:t>
            </a:r>
            <a:br>
              <a:rPr lang="hu-HU" sz="1600" dirty="0"/>
            </a:br>
            <a:r>
              <a:rPr lang="hu-HU" sz="1600" dirty="0" err="1">
                <a:hlinkClick r:id="rId3"/>
              </a:rPr>
              <a:t>Nucl</a:t>
            </a:r>
            <a:r>
              <a:rPr lang="hu-HU" sz="1600" dirty="0">
                <a:hlinkClick r:id="rId3"/>
              </a:rPr>
              <a:t>. </a:t>
            </a:r>
            <a:r>
              <a:rPr lang="hu-HU" sz="1600" dirty="0" err="1">
                <a:hlinkClick r:id="rId3"/>
              </a:rPr>
              <a:t>Instr</a:t>
            </a:r>
            <a:r>
              <a:rPr lang="hu-HU" sz="1600" dirty="0">
                <a:hlinkClick r:id="rId3"/>
              </a:rPr>
              <a:t>. </a:t>
            </a:r>
            <a:r>
              <a:rPr lang="hu-HU" sz="1600" dirty="0" err="1">
                <a:hlinkClick r:id="rId3"/>
              </a:rPr>
              <a:t>Meth</a:t>
            </a:r>
            <a:r>
              <a:rPr lang="hu-HU" sz="1600" dirty="0">
                <a:hlinkClick r:id="rId3"/>
              </a:rPr>
              <a:t>. </a:t>
            </a:r>
            <a:r>
              <a:rPr lang="hu-HU" sz="1600" dirty="0" err="1">
                <a:hlinkClick r:id="rId3"/>
              </a:rPr>
              <a:t>in</a:t>
            </a:r>
            <a:r>
              <a:rPr lang="hu-HU" sz="1600" dirty="0">
                <a:hlinkClick r:id="rId3"/>
              </a:rPr>
              <a:t> </a:t>
            </a:r>
            <a:r>
              <a:rPr lang="hu-HU" sz="1600" dirty="0" err="1">
                <a:hlinkClick r:id="rId3"/>
              </a:rPr>
              <a:t>Phys</a:t>
            </a:r>
            <a:r>
              <a:rPr lang="hu-HU" sz="1600" dirty="0">
                <a:hlinkClick r:id="rId3"/>
              </a:rPr>
              <a:t>. Res. B. 369, (2016) 77</a:t>
            </a:r>
            <a:endParaRPr lang="en-US" altLang="hu-HU" sz="1600" dirty="0" smtClean="0"/>
          </a:p>
          <a:p>
            <a:pPr lvl="2" algn="ctr"/>
            <a:r>
              <a:rPr lang="en-US" altLang="hu-HU" sz="1600" b="1" i="1" dirty="0" smtClean="0">
                <a:solidFill>
                  <a:srgbClr val="FFFF00"/>
                </a:solidFill>
                <a:latin typeface="Lucida Sans" pitchFamily="34" charset="0"/>
              </a:rPr>
              <a:t>   </a:t>
            </a:r>
            <a:endParaRPr lang="hu-HU" altLang="hu-HU" sz="1600" b="1" i="1" dirty="0" smtClean="0">
              <a:solidFill>
                <a:srgbClr val="FFFF00"/>
              </a:solidFill>
              <a:latin typeface="Lucida Sans" pitchFamily="34" charset="0"/>
            </a:endParaRPr>
          </a:p>
        </p:txBody>
      </p:sp>
      <p:pic>
        <p:nvPicPr>
          <p:cNvPr id="6" name="Kép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31056" y="2090050"/>
            <a:ext cx="2536618" cy="25366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813456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/>
          <p:cNvSpPr>
            <a:spLocks noGrp="1"/>
          </p:cNvSpPr>
          <p:nvPr>
            <p:ph sz="quarter" idx="11"/>
          </p:nvPr>
        </p:nvSpPr>
        <p:spPr>
          <a:xfrm>
            <a:off x="1240004" y="201336"/>
            <a:ext cx="6651625" cy="995639"/>
          </a:xfrm>
        </p:spPr>
        <p:txBody>
          <a:bodyPr/>
          <a:lstStyle/>
          <a:p>
            <a:pPr algn="ctr"/>
            <a:r>
              <a:rPr lang="hu-HU" altLang="hu-HU" i="1" dirty="0" err="1">
                <a:latin typeface="Lucida Sans" panose="020B0602040502020204" pitchFamily="34" charset="0"/>
              </a:rPr>
              <a:t>Theory</a:t>
            </a:r>
            <a:r>
              <a:rPr lang="hu-HU" altLang="hu-HU" i="1" dirty="0">
                <a:latin typeface="Lucida Sans" panose="020B0602040502020204" pitchFamily="34" charset="0"/>
              </a:rPr>
              <a:t> of </a:t>
            </a:r>
            <a:r>
              <a:rPr lang="hu-HU" altLang="hu-HU" i="1" dirty="0" err="1">
                <a:latin typeface="Lucida Sans" panose="020B0602040502020204" pitchFamily="34" charset="0"/>
              </a:rPr>
              <a:t>laser</a:t>
            </a:r>
            <a:r>
              <a:rPr lang="hu-HU" altLang="hu-HU" i="1" dirty="0">
                <a:latin typeface="Lucida Sans" panose="020B0602040502020204" pitchFamily="34" charset="0"/>
              </a:rPr>
              <a:t> </a:t>
            </a:r>
            <a:r>
              <a:rPr lang="hu-HU" altLang="hu-HU" i="1" dirty="0" err="1">
                <a:latin typeface="Lucida Sans" panose="020B0602040502020204" pitchFamily="34" charset="0"/>
              </a:rPr>
              <a:t>assisted</a:t>
            </a:r>
            <a:r>
              <a:rPr lang="hu-HU" altLang="hu-HU" i="1" dirty="0">
                <a:latin typeface="Lucida Sans" panose="020B0602040502020204" pitchFamily="34" charset="0"/>
              </a:rPr>
              <a:t> </a:t>
            </a:r>
            <a:r>
              <a:rPr lang="hu-HU" altLang="hu-HU" i="1" dirty="0" err="1">
                <a:latin typeface="Lucida Sans" panose="020B0602040502020204" pitchFamily="34" charset="0"/>
              </a:rPr>
              <a:t>collision</a:t>
            </a:r>
            <a:r>
              <a:rPr lang="hu-HU" altLang="hu-HU" i="1" dirty="0">
                <a:latin typeface="Lucida Sans" panose="020B0602040502020204" pitchFamily="34" charset="0"/>
              </a:rPr>
              <a:t> </a:t>
            </a:r>
            <a:endParaRPr lang="hu-HU" i="1" dirty="0">
              <a:latin typeface="Lucida Sans" panose="020B0602040502020204" pitchFamily="34" charset="0"/>
            </a:endParaRPr>
          </a:p>
        </p:txBody>
      </p:sp>
      <p:sp>
        <p:nvSpPr>
          <p:cNvPr id="4" name="Rectangle 5"/>
          <p:cNvSpPr>
            <a:spLocks noChangeArrowheads="1"/>
          </p:cNvSpPr>
          <p:nvPr/>
        </p:nvSpPr>
        <p:spPr bwMode="auto">
          <a:xfrm>
            <a:off x="401292" y="1721482"/>
            <a:ext cx="8329050" cy="42484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hu-HU" altLang="hu-HU" sz="2800" i="1" dirty="0" smtClean="0">
              <a:cs typeface="Lucida Sans Unicode" pitchFamily="34" charset="0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hu-HU" sz="2100" b="0" i="0" u="none" strike="noStrike" kern="1200" baseline="300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</a:p>
          <a:p>
            <a:pPr marL="0" marR="0" indent="0" algn="l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hu-HU" sz="2100" b="0" i="0" u="none" strike="noStrike" kern="1200" baseline="300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>
          <a:xfrm>
            <a:off x="0" y="1312884"/>
            <a:ext cx="9109075" cy="566102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hu-HU" altLang="hu-HU" sz="2400" b="1" i="1" dirty="0" smtClean="0">
              <a:latin typeface="Lucida Sans" pitchFamily="34" charset="0"/>
            </a:endParaRPr>
          </a:p>
          <a:p>
            <a:pPr marL="0" indent="0">
              <a:buNone/>
            </a:pPr>
            <a:r>
              <a:rPr lang="hu-HU" altLang="hu-HU" sz="2400" b="1" i="1" dirty="0" smtClean="0">
                <a:latin typeface="Lucida Sans" pitchFamily="34" charset="0"/>
              </a:rPr>
              <a:t>			</a:t>
            </a:r>
            <a:r>
              <a:rPr lang="hu-HU" altLang="hu-HU" sz="2000" dirty="0" err="1" smtClean="0"/>
              <a:t>non-relativistic</a:t>
            </a:r>
            <a:r>
              <a:rPr lang="hu-HU" altLang="hu-HU" sz="2000" dirty="0" smtClean="0"/>
              <a:t> </a:t>
            </a:r>
            <a:r>
              <a:rPr lang="hu-HU" altLang="hu-HU" sz="2000" dirty="0" err="1" smtClean="0"/>
              <a:t>theory</a:t>
            </a:r>
            <a:endParaRPr lang="hu-HU" altLang="hu-HU" sz="2000" dirty="0" smtClean="0"/>
          </a:p>
          <a:p>
            <a:pPr marL="0" indent="0">
              <a:buNone/>
            </a:pPr>
            <a:r>
              <a:rPr lang="hu-HU" altLang="hu-HU" sz="2000" dirty="0" smtClean="0"/>
              <a:t>   </a:t>
            </a:r>
            <a:r>
              <a:rPr lang="hu-HU" altLang="hu-HU" sz="2000" dirty="0" err="1" smtClean="0"/>
              <a:t>Volkov</a:t>
            </a:r>
            <a:r>
              <a:rPr lang="hu-HU" altLang="hu-HU" sz="2000" dirty="0" smtClean="0"/>
              <a:t> </a:t>
            </a:r>
            <a:r>
              <a:rPr lang="hu-HU" altLang="hu-HU" sz="2000" dirty="0" err="1" smtClean="0"/>
              <a:t>wavefunction</a:t>
            </a:r>
            <a:r>
              <a:rPr lang="hu-HU" altLang="hu-HU" sz="2000" dirty="0" smtClean="0"/>
              <a:t> </a:t>
            </a:r>
            <a:r>
              <a:rPr lang="hu-HU" altLang="hu-HU" sz="2000" dirty="0" err="1" smtClean="0"/>
              <a:t>for</a:t>
            </a:r>
            <a:r>
              <a:rPr lang="hu-HU" altLang="hu-HU" sz="2000" dirty="0" smtClean="0"/>
              <a:t> </a:t>
            </a:r>
            <a:r>
              <a:rPr lang="hu-HU" altLang="hu-HU" sz="2000" dirty="0" err="1" smtClean="0"/>
              <a:t>the</a:t>
            </a:r>
            <a:r>
              <a:rPr lang="hu-HU" altLang="hu-HU" sz="2000" dirty="0" smtClean="0"/>
              <a:t> </a:t>
            </a:r>
            <a:r>
              <a:rPr lang="hu-HU" altLang="hu-HU" sz="2000" dirty="0" err="1" smtClean="0"/>
              <a:t>projectile</a:t>
            </a:r>
            <a:r>
              <a:rPr lang="hu-HU" altLang="hu-HU" sz="2000" dirty="0" smtClean="0"/>
              <a:t>, </a:t>
            </a:r>
            <a:r>
              <a:rPr lang="hu-HU" altLang="hu-HU" sz="1600" dirty="0" err="1" smtClean="0"/>
              <a:t>analytic</a:t>
            </a:r>
            <a:r>
              <a:rPr lang="hu-HU" altLang="hu-HU" sz="1600" dirty="0" smtClean="0"/>
              <a:t> </a:t>
            </a:r>
            <a:r>
              <a:rPr lang="hu-HU" altLang="hu-HU" sz="1600" dirty="0" err="1" smtClean="0"/>
              <a:t>solution</a:t>
            </a:r>
            <a:r>
              <a:rPr lang="hu-HU" altLang="hu-HU" sz="1600" dirty="0" smtClean="0"/>
              <a:t> </a:t>
            </a:r>
            <a:r>
              <a:rPr lang="hu-HU" altLang="hu-HU" sz="1600" dirty="0" err="1" smtClean="0"/>
              <a:t>for</a:t>
            </a:r>
            <a:r>
              <a:rPr lang="hu-HU" altLang="hu-HU" sz="1600" dirty="0" smtClean="0"/>
              <a:t> </a:t>
            </a:r>
            <a:r>
              <a:rPr lang="hu-HU" altLang="hu-HU" sz="1600" dirty="0" err="1" smtClean="0"/>
              <a:t>charged</a:t>
            </a:r>
            <a:r>
              <a:rPr lang="hu-HU" altLang="hu-HU" sz="1600" dirty="0" smtClean="0"/>
              <a:t> </a:t>
            </a:r>
            <a:r>
              <a:rPr lang="hu-HU" altLang="hu-HU" sz="1600" dirty="0" err="1" smtClean="0"/>
              <a:t>particle</a:t>
            </a:r>
            <a:r>
              <a:rPr lang="hu-HU" altLang="hu-HU" sz="1600" dirty="0" smtClean="0"/>
              <a:t> </a:t>
            </a:r>
            <a:r>
              <a:rPr lang="hu-HU" altLang="hu-HU" sz="1600" dirty="0" err="1" smtClean="0"/>
              <a:t>in</a:t>
            </a:r>
            <a:r>
              <a:rPr lang="hu-HU" altLang="hu-HU" sz="1600" dirty="0" smtClean="0"/>
              <a:t> </a:t>
            </a:r>
            <a:r>
              <a:rPr lang="hu-HU" altLang="hu-HU" sz="1600" dirty="0" err="1" smtClean="0"/>
              <a:t>laser</a:t>
            </a:r>
            <a:r>
              <a:rPr lang="hu-HU" altLang="hu-HU" sz="1600" dirty="0" smtClean="0"/>
              <a:t> </a:t>
            </a:r>
            <a:r>
              <a:rPr lang="hu-HU" altLang="hu-HU" sz="1600" dirty="0" err="1" smtClean="0"/>
              <a:t>field</a:t>
            </a:r>
            <a:r>
              <a:rPr lang="hu-HU" altLang="hu-HU" sz="1600" dirty="0" smtClean="0"/>
              <a:t>  </a:t>
            </a:r>
          </a:p>
          <a:p>
            <a:endParaRPr lang="hu-HU" altLang="hu-HU" sz="2400" dirty="0" smtClean="0"/>
          </a:p>
          <a:p>
            <a:pPr marL="0" indent="0">
              <a:buNone/>
            </a:pPr>
            <a:endParaRPr lang="hu-HU" altLang="hu-HU" sz="2400" dirty="0" smtClean="0"/>
          </a:p>
          <a:p>
            <a:pPr marL="0" indent="0">
              <a:buNone/>
            </a:pPr>
            <a:r>
              <a:rPr lang="hu-HU" altLang="hu-HU" sz="2400" dirty="0" smtClean="0"/>
              <a:t>  </a:t>
            </a:r>
            <a:r>
              <a:rPr lang="en-US" altLang="hu-HU" sz="2400" b="1" i="1" dirty="0" smtClean="0">
                <a:solidFill>
                  <a:srgbClr val="FFFF00"/>
                </a:solidFill>
                <a:latin typeface="Lucida Sans" pitchFamily="34" charset="0"/>
              </a:rPr>
              <a:t>   </a:t>
            </a:r>
            <a:endParaRPr lang="hu-HU" altLang="hu-HU" sz="2400" b="1" i="1" dirty="0" smtClean="0">
              <a:solidFill>
                <a:srgbClr val="FFFF00"/>
              </a:solidFill>
              <a:latin typeface="Lucida Sans" pitchFamily="34" charset="0"/>
            </a:endParaRPr>
          </a:p>
        </p:txBody>
      </p:sp>
      <p:pic>
        <p:nvPicPr>
          <p:cNvPr id="7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2413" y="2689224"/>
            <a:ext cx="7218362" cy="811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1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5113" y="3507581"/>
            <a:ext cx="1639887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Rectangle 6"/>
          <p:cNvSpPr>
            <a:spLocks noChangeArrowheads="1"/>
          </p:cNvSpPr>
          <p:nvPr/>
        </p:nvSpPr>
        <p:spPr bwMode="auto">
          <a:xfrm>
            <a:off x="2082800" y="3444081"/>
            <a:ext cx="7061200" cy="401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ctr">
            <a:spAutoFit/>
          </a:bodyPr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rgbClr val="000000"/>
                </a:solidFill>
                <a:latin typeface="Times New Roman" pitchFamily="18" charset="0"/>
                <a:ea typeface="Droid Sans"/>
                <a:cs typeface="Droid Sans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rgbClr val="000000"/>
                </a:solidFill>
                <a:latin typeface="Times New Roman" pitchFamily="18" charset="0"/>
                <a:ea typeface="Droid Sans"/>
                <a:cs typeface="Droid Sans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itchFamily="18" charset="0"/>
                <a:ea typeface="Droid Sans"/>
                <a:cs typeface="Droid Sans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itchFamily="18" charset="0"/>
                <a:ea typeface="Droid Sans"/>
                <a:cs typeface="Droid Sans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itchFamily="18" charset="0"/>
                <a:ea typeface="Droid Sans"/>
                <a:cs typeface="Droid Sans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itchFamily="18" charset="0"/>
                <a:ea typeface="Droid Sans"/>
                <a:cs typeface="Droid Sans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itchFamily="18" charset="0"/>
                <a:ea typeface="Droid Sans"/>
                <a:cs typeface="Droid Sans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itchFamily="18" charset="0"/>
                <a:ea typeface="Droid Sans"/>
                <a:cs typeface="Droid Sans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itchFamily="18" charset="0"/>
                <a:ea typeface="Droid Sans"/>
                <a:cs typeface="Droid Sans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hu-HU" altLang="hu-HU" sz="2000" dirty="0" err="1">
                <a:solidFill>
                  <a:schemeClr val="tx1"/>
                </a:solidFill>
                <a:latin typeface="Lucida Sans" pitchFamily="34" charset="0"/>
              </a:rPr>
              <a:t>dipole</a:t>
            </a:r>
            <a:r>
              <a:rPr lang="hu-HU" altLang="hu-HU" sz="2000" dirty="0">
                <a:solidFill>
                  <a:schemeClr val="tx1"/>
                </a:solidFill>
                <a:latin typeface="Lucida Sans" pitchFamily="34" charset="0"/>
              </a:rPr>
              <a:t> </a:t>
            </a:r>
            <a:r>
              <a:rPr lang="hu-HU" altLang="hu-HU" sz="2000" dirty="0" err="1">
                <a:solidFill>
                  <a:schemeClr val="tx1"/>
                </a:solidFill>
                <a:latin typeface="Lucida Sans" pitchFamily="34" charset="0"/>
              </a:rPr>
              <a:t>approx</a:t>
            </a:r>
            <a:r>
              <a:rPr lang="hu-HU" altLang="hu-HU" sz="2000" dirty="0">
                <a:solidFill>
                  <a:schemeClr val="tx1"/>
                </a:solidFill>
                <a:latin typeface="Lucida Sans" pitchFamily="34" charset="0"/>
              </a:rPr>
              <a:t>, </a:t>
            </a:r>
            <a:r>
              <a:rPr lang="hu-HU" altLang="hu-HU" sz="2000" dirty="0" err="1">
                <a:solidFill>
                  <a:schemeClr val="tx1"/>
                </a:solidFill>
                <a:latin typeface="Lucida Sans" pitchFamily="34" charset="0"/>
              </a:rPr>
              <a:t>now</a:t>
            </a:r>
            <a:r>
              <a:rPr lang="hu-HU" altLang="hu-HU" sz="2000" dirty="0">
                <a:solidFill>
                  <a:schemeClr val="tx1"/>
                </a:solidFill>
                <a:latin typeface="Lucida Sans" pitchFamily="34" charset="0"/>
              </a:rPr>
              <a:t> </a:t>
            </a:r>
            <a:r>
              <a:rPr lang="hu-HU" altLang="hu-HU" sz="2000" dirty="0" err="1">
                <a:solidFill>
                  <a:schemeClr val="tx1"/>
                </a:solidFill>
                <a:latin typeface="Lucida Sans" pitchFamily="34" charset="0"/>
              </a:rPr>
              <a:t>we</a:t>
            </a:r>
            <a:r>
              <a:rPr lang="hu-HU" altLang="hu-HU" sz="2000" dirty="0">
                <a:solidFill>
                  <a:schemeClr val="tx1"/>
                </a:solidFill>
                <a:latin typeface="Lucida Sans" pitchFamily="34" charset="0"/>
              </a:rPr>
              <a:t> </a:t>
            </a:r>
            <a:r>
              <a:rPr lang="hu-HU" altLang="hu-HU" sz="2000" dirty="0" err="1">
                <a:solidFill>
                  <a:schemeClr val="tx1"/>
                </a:solidFill>
                <a:latin typeface="Lucida Sans" pitchFamily="34" charset="0"/>
              </a:rPr>
              <a:t>use</a:t>
            </a:r>
            <a:r>
              <a:rPr lang="hu-HU" altLang="hu-HU" sz="2000" dirty="0">
                <a:solidFill>
                  <a:schemeClr val="tx1"/>
                </a:solidFill>
                <a:latin typeface="Lucida Sans" pitchFamily="34" charset="0"/>
              </a:rPr>
              <a:t> </a:t>
            </a:r>
            <a:r>
              <a:rPr lang="hu-HU" altLang="hu-HU" sz="2000" dirty="0" err="1">
                <a:solidFill>
                  <a:schemeClr val="tx1"/>
                </a:solidFill>
                <a:latin typeface="Lucida Sans" pitchFamily="34" charset="0"/>
              </a:rPr>
              <a:t>linear</a:t>
            </a:r>
            <a:r>
              <a:rPr lang="hu-HU" altLang="hu-HU" sz="2000" dirty="0">
                <a:solidFill>
                  <a:schemeClr val="tx1"/>
                </a:solidFill>
                <a:latin typeface="Lucida Sans" pitchFamily="34" charset="0"/>
              </a:rPr>
              <a:t> </a:t>
            </a:r>
            <a:r>
              <a:rPr lang="hu-HU" altLang="hu-HU" sz="2000" dirty="0" err="1">
                <a:solidFill>
                  <a:schemeClr val="tx1"/>
                </a:solidFill>
                <a:latin typeface="Lucida Sans" pitchFamily="34" charset="0"/>
              </a:rPr>
              <a:t>polarization</a:t>
            </a:r>
            <a:r>
              <a:rPr lang="hu-HU" altLang="hu-HU" sz="2000" dirty="0">
                <a:solidFill>
                  <a:schemeClr val="tx1"/>
                </a:solidFill>
                <a:latin typeface="Lucida Sans" pitchFamily="34" charset="0"/>
              </a:rPr>
              <a:t>  </a:t>
            </a:r>
          </a:p>
        </p:txBody>
      </p:sp>
      <p:sp>
        <p:nvSpPr>
          <p:cNvPr id="10" name="Rectangle 6"/>
          <p:cNvSpPr>
            <a:spLocks noChangeArrowheads="1"/>
          </p:cNvSpPr>
          <p:nvPr/>
        </p:nvSpPr>
        <p:spPr bwMode="auto">
          <a:xfrm>
            <a:off x="179388" y="3998913"/>
            <a:ext cx="9202737" cy="711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ctr">
            <a:spAutoFit/>
          </a:bodyPr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rgbClr val="000000"/>
                </a:solidFill>
                <a:latin typeface="Times New Roman" pitchFamily="18" charset="0"/>
                <a:ea typeface="Droid Sans"/>
                <a:cs typeface="Droid Sans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rgbClr val="000000"/>
                </a:solidFill>
                <a:latin typeface="Times New Roman" pitchFamily="18" charset="0"/>
                <a:ea typeface="Droid Sans"/>
                <a:cs typeface="Droid Sans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itchFamily="18" charset="0"/>
                <a:ea typeface="Droid Sans"/>
                <a:cs typeface="Droid Sans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itchFamily="18" charset="0"/>
                <a:ea typeface="Droid Sans"/>
                <a:cs typeface="Droid Sans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itchFamily="18" charset="0"/>
                <a:ea typeface="Droid Sans"/>
                <a:cs typeface="Droid Sans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itchFamily="18" charset="0"/>
                <a:ea typeface="Droid Sans"/>
                <a:cs typeface="Droid Sans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itchFamily="18" charset="0"/>
                <a:ea typeface="Droid Sans"/>
                <a:cs typeface="Droid Sans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itchFamily="18" charset="0"/>
                <a:ea typeface="Droid Sans"/>
                <a:cs typeface="Droid Sans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itchFamily="18" charset="0"/>
                <a:ea typeface="Droid Sans"/>
                <a:cs typeface="Droid Sans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hu-HU" altLang="hu-HU" sz="2000" dirty="0" err="1">
                <a:solidFill>
                  <a:schemeClr val="tx1"/>
                </a:solidFill>
                <a:latin typeface="Lucida Sans" pitchFamily="34" charset="0"/>
              </a:rPr>
              <a:t>First</a:t>
            </a:r>
            <a:r>
              <a:rPr lang="hu-HU" altLang="hu-HU" sz="2000" dirty="0">
                <a:solidFill>
                  <a:schemeClr val="tx1"/>
                </a:solidFill>
                <a:latin typeface="Lucida Sans" pitchFamily="34" charset="0"/>
              </a:rPr>
              <a:t> </a:t>
            </a:r>
            <a:r>
              <a:rPr lang="hu-HU" altLang="hu-HU" sz="2000" dirty="0" err="1">
                <a:solidFill>
                  <a:schemeClr val="tx1"/>
                </a:solidFill>
                <a:latin typeface="Lucida Sans" pitchFamily="34" charset="0"/>
              </a:rPr>
              <a:t>Born</a:t>
            </a:r>
            <a:r>
              <a:rPr lang="hu-HU" altLang="hu-HU" sz="2000" dirty="0">
                <a:solidFill>
                  <a:schemeClr val="tx1"/>
                </a:solidFill>
                <a:latin typeface="Lucida Sans" pitchFamily="34" charset="0"/>
              </a:rPr>
              <a:t> </a:t>
            </a:r>
            <a:r>
              <a:rPr lang="hu-HU" altLang="hu-HU" sz="2000" dirty="0" err="1">
                <a:solidFill>
                  <a:schemeClr val="tx1"/>
                </a:solidFill>
                <a:latin typeface="Lucida Sans" pitchFamily="34" charset="0"/>
              </a:rPr>
              <a:t>approx</a:t>
            </a:r>
            <a:r>
              <a:rPr lang="hu-HU" altLang="hu-HU" sz="2000" dirty="0">
                <a:solidFill>
                  <a:schemeClr val="tx1"/>
                </a:solidFill>
                <a:latin typeface="Lucida Sans" pitchFamily="34" charset="0"/>
              </a:rPr>
              <a:t>. </a:t>
            </a:r>
            <a:r>
              <a:rPr lang="hu-HU" altLang="hu-HU" sz="2000" dirty="0" err="1">
                <a:solidFill>
                  <a:schemeClr val="tx1"/>
                </a:solidFill>
                <a:latin typeface="Lucida Sans" pitchFamily="34" charset="0"/>
              </a:rPr>
              <a:t>for</a:t>
            </a:r>
            <a:r>
              <a:rPr lang="hu-HU" altLang="hu-HU" sz="2000" dirty="0">
                <a:solidFill>
                  <a:schemeClr val="tx1"/>
                </a:solidFill>
                <a:latin typeface="Lucida Sans" pitchFamily="34" charset="0"/>
              </a:rPr>
              <a:t> </a:t>
            </a:r>
            <a:r>
              <a:rPr lang="hu-HU" altLang="hu-HU" sz="2000" dirty="0" err="1">
                <a:solidFill>
                  <a:schemeClr val="tx1"/>
                </a:solidFill>
                <a:latin typeface="Lucida Sans" pitchFamily="34" charset="0"/>
              </a:rPr>
              <a:t>the</a:t>
            </a:r>
            <a:r>
              <a:rPr lang="hu-HU" altLang="hu-HU" sz="2000" dirty="0">
                <a:solidFill>
                  <a:schemeClr val="tx1"/>
                </a:solidFill>
                <a:latin typeface="Lucida Sans" pitchFamily="34" charset="0"/>
              </a:rPr>
              <a:t> </a:t>
            </a:r>
            <a:r>
              <a:rPr lang="hu-HU" altLang="hu-HU" sz="2000" dirty="0" err="1">
                <a:solidFill>
                  <a:schemeClr val="tx1"/>
                </a:solidFill>
                <a:latin typeface="Lucida Sans" pitchFamily="34" charset="0"/>
              </a:rPr>
              <a:t>scattering</a:t>
            </a:r>
            <a:r>
              <a:rPr lang="hu-HU" altLang="hu-HU" sz="2000" dirty="0">
                <a:solidFill>
                  <a:schemeClr val="tx1"/>
                </a:solidFill>
                <a:latin typeface="Lucida Sans" pitchFamily="34" charset="0"/>
              </a:rPr>
              <a:t> </a:t>
            </a:r>
            <a:r>
              <a:rPr lang="hu-HU" altLang="hu-HU" sz="2000" dirty="0" err="1">
                <a:solidFill>
                  <a:schemeClr val="tx1"/>
                </a:solidFill>
                <a:latin typeface="Lucida Sans" pitchFamily="34" charset="0"/>
              </a:rPr>
              <a:t>process</a:t>
            </a:r>
            <a:r>
              <a:rPr lang="hu-HU" altLang="hu-HU" sz="2000" dirty="0">
                <a:solidFill>
                  <a:schemeClr val="tx1"/>
                </a:solidFill>
                <a:latin typeface="Lucida Sans" pitchFamily="34" charset="0"/>
              </a:rPr>
              <a:t> </a:t>
            </a:r>
            <a:r>
              <a:rPr lang="hu-HU" altLang="hu-HU" sz="2000" dirty="0">
                <a:solidFill>
                  <a:srgbClr val="FF0000"/>
                </a:solidFill>
                <a:latin typeface="Lucida Sans" pitchFamily="34" charset="0"/>
              </a:rPr>
              <a:t>BUT</a:t>
            </a:r>
            <a:r>
              <a:rPr lang="hu-HU" altLang="hu-HU" sz="2000" dirty="0">
                <a:solidFill>
                  <a:schemeClr val="tx1"/>
                </a:solidFill>
                <a:latin typeface="Lucida Sans" pitchFamily="34" charset="0"/>
              </a:rPr>
              <a:t> </a:t>
            </a:r>
            <a:r>
              <a:rPr lang="hu-HU" altLang="hu-HU" sz="2000" dirty="0" err="1">
                <a:solidFill>
                  <a:schemeClr val="tx1"/>
                </a:solidFill>
                <a:latin typeface="Lucida Sans" pitchFamily="34" charset="0"/>
              </a:rPr>
              <a:t>includes</a:t>
            </a:r>
            <a:r>
              <a:rPr lang="hu-HU" altLang="hu-HU" sz="2000" dirty="0">
                <a:solidFill>
                  <a:schemeClr val="tx1"/>
                </a:solidFill>
                <a:latin typeface="Lucida Sans" pitchFamily="34" charset="0"/>
              </a:rPr>
              <a:t> </a:t>
            </a:r>
            <a:r>
              <a:rPr lang="hu-HU" altLang="hu-HU" sz="2000" dirty="0" err="1">
                <a:solidFill>
                  <a:schemeClr val="tx1"/>
                </a:solidFill>
                <a:latin typeface="Lucida Sans" pitchFamily="34" charset="0"/>
              </a:rPr>
              <a:t>all</a:t>
            </a:r>
            <a:r>
              <a:rPr lang="hu-HU" altLang="hu-HU" sz="2000" dirty="0">
                <a:solidFill>
                  <a:schemeClr val="tx1"/>
                </a:solidFill>
                <a:latin typeface="Lucida Sans" pitchFamily="34" charset="0"/>
              </a:rPr>
              <a:t> </a:t>
            </a:r>
            <a:r>
              <a:rPr lang="hu-HU" altLang="hu-HU" sz="2000" dirty="0" err="1">
                <a:solidFill>
                  <a:schemeClr val="tx1"/>
                </a:solidFill>
                <a:latin typeface="Lucida Sans" pitchFamily="34" charset="0"/>
              </a:rPr>
              <a:t>order</a:t>
            </a:r>
            <a:r>
              <a:rPr lang="hu-HU" altLang="hu-HU" sz="2000" dirty="0">
                <a:solidFill>
                  <a:schemeClr val="tx1"/>
                </a:solidFill>
                <a:latin typeface="Lucida Sans" pitchFamily="34" charset="0"/>
              </a:rPr>
              <a:t> of </a:t>
            </a:r>
            <a:r>
              <a:rPr lang="hu-HU" altLang="hu-HU" sz="2000" dirty="0" err="1">
                <a:solidFill>
                  <a:schemeClr val="tx1"/>
                </a:solidFill>
                <a:latin typeface="Lucida Sans" pitchFamily="34" charset="0"/>
              </a:rPr>
              <a:t>photon</a:t>
            </a:r>
            <a:r>
              <a:rPr lang="hu-HU" altLang="hu-HU" sz="2000" dirty="0">
                <a:solidFill>
                  <a:schemeClr val="tx1"/>
                </a:solidFill>
                <a:latin typeface="Lucida Sans" pitchFamily="34" charset="0"/>
              </a:rPr>
              <a:t> </a:t>
            </a:r>
            <a:r>
              <a:rPr lang="hu-HU" altLang="hu-HU" sz="2000" dirty="0" err="1">
                <a:solidFill>
                  <a:schemeClr val="tx1"/>
                </a:solidFill>
                <a:latin typeface="Lucida Sans" pitchFamily="34" charset="0"/>
              </a:rPr>
              <a:t>absorption</a:t>
            </a:r>
            <a:r>
              <a:rPr lang="hu-HU" altLang="hu-HU" sz="2000" dirty="0">
                <a:solidFill>
                  <a:schemeClr val="tx1"/>
                </a:solidFill>
                <a:latin typeface="Lucida Sans" pitchFamily="34" charset="0"/>
              </a:rPr>
              <a:t> and </a:t>
            </a:r>
            <a:r>
              <a:rPr lang="hu-HU" altLang="hu-HU" sz="2000" dirty="0" err="1">
                <a:solidFill>
                  <a:schemeClr val="tx1"/>
                </a:solidFill>
                <a:latin typeface="Lucida Sans" pitchFamily="34" charset="0"/>
              </a:rPr>
              <a:t>emission</a:t>
            </a:r>
            <a:r>
              <a:rPr lang="hu-HU" altLang="hu-HU" sz="2000" dirty="0">
                <a:solidFill>
                  <a:schemeClr val="tx1"/>
                </a:solidFill>
                <a:latin typeface="Lucida Sans" pitchFamily="34" charset="0"/>
              </a:rPr>
              <a:t> </a:t>
            </a:r>
            <a:r>
              <a:rPr lang="hu-HU" altLang="hu-HU" sz="2000" dirty="0" err="1">
                <a:solidFill>
                  <a:schemeClr val="tx1"/>
                </a:solidFill>
                <a:latin typeface="Lucida Sans" pitchFamily="34" charset="0"/>
              </a:rPr>
              <a:t>in</a:t>
            </a:r>
            <a:r>
              <a:rPr lang="hu-HU" altLang="hu-HU" sz="2000" dirty="0">
                <a:solidFill>
                  <a:schemeClr val="tx1"/>
                </a:solidFill>
                <a:latin typeface="Lucida Sans" pitchFamily="34" charset="0"/>
              </a:rPr>
              <a:t> a </a:t>
            </a:r>
            <a:r>
              <a:rPr lang="hu-HU" altLang="hu-HU" sz="2000" dirty="0" err="1">
                <a:solidFill>
                  <a:srgbClr val="FF0000"/>
                </a:solidFill>
                <a:latin typeface="Lucida Sans" pitchFamily="34" charset="0"/>
              </a:rPr>
              <a:t>non-perturbative</a:t>
            </a:r>
            <a:r>
              <a:rPr lang="hu-HU" altLang="hu-HU" sz="2000" dirty="0">
                <a:solidFill>
                  <a:srgbClr val="FF0000"/>
                </a:solidFill>
                <a:latin typeface="Lucida Sans" pitchFamily="34" charset="0"/>
              </a:rPr>
              <a:t> </a:t>
            </a:r>
            <a:r>
              <a:rPr lang="hu-HU" altLang="hu-HU" sz="2000" dirty="0" err="1">
                <a:solidFill>
                  <a:srgbClr val="FF0000"/>
                </a:solidFill>
                <a:latin typeface="Lucida Sans" pitchFamily="34" charset="0"/>
              </a:rPr>
              <a:t>way</a:t>
            </a:r>
            <a:r>
              <a:rPr lang="hu-HU" altLang="hu-HU" sz="2000" dirty="0">
                <a:solidFill>
                  <a:srgbClr val="FF0000"/>
                </a:solidFill>
                <a:latin typeface="Lucida Sans" pitchFamily="34" charset="0"/>
              </a:rPr>
              <a:t> </a:t>
            </a:r>
          </a:p>
        </p:txBody>
      </p:sp>
      <p:pic>
        <p:nvPicPr>
          <p:cNvPr id="5" name="Kép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2413" y="1468562"/>
            <a:ext cx="2232025" cy="658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Kép 1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1292" y="4866068"/>
            <a:ext cx="5910262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2" name="Egyenes összekötő nyíllal 7"/>
          <p:cNvCxnSpPr>
            <a:cxnSpLocks noChangeShapeType="1"/>
          </p:cNvCxnSpPr>
          <p:nvPr/>
        </p:nvCxnSpPr>
        <p:spPr bwMode="auto">
          <a:xfrm flipH="1" flipV="1">
            <a:off x="5870441" y="5430302"/>
            <a:ext cx="2017713" cy="422275"/>
          </a:xfrm>
          <a:prstGeom prst="straightConnector1">
            <a:avLst/>
          </a:prstGeom>
          <a:noFill/>
          <a:ln w="9525" algn="ctr">
            <a:solidFill>
              <a:srgbClr val="FF0000"/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3" name="Egyenes összekötő nyíllal 5"/>
          <p:cNvCxnSpPr>
            <a:cxnSpLocks noChangeShapeType="1"/>
          </p:cNvCxnSpPr>
          <p:nvPr/>
        </p:nvCxnSpPr>
        <p:spPr bwMode="auto">
          <a:xfrm flipH="1" flipV="1">
            <a:off x="4935304" y="5430302"/>
            <a:ext cx="511175" cy="642937"/>
          </a:xfrm>
          <a:prstGeom prst="straightConnector1">
            <a:avLst/>
          </a:prstGeom>
          <a:noFill/>
          <a:ln w="9525" algn="ctr">
            <a:solidFill>
              <a:srgbClr val="FF0000"/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5" name="Rectangle 6"/>
          <p:cNvSpPr>
            <a:spLocks noChangeArrowheads="1"/>
          </p:cNvSpPr>
          <p:nvPr/>
        </p:nvSpPr>
        <p:spPr bwMode="auto">
          <a:xfrm>
            <a:off x="587267" y="5780893"/>
            <a:ext cx="8783637" cy="1325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ctr">
            <a:spAutoFit/>
          </a:bodyPr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rgbClr val="000000"/>
                </a:solidFill>
                <a:latin typeface="Times New Roman" pitchFamily="18" charset="0"/>
                <a:ea typeface="Droid Sans"/>
                <a:cs typeface="Droid Sans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rgbClr val="000000"/>
                </a:solidFill>
                <a:latin typeface="Times New Roman" pitchFamily="18" charset="0"/>
                <a:ea typeface="Droid Sans"/>
                <a:cs typeface="Droid Sans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itchFamily="18" charset="0"/>
                <a:ea typeface="Droid Sans"/>
                <a:cs typeface="Droid Sans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itchFamily="18" charset="0"/>
                <a:ea typeface="Droid Sans"/>
                <a:cs typeface="Droid Sans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itchFamily="18" charset="0"/>
                <a:ea typeface="Droid Sans"/>
                <a:cs typeface="Droid Sans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itchFamily="18" charset="0"/>
                <a:ea typeface="Droid Sans"/>
                <a:cs typeface="Droid Sans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itchFamily="18" charset="0"/>
                <a:ea typeface="Droid Sans"/>
                <a:cs typeface="Droid Sans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itchFamily="18" charset="0"/>
                <a:ea typeface="Droid Sans"/>
                <a:cs typeface="Droid Sans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itchFamily="18" charset="0"/>
                <a:ea typeface="Droid Sans"/>
                <a:cs typeface="Droid Sans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hu-HU" altLang="hu-HU" sz="2000" dirty="0">
                <a:solidFill>
                  <a:schemeClr val="tx1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Fourier </a:t>
            </a:r>
            <a:r>
              <a:rPr lang="hu-HU" altLang="hu-HU" sz="2000" dirty="0" err="1">
                <a:solidFill>
                  <a:schemeClr val="tx1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transformed</a:t>
            </a:r>
            <a:r>
              <a:rPr lang="hu-HU" altLang="hu-HU" sz="2000" dirty="0">
                <a:solidFill>
                  <a:schemeClr val="tx1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,        Dirac delta </a:t>
            </a:r>
            <a:r>
              <a:rPr lang="hu-HU" altLang="hu-HU" sz="2000" dirty="0" err="1" smtClean="0">
                <a:solidFill>
                  <a:schemeClr val="tx1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for</a:t>
            </a:r>
            <a:r>
              <a:rPr lang="hu-HU" altLang="hu-HU" sz="2000" dirty="0" smtClean="0">
                <a:solidFill>
                  <a:schemeClr val="tx1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               </a:t>
            </a:r>
            <a:r>
              <a:rPr lang="hu-HU" altLang="hu-HU" sz="2000" dirty="0" err="1">
                <a:solidFill>
                  <a:schemeClr val="tx1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Bessel</a:t>
            </a:r>
            <a:r>
              <a:rPr lang="hu-HU" altLang="hu-HU" sz="2000" dirty="0">
                <a:solidFill>
                  <a:schemeClr val="tx1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hu-HU" altLang="hu-HU" sz="2000" dirty="0" err="1" smtClean="0">
                <a:solidFill>
                  <a:schemeClr val="tx1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function</a:t>
            </a:r>
            <a:r>
              <a:rPr lang="hu-HU" altLang="hu-HU" sz="2000" dirty="0" smtClean="0">
                <a:solidFill>
                  <a:schemeClr val="tx1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hu-HU" altLang="hu-HU" sz="2000" dirty="0" err="1" smtClean="0">
                <a:solidFill>
                  <a:schemeClr val="tx1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contains</a:t>
            </a:r>
            <a:r>
              <a:rPr lang="hu-HU" altLang="hu-HU" sz="2000" dirty="0" smtClean="0">
                <a:solidFill>
                  <a:schemeClr val="tx1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,</a:t>
            </a:r>
            <a:endParaRPr lang="hu-HU" altLang="hu-HU" sz="2000" dirty="0">
              <a:solidFill>
                <a:schemeClr val="tx1"/>
              </a:solidFill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hu-HU" altLang="hu-HU" sz="2000" dirty="0" err="1">
                <a:solidFill>
                  <a:schemeClr val="tx1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scattering</a:t>
            </a:r>
            <a:r>
              <a:rPr lang="hu-HU" altLang="hu-HU" sz="2000" dirty="0">
                <a:solidFill>
                  <a:schemeClr val="tx1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hu-HU" altLang="hu-HU" sz="2000" dirty="0" err="1">
                <a:solidFill>
                  <a:schemeClr val="tx1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potential</a:t>
            </a:r>
            <a:r>
              <a:rPr lang="hu-HU" altLang="hu-HU" sz="2000" dirty="0">
                <a:solidFill>
                  <a:schemeClr val="tx1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       </a:t>
            </a:r>
            <a:r>
              <a:rPr lang="hu-HU" altLang="hu-HU" sz="2000" dirty="0" err="1">
                <a:solidFill>
                  <a:schemeClr val="tx1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energy</a:t>
            </a:r>
            <a:r>
              <a:rPr lang="hu-HU" altLang="hu-HU" sz="2000" dirty="0">
                <a:solidFill>
                  <a:schemeClr val="tx1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hu-HU" altLang="hu-HU" sz="2000" dirty="0" err="1">
                <a:solidFill>
                  <a:schemeClr val="tx1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conservation</a:t>
            </a:r>
            <a:r>
              <a:rPr lang="hu-HU" altLang="hu-HU" sz="2000" dirty="0">
                <a:solidFill>
                  <a:schemeClr val="tx1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     </a:t>
            </a:r>
            <a:r>
              <a:rPr lang="hu-HU" altLang="hu-HU" sz="2000" dirty="0" smtClean="0">
                <a:solidFill>
                  <a:schemeClr val="tx1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 </a:t>
            </a:r>
            <a:r>
              <a:rPr lang="hu-HU" altLang="hu-HU" sz="2000" dirty="0" err="1" smtClean="0">
                <a:solidFill>
                  <a:schemeClr val="tx1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physics</a:t>
            </a:r>
            <a:r>
              <a:rPr lang="hu-HU" altLang="hu-HU" sz="2000" dirty="0" smtClean="0">
                <a:solidFill>
                  <a:schemeClr val="tx1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hu-HU" altLang="hu-HU" sz="2000" dirty="0" err="1">
                <a:solidFill>
                  <a:schemeClr val="tx1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from</a:t>
            </a:r>
            <a:r>
              <a:rPr lang="hu-HU" altLang="hu-HU" sz="2000" dirty="0">
                <a:solidFill>
                  <a:schemeClr val="tx1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hu-HU" altLang="hu-HU" sz="2000" dirty="0" err="1">
                <a:solidFill>
                  <a:schemeClr val="tx1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laser</a:t>
            </a:r>
            <a:endParaRPr lang="hu-HU" altLang="hu-HU" sz="2000" dirty="0">
              <a:solidFill>
                <a:schemeClr val="tx1"/>
              </a:solidFill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hu-HU" altLang="hu-HU" sz="2000" dirty="0" err="1">
                <a:solidFill>
                  <a:schemeClr val="tx1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phys</a:t>
            </a:r>
            <a:r>
              <a:rPr lang="hu-HU" altLang="hu-HU" sz="2000" dirty="0">
                <a:solidFill>
                  <a:schemeClr val="tx1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. </a:t>
            </a:r>
            <a:r>
              <a:rPr lang="hu-HU" altLang="hu-HU" sz="2000" dirty="0" err="1">
                <a:solidFill>
                  <a:schemeClr val="tx1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from</a:t>
            </a:r>
            <a:r>
              <a:rPr lang="hu-HU" altLang="hu-HU" sz="2000" dirty="0">
                <a:solidFill>
                  <a:schemeClr val="tx1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hu-HU" altLang="hu-HU" sz="2000" dirty="0" err="1">
                <a:solidFill>
                  <a:schemeClr val="tx1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interaction</a:t>
            </a:r>
            <a:r>
              <a:rPr lang="hu-HU" altLang="hu-HU" sz="2000" dirty="0">
                <a:solidFill>
                  <a:schemeClr val="tx1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hu-HU" altLang="hu-HU" sz="2000" dirty="0">
                <a:solidFill>
                  <a:srgbClr val="FFFFFF"/>
                </a:solidFill>
                <a:latin typeface="Lucida Sans" pitchFamily="34" charset="0"/>
              </a:rPr>
              <a:t>  </a:t>
            </a:r>
          </a:p>
        </p:txBody>
      </p:sp>
      <p:cxnSp>
        <p:nvCxnSpPr>
          <p:cNvPr id="17" name="Egyenes összekötő nyíllal 16"/>
          <p:cNvCxnSpPr/>
          <p:nvPr/>
        </p:nvCxnSpPr>
        <p:spPr>
          <a:xfrm flipV="1">
            <a:off x="2082800" y="5525037"/>
            <a:ext cx="235397" cy="32754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813456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/>
          <p:cNvSpPr>
            <a:spLocks noGrp="1"/>
          </p:cNvSpPr>
          <p:nvPr>
            <p:ph sz="quarter" idx="11"/>
          </p:nvPr>
        </p:nvSpPr>
        <p:spPr>
          <a:xfrm>
            <a:off x="1157457" y="177417"/>
            <a:ext cx="7809119" cy="995639"/>
          </a:xfrm>
        </p:spPr>
        <p:txBody>
          <a:bodyPr/>
          <a:lstStyle/>
          <a:p>
            <a:pPr algn="ctr"/>
            <a:r>
              <a:rPr lang="hu-HU" b="0" i="1" dirty="0" smtClean="0">
                <a:latin typeface="Lucida Sans" panose="020B0602040502020204" pitchFamily="34" charset="0"/>
              </a:rPr>
              <a:t> </a:t>
            </a:r>
            <a:r>
              <a:rPr lang="hu-HU" altLang="hu-HU" i="1" kern="0" dirty="0" err="1" smtClean="0">
                <a:latin typeface="Lucida Sans" panose="020B0602040502020204" pitchFamily="34" charset="0"/>
              </a:rPr>
              <a:t>Theory</a:t>
            </a:r>
            <a:r>
              <a:rPr lang="hu-HU" altLang="hu-HU" i="1" kern="0" dirty="0" smtClean="0">
                <a:latin typeface="Lucida Sans" panose="020B0602040502020204" pitchFamily="34" charset="0"/>
              </a:rPr>
              <a:t> </a:t>
            </a:r>
            <a:r>
              <a:rPr lang="hu-HU" altLang="hu-HU" i="1" kern="0" dirty="0">
                <a:latin typeface="Lucida Sans" panose="020B0602040502020204" pitchFamily="34" charset="0"/>
              </a:rPr>
              <a:t>of </a:t>
            </a:r>
            <a:r>
              <a:rPr lang="hu-HU" altLang="hu-HU" i="1" kern="0" dirty="0" err="1">
                <a:latin typeface="Lucida Sans" panose="020B0602040502020204" pitchFamily="34" charset="0"/>
              </a:rPr>
              <a:t>laser</a:t>
            </a:r>
            <a:r>
              <a:rPr lang="hu-HU" altLang="hu-HU" i="1" kern="0" dirty="0">
                <a:latin typeface="Lucida Sans" panose="020B0602040502020204" pitchFamily="34" charset="0"/>
              </a:rPr>
              <a:t> </a:t>
            </a:r>
            <a:r>
              <a:rPr lang="hu-HU" altLang="hu-HU" i="1" kern="0" dirty="0" err="1">
                <a:latin typeface="Lucida Sans" panose="020B0602040502020204" pitchFamily="34" charset="0"/>
              </a:rPr>
              <a:t>assisted</a:t>
            </a:r>
            <a:r>
              <a:rPr lang="hu-HU" altLang="hu-HU" i="1" kern="0" dirty="0">
                <a:latin typeface="Lucida Sans" panose="020B0602040502020204" pitchFamily="34" charset="0"/>
              </a:rPr>
              <a:t> </a:t>
            </a:r>
            <a:r>
              <a:rPr lang="hu-HU" altLang="hu-HU" i="1" kern="0" dirty="0" err="1" smtClean="0">
                <a:latin typeface="Lucida Sans" panose="020B0602040502020204" pitchFamily="34" charset="0"/>
              </a:rPr>
              <a:t>collision</a:t>
            </a:r>
            <a:endParaRPr lang="hu-HU" altLang="hu-HU" i="1" kern="0" dirty="0" smtClean="0">
              <a:latin typeface="Lucida Sans" panose="020B0602040502020204" pitchFamily="34" charset="0"/>
            </a:endParaRPr>
          </a:p>
          <a:p>
            <a:pPr algn="ctr"/>
            <a:r>
              <a:rPr lang="hu-HU" altLang="hu-HU" i="1" kern="0" dirty="0" err="1" smtClean="0">
                <a:latin typeface="Lucida Sans" panose="020B0602040502020204" pitchFamily="34" charset="0"/>
              </a:rPr>
              <a:t>Results</a:t>
            </a:r>
            <a:r>
              <a:rPr lang="hu-HU" altLang="hu-HU" i="1" kern="0" dirty="0" smtClean="0">
                <a:latin typeface="Lucida Sans" panose="020B0602040502020204" pitchFamily="34" charset="0"/>
              </a:rPr>
              <a:t> </a:t>
            </a:r>
            <a:endParaRPr lang="hu-HU" altLang="hu-HU" i="1" kern="0" dirty="0">
              <a:latin typeface="Lucida Sans" panose="020B0602040502020204" pitchFamily="34" charset="0"/>
            </a:endParaRPr>
          </a:p>
          <a:p>
            <a:pPr algn="ctr"/>
            <a:endParaRPr lang="hu-H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65281" y="1486816"/>
            <a:ext cx="5199796" cy="43170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758634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/>
          <p:cNvSpPr>
            <a:spLocks noGrp="1"/>
          </p:cNvSpPr>
          <p:nvPr>
            <p:ph sz="quarter" idx="11"/>
          </p:nvPr>
        </p:nvSpPr>
        <p:spPr>
          <a:xfrm>
            <a:off x="1334881" y="136474"/>
            <a:ext cx="6651625" cy="995639"/>
          </a:xfrm>
        </p:spPr>
        <p:txBody>
          <a:bodyPr/>
          <a:lstStyle/>
          <a:p>
            <a:pPr algn="ctr"/>
            <a:r>
              <a:rPr lang="hu-HU" dirty="0" smtClean="0">
                <a:latin typeface="+mj-lt"/>
              </a:rPr>
              <a:t> </a:t>
            </a:r>
            <a:r>
              <a:rPr lang="hu-HU" altLang="hu-HU" sz="2800" i="1" kern="0" dirty="0" err="1" smtClean="0">
                <a:latin typeface="Lucida Sans" panose="020B0602040502020204" pitchFamily="34" charset="0"/>
              </a:rPr>
              <a:t>Theory</a:t>
            </a:r>
            <a:r>
              <a:rPr lang="hu-HU" altLang="hu-HU" sz="2800" i="1" kern="0" dirty="0" smtClean="0">
                <a:latin typeface="Lucida Sans" panose="020B0602040502020204" pitchFamily="34" charset="0"/>
              </a:rPr>
              <a:t> </a:t>
            </a:r>
            <a:r>
              <a:rPr lang="hu-HU" altLang="hu-HU" sz="2800" i="1" kern="0" dirty="0">
                <a:latin typeface="Lucida Sans" panose="020B0602040502020204" pitchFamily="34" charset="0"/>
              </a:rPr>
              <a:t>of </a:t>
            </a:r>
            <a:r>
              <a:rPr lang="hu-HU" altLang="hu-HU" sz="2800" i="1" kern="0" dirty="0" err="1">
                <a:latin typeface="Lucida Sans" panose="020B0602040502020204" pitchFamily="34" charset="0"/>
              </a:rPr>
              <a:t>laser</a:t>
            </a:r>
            <a:r>
              <a:rPr lang="hu-HU" altLang="hu-HU" sz="2800" i="1" kern="0" dirty="0">
                <a:latin typeface="Lucida Sans" panose="020B0602040502020204" pitchFamily="34" charset="0"/>
              </a:rPr>
              <a:t> </a:t>
            </a:r>
            <a:r>
              <a:rPr lang="hu-HU" altLang="hu-HU" sz="2800" i="1" kern="0" dirty="0" err="1">
                <a:latin typeface="Lucida Sans" panose="020B0602040502020204" pitchFamily="34" charset="0"/>
              </a:rPr>
              <a:t>assisted</a:t>
            </a:r>
            <a:r>
              <a:rPr lang="hu-HU" altLang="hu-HU" sz="2800" i="1" kern="0" dirty="0">
                <a:latin typeface="Lucida Sans" panose="020B0602040502020204" pitchFamily="34" charset="0"/>
              </a:rPr>
              <a:t> </a:t>
            </a:r>
            <a:r>
              <a:rPr lang="hu-HU" altLang="hu-HU" sz="2800" i="1" kern="0" dirty="0" err="1" smtClean="0">
                <a:latin typeface="Lucida Sans" panose="020B0602040502020204" pitchFamily="34" charset="0"/>
              </a:rPr>
              <a:t>collision</a:t>
            </a:r>
            <a:endParaRPr lang="hu-HU" altLang="hu-HU" sz="2800" i="1" kern="0" dirty="0" smtClean="0">
              <a:latin typeface="Lucida Sans" panose="020B0602040502020204" pitchFamily="34" charset="0"/>
            </a:endParaRPr>
          </a:p>
          <a:p>
            <a:pPr algn="ctr"/>
            <a:r>
              <a:rPr lang="hu-HU" altLang="hu-HU" sz="2800" i="1" kern="0" dirty="0" err="1">
                <a:latin typeface="Lucida Sans" panose="020B0602040502020204" pitchFamily="34" charset="0"/>
              </a:rPr>
              <a:t>r</a:t>
            </a:r>
            <a:r>
              <a:rPr lang="hu-HU" altLang="hu-HU" sz="2800" i="1" kern="0" dirty="0" err="1" smtClean="0">
                <a:latin typeface="Lucida Sans" panose="020B0602040502020204" pitchFamily="34" charset="0"/>
              </a:rPr>
              <a:t>esults</a:t>
            </a:r>
            <a:r>
              <a:rPr lang="hu-HU" altLang="hu-HU" sz="2800" i="1" kern="0" dirty="0" smtClean="0">
                <a:latin typeface="Lucida Sans" panose="020B0602040502020204" pitchFamily="34" charset="0"/>
              </a:rPr>
              <a:t> </a:t>
            </a:r>
            <a:r>
              <a:rPr lang="hu-HU" altLang="hu-HU" sz="2800" i="1" kern="0" dirty="0" err="1" smtClean="0">
                <a:latin typeface="Lucida Sans" panose="020B0602040502020204" pitchFamily="34" charset="0"/>
              </a:rPr>
              <a:t>for</a:t>
            </a:r>
            <a:r>
              <a:rPr lang="hu-HU" altLang="hu-HU" sz="2800" i="1" kern="0" dirty="0" smtClean="0">
                <a:latin typeface="Lucida Sans" panose="020B0602040502020204" pitchFamily="34" charset="0"/>
              </a:rPr>
              <a:t> </a:t>
            </a:r>
            <a:r>
              <a:rPr lang="hu-HU" altLang="hu-HU" sz="2800" i="1" kern="0" dirty="0" err="1" smtClean="0">
                <a:latin typeface="Lucida Sans" panose="020B0602040502020204" pitchFamily="34" charset="0"/>
              </a:rPr>
              <a:t>bichromatic</a:t>
            </a:r>
            <a:r>
              <a:rPr lang="hu-HU" altLang="hu-HU" sz="2800" i="1" kern="0" dirty="0" smtClean="0">
                <a:latin typeface="Lucida Sans" panose="020B0602040502020204" pitchFamily="34" charset="0"/>
              </a:rPr>
              <a:t> </a:t>
            </a:r>
            <a:r>
              <a:rPr lang="hu-HU" altLang="hu-HU" sz="2800" i="1" kern="0" dirty="0" err="1" smtClean="0">
                <a:latin typeface="Lucida Sans" panose="020B0602040502020204" pitchFamily="34" charset="0"/>
              </a:rPr>
              <a:t>fields</a:t>
            </a:r>
            <a:r>
              <a:rPr lang="hu-HU" altLang="hu-HU" sz="2800" i="1" kern="0" dirty="0" smtClean="0">
                <a:latin typeface="Lucida Sans" panose="020B0602040502020204" pitchFamily="34" charset="0"/>
              </a:rPr>
              <a:t> </a:t>
            </a:r>
            <a:endParaRPr lang="hu-HU" altLang="hu-HU" sz="2800" i="1" kern="0" dirty="0">
              <a:latin typeface="Lucida Sans" panose="020B0602040502020204" pitchFamily="34" charset="0"/>
            </a:endParaRPr>
          </a:p>
          <a:p>
            <a:pPr algn="ctr"/>
            <a:endParaRPr lang="hu-HU" dirty="0"/>
          </a:p>
        </p:txBody>
      </p:sp>
      <p:sp>
        <p:nvSpPr>
          <p:cNvPr id="11" name="Rectangle 6"/>
          <p:cNvSpPr>
            <a:spLocks noChangeArrowheads="1"/>
          </p:cNvSpPr>
          <p:nvPr/>
        </p:nvSpPr>
        <p:spPr bwMode="auto">
          <a:xfrm>
            <a:off x="5739620" y="4202466"/>
            <a:ext cx="3200162" cy="7100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90000" tIns="46800" rIns="90000" bIns="46800" anchor="ctr">
            <a:spAutoFit/>
          </a:bodyPr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rgbClr val="000000"/>
                </a:solidFill>
                <a:latin typeface="Times New Roman" pitchFamily="18" charset="0"/>
                <a:ea typeface="Droid Sans"/>
                <a:cs typeface="Droid Sans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rgbClr val="000000"/>
                </a:solidFill>
                <a:latin typeface="Times New Roman" pitchFamily="18" charset="0"/>
                <a:ea typeface="Droid Sans"/>
                <a:cs typeface="Droid Sans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itchFamily="18" charset="0"/>
                <a:ea typeface="Droid Sans"/>
                <a:cs typeface="Droid Sans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itchFamily="18" charset="0"/>
                <a:ea typeface="Droid Sans"/>
                <a:cs typeface="Droid Sans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itchFamily="18" charset="0"/>
                <a:ea typeface="Droid Sans"/>
                <a:cs typeface="Droid Sans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itchFamily="18" charset="0"/>
                <a:ea typeface="Droid Sans"/>
                <a:cs typeface="Droid Sans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itchFamily="18" charset="0"/>
                <a:ea typeface="Droid Sans"/>
                <a:cs typeface="Droid Sans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itchFamily="18" charset="0"/>
                <a:ea typeface="Droid Sans"/>
                <a:cs typeface="Droid Sans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itchFamily="18" charset="0"/>
                <a:ea typeface="Droid Sans"/>
                <a:cs typeface="Droid Sans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hu-HU" altLang="hu-HU" sz="2000" dirty="0" smtClean="0">
                <a:solidFill>
                  <a:schemeClr val="tx1"/>
                </a:solidFill>
                <a:latin typeface="+mn-lt"/>
              </a:rPr>
              <a:t>The  </a:t>
            </a:r>
            <a:r>
              <a:rPr lang="hu-HU" altLang="hu-HU" sz="2000" dirty="0" err="1" smtClean="0">
                <a:solidFill>
                  <a:schemeClr val="tx1"/>
                </a:solidFill>
                <a:latin typeface="+mn-lt"/>
              </a:rPr>
              <a:t>cross</a:t>
            </a:r>
            <a:r>
              <a:rPr lang="hu-HU" altLang="hu-HU" sz="2000" dirty="0" smtClean="0">
                <a:solidFill>
                  <a:schemeClr val="tx1"/>
                </a:solidFill>
                <a:latin typeface="+mn-lt"/>
              </a:rPr>
              <a:t> </a:t>
            </a:r>
            <a:r>
              <a:rPr lang="hu-HU" altLang="hu-HU" sz="2000" dirty="0" err="1" smtClean="0">
                <a:solidFill>
                  <a:schemeClr val="tx1"/>
                </a:solidFill>
                <a:latin typeface="+mn-lt"/>
              </a:rPr>
              <a:t>section</a:t>
            </a:r>
            <a:r>
              <a:rPr lang="hu-HU" altLang="hu-HU" sz="2000" dirty="0" smtClean="0">
                <a:solidFill>
                  <a:schemeClr val="tx1"/>
                </a:solidFill>
                <a:latin typeface="+mn-lt"/>
              </a:rPr>
              <a:t> formula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hu-HU" altLang="hu-HU" sz="2000" dirty="0" smtClean="0">
                <a:solidFill>
                  <a:schemeClr val="tx1"/>
                </a:solidFill>
                <a:latin typeface="+mn-lt"/>
              </a:rPr>
              <a:t> is </a:t>
            </a:r>
            <a:r>
              <a:rPr lang="hu-HU" altLang="hu-HU" sz="2000" dirty="0" err="1" smtClean="0">
                <a:solidFill>
                  <a:schemeClr val="tx1"/>
                </a:solidFill>
                <a:latin typeface="+mn-lt"/>
              </a:rPr>
              <a:t>modified</a:t>
            </a:r>
            <a:r>
              <a:rPr lang="hu-HU" altLang="hu-HU" sz="2000" dirty="0" smtClean="0">
                <a:solidFill>
                  <a:schemeClr val="tx1"/>
                </a:solidFill>
                <a:latin typeface="+mn-lt"/>
              </a:rPr>
              <a:t> </a:t>
            </a:r>
            <a:endParaRPr lang="hu-HU" altLang="hu-HU" sz="2000" dirty="0">
              <a:solidFill>
                <a:schemeClr val="tx1"/>
              </a:solidFill>
              <a:latin typeface="+mn-lt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592" y="1913991"/>
            <a:ext cx="5584581" cy="48780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50912" y="2470960"/>
            <a:ext cx="3009464" cy="6455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05751" y="3216669"/>
            <a:ext cx="2698070" cy="5396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7136" y="1873048"/>
            <a:ext cx="3404731" cy="3680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813456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églalap 3"/>
          <p:cNvSpPr/>
          <p:nvPr/>
        </p:nvSpPr>
        <p:spPr>
          <a:xfrm>
            <a:off x="470078" y="1297665"/>
            <a:ext cx="815876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hu-HU" altLang="hu-HU" dirty="0"/>
              <a:t>The </a:t>
            </a:r>
            <a:r>
              <a:rPr lang="hu-HU" altLang="hu-HU" dirty="0" err="1"/>
              <a:t>laser</a:t>
            </a:r>
            <a:r>
              <a:rPr lang="hu-HU" altLang="hu-HU" dirty="0"/>
              <a:t> </a:t>
            </a:r>
            <a:r>
              <a:rPr lang="hu-HU" altLang="hu-HU" dirty="0" err="1"/>
              <a:t>accelaration</a:t>
            </a:r>
            <a:r>
              <a:rPr lang="hu-HU" altLang="hu-HU" dirty="0"/>
              <a:t> </a:t>
            </a:r>
            <a:r>
              <a:rPr lang="hu-HU" altLang="hu-HU" dirty="0" err="1"/>
              <a:t>in</a:t>
            </a:r>
            <a:r>
              <a:rPr lang="hu-HU" altLang="hu-HU" dirty="0"/>
              <a:t> </a:t>
            </a:r>
            <a:r>
              <a:rPr lang="hu-HU" altLang="hu-HU" dirty="0" err="1"/>
              <a:t>underdense</a:t>
            </a:r>
            <a:r>
              <a:rPr lang="hu-HU" altLang="hu-HU" dirty="0"/>
              <a:t> </a:t>
            </a:r>
            <a:r>
              <a:rPr lang="hu-HU" altLang="hu-HU" dirty="0" err="1" smtClean="0"/>
              <a:t>plasmas</a:t>
            </a:r>
            <a:r>
              <a:rPr lang="hu-HU" altLang="hu-HU" dirty="0" smtClean="0"/>
              <a:t>, go </a:t>
            </a:r>
            <a:r>
              <a:rPr lang="hu-HU" altLang="hu-HU" dirty="0" err="1" smtClean="0"/>
              <a:t>beyond</a:t>
            </a:r>
            <a:r>
              <a:rPr lang="hu-HU" altLang="hu-HU" dirty="0" smtClean="0"/>
              <a:t> </a:t>
            </a:r>
            <a:r>
              <a:rPr lang="hu-HU" altLang="hu-HU" dirty="0" err="1" smtClean="0"/>
              <a:t>the</a:t>
            </a:r>
            <a:r>
              <a:rPr lang="hu-HU" altLang="hu-HU" dirty="0" smtClean="0"/>
              <a:t> </a:t>
            </a:r>
            <a:r>
              <a:rPr lang="hu-HU" altLang="hu-HU" dirty="0" err="1" smtClean="0"/>
              <a:t>parallaxial</a:t>
            </a:r>
            <a:r>
              <a:rPr lang="hu-HU" altLang="hu-HU" dirty="0" smtClean="0"/>
              <a:t> </a:t>
            </a:r>
            <a:r>
              <a:rPr lang="hu-HU" altLang="hu-HU" dirty="0" err="1" smtClean="0"/>
              <a:t>approximation</a:t>
            </a:r>
            <a:r>
              <a:rPr lang="hu-HU" altLang="hu-HU" dirty="0" smtClean="0"/>
              <a:t>, </a:t>
            </a:r>
            <a:r>
              <a:rPr lang="hu-HU" altLang="hu-HU" dirty="0" err="1" smtClean="0"/>
              <a:t>together</a:t>
            </a:r>
            <a:r>
              <a:rPr lang="hu-HU" altLang="hu-HU" dirty="0" smtClean="0"/>
              <a:t> </a:t>
            </a:r>
            <a:r>
              <a:rPr lang="hu-HU" altLang="hu-HU" dirty="0" err="1" smtClean="0"/>
              <a:t>with</a:t>
            </a:r>
            <a:r>
              <a:rPr lang="hu-HU" altLang="hu-HU" dirty="0" smtClean="0"/>
              <a:t> Pocsai Mihály and Varró Sándor </a:t>
            </a:r>
            <a:endParaRPr lang="hu-HU" altLang="hu-H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5059" y="1995512"/>
            <a:ext cx="6096000" cy="449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artalom helye 2"/>
          <p:cNvSpPr txBox="1">
            <a:spLocks/>
          </p:cNvSpPr>
          <p:nvPr/>
        </p:nvSpPr>
        <p:spPr>
          <a:xfrm>
            <a:off x="1305059" y="120735"/>
            <a:ext cx="6651625" cy="995639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000" b="1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hu-HU" altLang="hu-HU" sz="3200" i="1" dirty="0" smtClean="0">
                <a:latin typeface="Lucida Sans" panose="020B0602040502020204" pitchFamily="34" charset="0"/>
              </a:rPr>
              <a:t>The </a:t>
            </a:r>
            <a:r>
              <a:rPr lang="hu-HU" altLang="hu-HU" sz="3200" i="1" dirty="0" err="1" smtClean="0">
                <a:latin typeface="Lucida Sans" panose="020B0602040502020204" pitchFamily="34" charset="0"/>
              </a:rPr>
              <a:t>laser</a:t>
            </a:r>
            <a:r>
              <a:rPr lang="hu-HU" altLang="hu-HU" sz="3200" i="1" dirty="0" smtClean="0">
                <a:latin typeface="Lucida Sans" panose="020B0602040502020204" pitchFamily="34" charset="0"/>
              </a:rPr>
              <a:t> </a:t>
            </a:r>
            <a:r>
              <a:rPr lang="hu-HU" altLang="hu-HU" sz="3200" i="1" dirty="0" err="1" smtClean="0">
                <a:latin typeface="Lucida Sans" panose="020B0602040502020204" pitchFamily="34" charset="0"/>
              </a:rPr>
              <a:t>accelaration</a:t>
            </a:r>
            <a:r>
              <a:rPr lang="hu-HU" altLang="hu-HU" sz="3200" i="1" dirty="0" smtClean="0">
                <a:latin typeface="Lucida Sans" panose="020B0602040502020204" pitchFamily="34" charset="0"/>
              </a:rPr>
              <a:t> </a:t>
            </a:r>
            <a:r>
              <a:rPr lang="hu-HU" altLang="hu-HU" sz="3200" i="1" dirty="0" err="1" smtClean="0">
                <a:latin typeface="Lucida Sans" panose="020B0602040502020204" pitchFamily="34" charset="0"/>
              </a:rPr>
              <a:t>in</a:t>
            </a:r>
            <a:r>
              <a:rPr lang="hu-HU" altLang="hu-HU" sz="3200" i="1" dirty="0" smtClean="0">
                <a:latin typeface="Lucida Sans" panose="020B0602040502020204" pitchFamily="34" charset="0"/>
              </a:rPr>
              <a:t> </a:t>
            </a:r>
            <a:r>
              <a:rPr lang="hu-HU" altLang="hu-HU" sz="3200" i="1" dirty="0" err="1" smtClean="0">
                <a:latin typeface="Lucida Sans" panose="020B0602040502020204" pitchFamily="34" charset="0"/>
              </a:rPr>
              <a:t>underdense</a:t>
            </a:r>
            <a:r>
              <a:rPr lang="hu-HU" altLang="hu-HU" sz="3200" i="1" dirty="0" smtClean="0">
                <a:latin typeface="Lucida Sans" panose="020B0602040502020204" pitchFamily="34" charset="0"/>
              </a:rPr>
              <a:t> </a:t>
            </a:r>
            <a:r>
              <a:rPr lang="hu-HU" altLang="hu-HU" sz="3200" i="1" dirty="0" err="1" smtClean="0">
                <a:latin typeface="Lucida Sans" panose="020B0602040502020204" pitchFamily="34" charset="0"/>
              </a:rPr>
              <a:t>plasmas</a:t>
            </a:r>
            <a:endParaRPr lang="hu-HU" altLang="hu-HU" sz="3200" i="1" dirty="0" smtClean="0">
              <a:latin typeface="Lucida Sans" panose="020B0602040502020204" pitchFamily="34" charset="0"/>
            </a:endParaRPr>
          </a:p>
          <a:p>
            <a:pPr algn="ctr"/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41058335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/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pPr algn="ctr"/>
            <a:r>
              <a:rPr lang="hu-HU" altLang="hu-HU" sz="3200" i="1" dirty="0" smtClean="0">
                <a:latin typeface="Lucida Sans" panose="020B0602040502020204" pitchFamily="34" charset="0"/>
              </a:rPr>
              <a:t>The </a:t>
            </a:r>
            <a:r>
              <a:rPr lang="hu-HU" altLang="hu-HU" sz="3200" i="1" dirty="0" err="1" smtClean="0">
                <a:latin typeface="Lucida Sans" panose="020B0602040502020204" pitchFamily="34" charset="0"/>
              </a:rPr>
              <a:t>laser</a:t>
            </a:r>
            <a:r>
              <a:rPr lang="hu-HU" altLang="hu-HU" sz="3200" i="1" dirty="0" smtClean="0">
                <a:latin typeface="Lucida Sans" panose="020B0602040502020204" pitchFamily="34" charset="0"/>
              </a:rPr>
              <a:t> </a:t>
            </a:r>
            <a:r>
              <a:rPr lang="hu-HU" altLang="hu-HU" sz="3200" i="1" dirty="0" err="1" smtClean="0">
                <a:latin typeface="Lucida Sans" panose="020B0602040502020204" pitchFamily="34" charset="0"/>
              </a:rPr>
              <a:t>accelaration</a:t>
            </a:r>
            <a:r>
              <a:rPr lang="hu-HU" altLang="hu-HU" sz="3200" i="1" dirty="0" smtClean="0">
                <a:latin typeface="Lucida Sans" panose="020B0602040502020204" pitchFamily="34" charset="0"/>
              </a:rPr>
              <a:t> </a:t>
            </a:r>
            <a:r>
              <a:rPr lang="hu-HU" altLang="hu-HU" sz="3200" i="1" dirty="0" err="1" smtClean="0">
                <a:latin typeface="Lucida Sans" panose="020B0602040502020204" pitchFamily="34" charset="0"/>
              </a:rPr>
              <a:t>in</a:t>
            </a:r>
            <a:r>
              <a:rPr lang="hu-HU" altLang="hu-HU" sz="3200" i="1" dirty="0" smtClean="0">
                <a:latin typeface="Lucida Sans" panose="020B0602040502020204" pitchFamily="34" charset="0"/>
              </a:rPr>
              <a:t> </a:t>
            </a:r>
            <a:r>
              <a:rPr lang="hu-HU" altLang="hu-HU" sz="3200" i="1" dirty="0" err="1" smtClean="0">
                <a:latin typeface="Lucida Sans" panose="020B0602040502020204" pitchFamily="34" charset="0"/>
              </a:rPr>
              <a:t>underdense</a:t>
            </a:r>
            <a:r>
              <a:rPr lang="hu-HU" altLang="hu-HU" sz="3200" i="1" dirty="0" smtClean="0">
                <a:latin typeface="Lucida Sans" panose="020B0602040502020204" pitchFamily="34" charset="0"/>
              </a:rPr>
              <a:t> </a:t>
            </a:r>
            <a:r>
              <a:rPr lang="hu-HU" altLang="hu-HU" sz="3200" i="1" dirty="0" err="1" smtClean="0">
                <a:latin typeface="Lucida Sans" panose="020B0602040502020204" pitchFamily="34" charset="0"/>
              </a:rPr>
              <a:t>plasmas</a:t>
            </a:r>
            <a:endParaRPr lang="hu-HU" altLang="hu-HU" sz="3200" i="1" dirty="0">
              <a:latin typeface="Lucida Sans" panose="020B0602040502020204" pitchFamily="34" charset="0"/>
            </a:endParaRPr>
          </a:p>
          <a:p>
            <a:pPr algn="ctr"/>
            <a:endParaRPr lang="hu-HU" dirty="0"/>
          </a:p>
        </p:txBody>
      </p:sp>
      <p:sp>
        <p:nvSpPr>
          <p:cNvPr id="2" name="Téglalap 1"/>
          <p:cNvSpPr/>
          <p:nvPr/>
        </p:nvSpPr>
        <p:spPr>
          <a:xfrm>
            <a:off x="110477" y="1310901"/>
            <a:ext cx="774664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0"/>
              </a:spcBef>
              <a:buClrTx/>
              <a:buFontTx/>
              <a:buNone/>
            </a:pPr>
            <a:r>
              <a:rPr lang="hu-HU" altLang="hu-HU" dirty="0" smtClean="0"/>
              <a:t> </a:t>
            </a:r>
            <a:endParaRPr lang="hu-HU" altLang="hu-HU" dirty="0"/>
          </a:p>
        </p:txBody>
      </p:sp>
      <p:sp>
        <p:nvSpPr>
          <p:cNvPr id="4" name="Téglalap 3"/>
          <p:cNvSpPr/>
          <p:nvPr/>
        </p:nvSpPr>
        <p:spPr>
          <a:xfrm>
            <a:off x="212501" y="1495567"/>
            <a:ext cx="852206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dirty="0"/>
              <a:t>M.A. Pocsai, S. Varró and I.F. Barna</a:t>
            </a:r>
            <a:br>
              <a:rPr lang="hu-HU" dirty="0"/>
            </a:br>
            <a:r>
              <a:rPr lang="hu-HU" dirty="0"/>
              <a:t>"</a:t>
            </a:r>
            <a:r>
              <a:rPr lang="hu-HU" dirty="0" err="1"/>
              <a:t>Electron</a:t>
            </a:r>
            <a:r>
              <a:rPr lang="hu-HU" dirty="0"/>
              <a:t> </a:t>
            </a:r>
            <a:r>
              <a:rPr lang="hu-HU" dirty="0" err="1"/>
              <a:t>acceleration</a:t>
            </a:r>
            <a:r>
              <a:rPr lang="hu-HU" dirty="0"/>
              <a:t> </a:t>
            </a:r>
            <a:r>
              <a:rPr lang="hu-HU" dirty="0" err="1"/>
              <a:t>in</a:t>
            </a:r>
            <a:r>
              <a:rPr lang="hu-HU" dirty="0"/>
              <a:t> </a:t>
            </a:r>
            <a:r>
              <a:rPr lang="hu-HU" dirty="0" err="1"/>
              <a:t>underdense</a:t>
            </a:r>
            <a:r>
              <a:rPr lang="hu-HU" dirty="0"/>
              <a:t> </a:t>
            </a:r>
            <a:r>
              <a:rPr lang="hu-HU" dirty="0" err="1"/>
              <a:t>plasmas</a:t>
            </a:r>
            <a:r>
              <a:rPr lang="hu-HU" dirty="0"/>
              <a:t> </a:t>
            </a:r>
            <a:r>
              <a:rPr lang="hu-HU" dirty="0" err="1"/>
              <a:t>described</a:t>
            </a:r>
            <a:r>
              <a:rPr lang="hu-HU" dirty="0"/>
              <a:t> </a:t>
            </a:r>
            <a:r>
              <a:rPr lang="hu-HU" dirty="0" err="1"/>
              <a:t>with</a:t>
            </a:r>
            <a:r>
              <a:rPr lang="hu-HU" dirty="0"/>
              <a:t> a </a:t>
            </a:r>
            <a:r>
              <a:rPr lang="hu-HU" dirty="0" err="1"/>
              <a:t>classical</a:t>
            </a:r>
            <a:r>
              <a:rPr lang="hu-HU" dirty="0"/>
              <a:t> </a:t>
            </a:r>
            <a:r>
              <a:rPr lang="hu-HU" dirty="0" err="1"/>
              <a:t>effective</a:t>
            </a:r>
            <a:r>
              <a:rPr lang="hu-HU" dirty="0"/>
              <a:t> </a:t>
            </a:r>
            <a:r>
              <a:rPr lang="hu-HU" dirty="0" err="1"/>
              <a:t>theory</a:t>
            </a:r>
            <a:r>
              <a:rPr lang="hu-HU" dirty="0"/>
              <a:t>" </a:t>
            </a:r>
            <a:r>
              <a:rPr lang="hu-HU" dirty="0" smtClean="0"/>
              <a:t>  </a:t>
            </a:r>
            <a:r>
              <a:rPr lang="hu-HU" dirty="0" err="1" smtClean="0">
                <a:hlinkClick r:id="rId2"/>
              </a:rPr>
              <a:t>Laser</a:t>
            </a:r>
            <a:r>
              <a:rPr lang="hu-HU" dirty="0" smtClean="0">
                <a:hlinkClick r:id="rId2"/>
              </a:rPr>
              <a:t> </a:t>
            </a:r>
            <a:r>
              <a:rPr lang="hu-HU" dirty="0">
                <a:hlinkClick r:id="rId2"/>
              </a:rPr>
              <a:t>and </a:t>
            </a:r>
            <a:r>
              <a:rPr lang="hu-HU" dirty="0" err="1">
                <a:hlinkClick r:id="rId2"/>
              </a:rPr>
              <a:t>Particle</a:t>
            </a:r>
            <a:r>
              <a:rPr lang="hu-HU" dirty="0">
                <a:hlinkClick r:id="rId2"/>
              </a:rPr>
              <a:t> </a:t>
            </a:r>
            <a:r>
              <a:rPr lang="hu-HU" dirty="0" err="1">
                <a:hlinkClick r:id="rId2"/>
              </a:rPr>
              <a:t>Beams</a:t>
            </a:r>
            <a:r>
              <a:rPr lang="hu-HU" dirty="0">
                <a:hlinkClick r:id="rId2"/>
              </a:rPr>
              <a:t> 33, (2015) 307. </a:t>
            </a:r>
            <a:endParaRPr lang="hu-HU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2374" y="2540042"/>
            <a:ext cx="6629400" cy="413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076675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/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pPr algn="ctr"/>
            <a:r>
              <a:rPr lang="hu-HU" altLang="hu-HU" sz="3200" i="1" dirty="0" smtClean="0">
                <a:latin typeface="Lucida Sans" panose="020B0602040502020204" pitchFamily="34" charset="0"/>
              </a:rPr>
              <a:t>The </a:t>
            </a:r>
            <a:r>
              <a:rPr lang="hu-HU" altLang="hu-HU" sz="3200" i="1" dirty="0" err="1" smtClean="0">
                <a:latin typeface="Lucida Sans" panose="020B0602040502020204" pitchFamily="34" charset="0"/>
              </a:rPr>
              <a:t>laser</a:t>
            </a:r>
            <a:r>
              <a:rPr lang="hu-HU" altLang="hu-HU" sz="3200" i="1" dirty="0" smtClean="0">
                <a:latin typeface="Lucida Sans" panose="020B0602040502020204" pitchFamily="34" charset="0"/>
              </a:rPr>
              <a:t> </a:t>
            </a:r>
            <a:r>
              <a:rPr lang="hu-HU" altLang="hu-HU" sz="3200" i="1" dirty="0" err="1" smtClean="0">
                <a:latin typeface="Lucida Sans" panose="020B0602040502020204" pitchFamily="34" charset="0"/>
              </a:rPr>
              <a:t>accelaration</a:t>
            </a:r>
            <a:r>
              <a:rPr lang="hu-HU" altLang="hu-HU" sz="3200" i="1" dirty="0" smtClean="0">
                <a:latin typeface="Lucida Sans" panose="020B0602040502020204" pitchFamily="34" charset="0"/>
              </a:rPr>
              <a:t> </a:t>
            </a:r>
            <a:r>
              <a:rPr lang="hu-HU" altLang="hu-HU" sz="3200" i="1" dirty="0" err="1" smtClean="0">
                <a:latin typeface="Lucida Sans" panose="020B0602040502020204" pitchFamily="34" charset="0"/>
              </a:rPr>
              <a:t>in</a:t>
            </a:r>
            <a:r>
              <a:rPr lang="hu-HU" altLang="hu-HU" sz="3200" i="1" dirty="0" smtClean="0">
                <a:latin typeface="Lucida Sans" panose="020B0602040502020204" pitchFamily="34" charset="0"/>
              </a:rPr>
              <a:t> </a:t>
            </a:r>
            <a:r>
              <a:rPr lang="hu-HU" altLang="hu-HU" sz="3200" i="1" dirty="0" err="1" smtClean="0">
                <a:latin typeface="Lucida Sans" panose="020B0602040502020204" pitchFamily="34" charset="0"/>
              </a:rPr>
              <a:t>underdense</a:t>
            </a:r>
            <a:r>
              <a:rPr lang="hu-HU" altLang="hu-HU" sz="3200" i="1" dirty="0" smtClean="0">
                <a:latin typeface="Lucida Sans" panose="020B0602040502020204" pitchFamily="34" charset="0"/>
              </a:rPr>
              <a:t> </a:t>
            </a:r>
            <a:r>
              <a:rPr lang="hu-HU" altLang="hu-HU" sz="3200" i="1" dirty="0" err="1" smtClean="0">
                <a:latin typeface="Lucida Sans" panose="020B0602040502020204" pitchFamily="34" charset="0"/>
              </a:rPr>
              <a:t>plasmas</a:t>
            </a:r>
            <a:endParaRPr lang="hu-HU" altLang="hu-HU" sz="3200" i="1" dirty="0">
              <a:latin typeface="Lucida Sans" panose="020B0602040502020204" pitchFamily="34" charset="0"/>
            </a:endParaRPr>
          </a:p>
          <a:p>
            <a:pPr algn="ctr"/>
            <a:endParaRPr lang="hu-HU" dirty="0"/>
          </a:p>
        </p:txBody>
      </p:sp>
      <p:sp>
        <p:nvSpPr>
          <p:cNvPr id="2" name="Téglalap 1"/>
          <p:cNvSpPr/>
          <p:nvPr/>
        </p:nvSpPr>
        <p:spPr>
          <a:xfrm>
            <a:off x="110477" y="1310901"/>
            <a:ext cx="774664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0"/>
              </a:spcBef>
              <a:buClrTx/>
              <a:buFontTx/>
              <a:buNone/>
            </a:pPr>
            <a:r>
              <a:rPr lang="hu-HU" altLang="hu-HU" dirty="0" smtClean="0"/>
              <a:t> </a:t>
            </a:r>
            <a:endParaRPr lang="hu-HU" altLang="hu-HU" dirty="0"/>
          </a:p>
        </p:txBody>
      </p:sp>
      <p:sp>
        <p:nvSpPr>
          <p:cNvPr id="5" name="Téglalap 4"/>
          <p:cNvSpPr/>
          <p:nvPr/>
        </p:nvSpPr>
        <p:spPr>
          <a:xfrm>
            <a:off x="206102" y="1400031"/>
            <a:ext cx="895154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dirty="0"/>
              <a:t>M.A Pocsai, S. Varró and I.F. Barna </a:t>
            </a:r>
            <a:br>
              <a:rPr lang="hu-HU" dirty="0"/>
            </a:br>
            <a:r>
              <a:rPr lang="hu-HU" dirty="0"/>
              <a:t>"</a:t>
            </a:r>
            <a:r>
              <a:rPr lang="hu-HU" dirty="0" err="1"/>
              <a:t>Electron</a:t>
            </a:r>
            <a:r>
              <a:rPr lang="hu-HU" dirty="0"/>
              <a:t> </a:t>
            </a:r>
            <a:r>
              <a:rPr lang="hu-HU" dirty="0" err="1"/>
              <a:t>acceleration</a:t>
            </a:r>
            <a:r>
              <a:rPr lang="hu-HU" dirty="0"/>
              <a:t> </a:t>
            </a:r>
            <a:r>
              <a:rPr lang="hu-HU" dirty="0" err="1"/>
              <a:t>by</a:t>
            </a:r>
            <a:r>
              <a:rPr lang="hu-HU" dirty="0"/>
              <a:t> a </a:t>
            </a:r>
            <a:r>
              <a:rPr lang="hu-HU" dirty="0" err="1"/>
              <a:t>bichromatic</a:t>
            </a:r>
            <a:r>
              <a:rPr lang="hu-HU" dirty="0"/>
              <a:t> </a:t>
            </a:r>
            <a:r>
              <a:rPr lang="hu-HU" dirty="0" err="1"/>
              <a:t>chirped</a:t>
            </a:r>
            <a:r>
              <a:rPr lang="hu-HU" dirty="0"/>
              <a:t> </a:t>
            </a:r>
            <a:r>
              <a:rPr lang="hu-HU" dirty="0" err="1"/>
              <a:t>laser</a:t>
            </a:r>
            <a:r>
              <a:rPr lang="hu-HU" dirty="0"/>
              <a:t> </a:t>
            </a:r>
            <a:r>
              <a:rPr lang="hu-HU" dirty="0" err="1"/>
              <a:t>pulse</a:t>
            </a:r>
            <a:r>
              <a:rPr lang="hu-HU" dirty="0"/>
              <a:t> </a:t>
            </a:r>
            <a:r>
              <a:rPr lang="hu-HU" dirty="0" err="1"/>
              <a:t>in</a:t>
            </a:r>
            <a:r>
              <a:rPr lang="hu-HU" dirty="0"/>
              <a:t> </a:t>
            </a:r>
            <a:r>
              <a:rPr lang="hu-HU" dirty="0" err="1"/>
              <a:t>underdense</a:t>
            </a:r>
            <a:r>
              <a:rPr lang="hu-HU" dirty="0"/>
              <a:t> </a:t>
            </a:r>
            <a:r>
              <a:rPr lang="hu-HU" dirty="0" err="1"/>
              <a:t>plasmas</a:t>
            </a:r>
            <a:r>
              <a:rPr lang="hu-HU" dirty="0"/>
              <a:t>" </a:t>
            </a:r>
            <a:br>
              <a:rPr lang="hu-HU" dirty="0"/>
            </a:br>
            <a:r>
              <a:rPr lang="hu-HU" dirty="0" err="1">
                <a:hlinkClick r:id="rId2"/>
              </a:rPr>
              <a:t>Nucl</a:t>
            </a:r>
            <a:r>
              <a:rPr lang="hu-HU" dirty="0">
                <a:hlinkClick r:id="rId2"/>
              </a:rPr>
              <a:t>. </a:t>
            </a:r>
            <a:r>
              <a:rPr lang="hu-HU" dirty="0" err="1">
                <a:hlinkClick r:id="rId2"/>
              </a:rPr>
              <a:t>Instr</a:t>
            </a:r>
            <a:r>
              <a:rPr lang="hu-HU" dirty="0">
                <a:hlinkClick r:id="rId2"/>
              </a:rPr>
              <a:t>. </a:t>
            </a:r>
            <a:r>
              <a:rPr lang="hu-HU" dirty="0" err="1">
                <a:hlinkClick r:id="rId2"/>
              </a:rPr>
              <a:t>Meth</a:t>
            </a:r>
            <a:r>
              <a:rPr lang="hu-HU" dirty="0">
                <a:hlinkClick r:id="rId2"/>
              </a:rPr>
              <a:t>. </a:t>
            </a:r>
            <a:r>
              <a:rPr lang="hu-HU" dirty="0" err="1">
                <a:hlinkClick r:id="rId2"/>
              </a:rPr>
              <a:t>in</a:t>
            </a:r>
            <a:r>
              <a:rPr lang="hu-HU" dirty="0">
                <a:hlinkClick r:id="rId2"/>
              </a:rPr>
              <a:t> </a:t>
            </a:r>
            <a:r>
              <a:rPr lang="hu-HU" dirty="0" err="1">
                <a:hlinkClick r:id="rId2"/>
              </a:rPr>
              <a:t>Phys</a:t>
            </a:r>
            <a:r>
              <a:rPr lang="hu-HU" dirty="0">
                <a:hlinkClick r:id="rId2"/>
              </a:rPr>
              <a:t>. Res. B. 369, (2016) 50 </a:t>
            </a:r>
            <a:endParaRPr lang="hu-HU" dirty="0"/>
          </a:p>
        </p:txBody>
      </p:sp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5257" y="2427591"/>
            <a:ext cx="6772275" cy="4229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101701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barna_protonlaser_icel2015">
  <a:themeElements>
    <a:clrScheme name="2. egyéni séma">
      <a:dk1>
        <a:srgbClr val="171616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-tém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Bemutató2" id="{0FCA893D-98B3-406F-AB45-164011B6D9C7}" vid="{65D74256-1116-4955-AAF7-E169BC7402E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barna_protonlaser_icel2015</Template>
  <TotalTime>275</TotalTime>
  <Words>524</Words>
  <Application>Microsoft Office PowerPoint</Application>
  <PresentationFormat>Diavetítés a képernyőre (4:3 oldalarány)</PresentationFormat>
  <Paragraphs>149</Paragraphs>
  <Slides>28</Slides>
  <Notes>0</Notes>
  <HiddenSlides>0</HiddenSlides>
  <MMClips>0</MMClips>
  <ScaleCrop>false</ScaleCrop>
  <HeadingPairs>
    <vt:vector size="4" baseType="variant">
      <vt:variant>
        <vt:lpstr>Téma</vt:lpstr>
      </vt:variant>
      <vt:variant>
        <vt:i4>1</vt:i4>
      </vt:variant>
      <vt:variant>
        <vt:lpstr>Diacímek</vt:lpstr>
      </vt:variant>
      <vt:variant>
        <vt:i4>28</vt:i4>
      </vt:variant>
    </vt:vector>
  </HeadingPairs>
  <TitlesOfParts>
    <vt:vector size="29" baseType="lpstr">
      <vt:lpstr>barna_protonlaser_icel2015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THANK YOU FOR YOUR ATTENTION!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bemutató</dc:title>
  <dc:creator>imre</dc:creator>
  <cp:lastModifiedBy>imre</cp:lastModifiedBy>
  <cp:revision>102</cp:revision>
  <dcterms:created xsi:type="dcterms:W3CDTF">2015-11-18T13:01:56Z</dcterms:created>
  <dcterms:modified xsi:type="dcterms:W3CDTF">2016-04-04T13:43:22Z</dcterms:modified>
</cp:coreProperties>
</file>