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3"/>
  </p:notesMasterIdLst>
  <p:sldIdLst>
    <p:sldId id="256" r:id="rId2"/>
    <p:sldId id="287" r:id="rId3"/>
    <p:sldId id="257" r:id="rId4"/>
    <p:sldId id="273" r:id="rId5"/>
    <p:sldId id="270" r:id="rId6"/>
    <p:sldId id="271" r:id="rId7"/>
    <p:sldId id="258" r:id="rId8"/>
    <p:sldId id="259" r:id="rId9"/>
    <p:sldId id="275" r:id="rId10"/>
    <p:sldId id="266" r:id="rId11"/>
    <p:sldId id="260" r:id="rId12"/>
    <p:sldId id="274" r:id="rId13"/>
    <p:sldId id="272" r:id="rId14"/>
    <p:sldId id="277" r:id="rId15"/>
    <p:sldId id="262" r:id="rId16"/>
    <p:sldId id="264" r:id="rId17"/>
    <p:sldId id="276" r:id="rId18"/>
    <p:sldId id="265" r:id="rId19"/>
    <p:sldId id="267" r:id="rId20"/>
    <p:sldId id="278" r:id="rId21"/>
    <p:sldId id="279" r:id="rId22"/>
    <p:sldId id="280" r:id="rId23"/>
    <p:sldId id="268" r:id="rId24"/>
    <p:sldId id="269" r:id="rId25"/>
    <p:sldId id="263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79" autoAdjust="0"/>
    <p:restoredTop sz="94660"/>
  </p:normalViewPr>
  <p:slideViewPr>
    <p:cSldViewPr>
      <p:cViewPr>
        <p:scale>
          <a:sx n="84" d="100"/>
          <a:sy n="84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39E434-299F-4B05-8CEE-6B64B3313D21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D699B1-3D0E-4808-8DC9-D1C1F3774C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zer</a:t>
            </a:r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CB5DA-8F4C-4905-9AC3-59A70099628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C682-63D5-47B4-9E98-F036C228C54B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A2A0-80B5-4C62-8CE3-DE8CD5739E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052E-49F3-46CF-AF2D-ACFD0D4FE741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E9AB-3151-445F-AB7B-C00FC13665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ECA7-0BB0-43E6-9749-A0DF2D62CAF3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25B3-D1DA-4244-B95F-DB391E59AA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5D5A-F194-4EED-BEB6-9FE1357869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35F0-DFA8-42DF-8395-1448BE365D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E244-C746-4F03-9C4E-293A2738CAFA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9206-DF9F-4262-8C4E-D183815CDA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567C-AD47-4CC1-BE06-A82713586AD8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8D36-950F-475A-80D4-ABD96DBD89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3734-BFD2-43B7-8CF8-4534E73BCE16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1EC-E180-4168-8F8D-9CFF4FD65B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8093-8A58-494A-96DF-D186021CCAE6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443D-D95C-46D6-88E0-14D45267A2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1861-D4B2-49B2-8165-EB3C863D896F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2667-227F-4EDB-9CE4-4016FAD61C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D0AA-3D65-4B1E-A0E7-AD9EF492DBF1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7C88-E9A9-4D0C-A227-C1A0F16B82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4D5F-8865-42EA-8349-94666E5841F6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894-B34B-47AC-AB42-965C0DAF69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E136-A2B1-46E3-B4B5-FD1F31A88F7F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3B38-BE48-420A-8324-88884D3CE5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A920CD-8FA5-4401-8C19-E6DD976DBAC7}" type="datetimeFigureOut">
              <a:rPr lang="hu-HU"/>
              <a:pPr>
                <a:defRPr/>
              </a:pPr>
              <a:t>2012.10.25.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13BD68-3282-48D4-80B3-9279831AC2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6600" smtClean="0"/>
              <a:t>Víz: ami bennünk van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350" y="3429000"/>
            <a:ext cx="6624638" cy="342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b="1" i="1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/>
              <a:t>  A FIZIKA ÉS ÉLETTUDOMÁNY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/>
              <a:t>         HATÁRÁN</a:t>
            </a:r>
            <a:r>
              <a:rPr lang="hu-HU" sz="2800" dirty="0" smtClean="0"/>
              <a:t>:</a:t>
            </a:r>
            <a:r>
              <a:rPr lang="hu-HU" sz="28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/>
              <a:t>       RÁDIÓHULLÁMOK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b="1" dirty="0"/>
              <a:t>    AZ ÉLŐANYAGKUTATÁSBAN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     Nyugdíjas club, 2011 Március</a:t>
            </a:r>
            <a:r>
              <a:rPr lang="hu-HU" sz="28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b="1" i="1" dirty="0" smtClean="0"/>
              <a:t>Tompa Kálmán </a:t>
            </a: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b="1" i="1" dirty="0"/>
              <a:t>             ELFT, 2001 május 26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400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„Büdös víz” 1969-ből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FeCl</a:t>
            </a:r>
            <a:r>
              <a:rPr lang="hu-HU" baseline="-25000" smtClean="0"/>
              <a:t>2</a:t>
            </a:r>
            <a:r>
              <a:rPr lang="hu-HU" smtClean="0"/>
              <a:t> vizes oldata lefagyasztva,</a:t>
            </a:r>
          </a:p>
          <a:p>
            <a:pPr eaLnBrk="1" hangingPunct="1"/>
            <a:r>
              <a:rPr lang="hu-HU" smtClean="0">
                <a:solidFill>
                  <a:srgbClr val="00B050"/>
                </a:solidFill>
              </a:rPr>
              <a:t>Dézsi I.</a:t>
            </a:r>
            <a:r>
              <a:rPr lang="hu-HU" smtClean="0"/>
              <a:t> </a:t>
            </a:r>
            <a:r>
              <a:rPr lang="hu-HU" u="sng" smtClean="0">
                <a:solidFill>
                  <a:srgbClr val="00B050"/>
                </a:solidFill>
              </a:rPr>
              <a:t>Keszthelyi L</a:t>
            </a:r>
            <a:r>
              <a:rPr lang="hu-HU" u="sng" smtClean="0"/>
              <a:t>.</a:t>
            </a:r>
            <a:r>
              <a:rPr lang="hu-HU" smtClean="0"/>
              <a:t> Pócs L. Korecz L. Mössbauer anomáliákat fedeztek fel</a:t>
            </a:r>
          </a:p>
          <a:p>
            <a:pPr eaLnBrk="1" hangingPunct="1"/>
            <a:r>
              <a:rPr lang="hu-HU" smtClean="0"/>
              <a:t>Jánossy A, Grűner Gy. Tompa K. NMR spektr.</a:t>
            </a:r>
          </a:p>
          <a:p>
            <a:pPr eaLnBrk="1" hangingPunct="1">
              <a:buFont typeface="Arial" charset="0"/>
              <a:buNone/>
            </a:pPr>
            <a:r>
              <a:rPr lang="hu-HU" smtClean="0"/>
              <a:t>    két különböző mozgékonyságú  H</a:t>
            </a:r>
            <a:r>
              <a:rPr lang="hu-HU" baseline="-25000" smtClean="0"/>
              <a:t>2</a:t>
            </a:r>
            <a:r>
              <a:rPr lang="hu-HU" smtClean="0"/>
              <a:t>O,víz fázis a FeCl</a:t>
            </a:r>
            <a:r>
              <a:rPr lang="hu-HU" baseline="-25000" smtClean="0"/>
              <a:t>2 </a:t>
            </a:r>
            <a:r>
              <a:rPr lang="hu-HU" smtClean="0"/>
              <a:t>ionok körül, keskeny jel, </a:t>
            </a:r>
          </a:p>
          <a:p>
            <a:pPr eaLnBrk="1" hangingPunct="1">
              <a:buFont typeface="Arial" charset="0"/>
              <a:buNone/>
            </a:pPr>
            <a:r>
              <a:rPr lang="hu-HU" smtClean="0"/>
              <a:t>   és </a:t>
            </a:r>
            <a:r>
              <a:rPr lang="hu-HU" smtClean="0">
                <a:solidFill>
                  <a:srgbClr val="002060"/>
                </a:solidFill>
              </a:rPr>
              <a:t>széles jég spektrum </a:t>
            </a:r>
            <a:r>
              <a:rPr lang="hu-HU" smtClean="0"/>
              <a:t>30 </a:t>
            </a:r>
            <a:r>
              <a:rPr lang="en-US" smtClean="0"/>
              <a:t>±</a:t>
            </a:r>
            <a:r>
              <a:rPr lang="hu-HU" smtClean="0"/>
              <a:t>2 G</a:t>
            </a:r>
            <a:r>
              <a:rPr lang="hu-HU" baseline="30000" smtClean="0"/>
              <a:t>2 </a:t>
            </a:r>
            <a:r>
              <a:rPr lang="hu-HU" smtClean="0"/>
              <a:t>második momentummal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 </a:t>
            </a:r>
            <a:r>
              <a:rPr lang="hu-HU" sz="3100" dirty="0" smtClean="0"/>
              <a:t>Wide-line (széles jelű) NMR): Intenzitás!</a:t>
            </a:r>
            <a:br>
              <a:rPr lang="hu-HU" sz="3100" dirty="0" smtClean="0"/>
            </a:br>
            <a:r>
              <a:rPr lang="hu-HU" sz="3100" dirty="0" smtClean="0"/>
              <a:t>  Spektrum, Mozgási keskenyedés! </a:t>
            </a:r>
            <a:endParaRPr lang="hu-HU" sz="3100" dirty="0"/>
          </a:p>
        </p:txBody>
      </p:sp>
      <p:pic>
        <p:nvPicPr>
          <p:cNvPr id="27650" name="Picture 6" descr="Fig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3673475" cy="3817937"/>
          </a:xfrm>
        </p:spPr>
      </p:pic>
      <p:pic>
        <p:nvPicPr>
          <p:cNvPr id="27651" name="Picture 7" descr="Figur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27638" y="2657475"/>
            <a:ext cx="2879725" cy="24114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Sz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5688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 smtClean="0"/>
              <a:t>Vizes oldat:</a:t>
            </a:r>
            <a:r>
              <a:rPr lang="hu-HU" sz="4000" smtClean="0"/>
              <a:t> szemlencse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800" smtClean="0"/>
              <a:t>-</a:t>
            </a:r>
            <a:r>
              <a:rPr lang="hu-HU" sz="2800" b="1" i="1" smtClean="0"/>
              <a:t>közel a szilárdtesthez</a:t>
            </a:r>
            <a:r>
              <a:rPr lang="hu-HU" sz="2800" smtClean="0"/>
              <a:t>(nincs sejtmag,vérellátás,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 környezetből veszi fel amire szüksége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 van, transzparens </a:t>
            </a:r>
            <a:r>
              <a:rPr lang="hu-HU" sz="2800" smtClean="0">
                <a:sym typeface="Symbol" pitchFamily="18" charset="2"/>
              </a:rPr>
              <a:t></a:t>
            </a:r>
            <a:r>
              <a:rPr lang="hu-HU" sz="2800" smtClean="0"/>
              <a:t> borusság;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-</a:t>
            </a:r>
            <a:r>
              <a:rPr lang="hu-HU" sz="2800" i="1" smtClean="0"/>
              <a:t>emlősök, halak</a:t>
            </a:r>
            <a:r>
              <a:rPr lang="hu-HU" sz="2800" smtClean="0"/>
              <a:t>: </a:t>
            </a:r>
            <a:r>
              <a:rPr lang="hu-HU" sz="280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hu-HU" sz="2800" smtClean="0">
                <a:sym typeface="Symbol" pitchFamily="18" charset="2"/>
              </a:rPr>
              <a:t></a:t>
            </a:r>
            <a:r>
              <a:rPr lang="hu-HU" sz="2800" smtClean="0"/>
              <a:t> crystallin </a:t>
            </a:r>
            <a:r>
              <a:rPr lang="hu-HU" sz="2800" smtClean="0">
                <a:sym typeface="Symbol" pitchFamily="18" charset="2"/>
              </a:rPr>
              <a:t></a:t>
            </a:r>
            <a:r>
              <a:rPr lang="hu-HU" sz="2800" smtClean="0"/>
              <a:t> </a:t>
            </a:r>
            <a:r>
              <a:rPr lang="hu-HU" sz="2800" smtClean="0">
                <a:sym typeface="Symbol" pitchFamily="18" charset="2"/>
              </a:rPr>
              <a:t></a:t>
            </a:r>
            <a:endParaRPr lang="hu-HU" sz="2800" smtClean="0"/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   sávok: polipeptid láncok egymáshoz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   kapcsolódnak (II. rendű str.)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-</a:t>
            </a:r>
            <a:r>
              <a:rPr lang="hu-HU" sz="2800" i="1" smtClean="0"/>
              <a:t>madarak</a:t>
            </a:r>
            <a:r>
              <a:rPr lang="hu-HU" sz="2800" smtClean="0"/>
              <a:t>: </a:t>
            </a:r>
            <a:r>
              <a:rPr lang="hu-HU" sz="280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hu-HU" sz="2800" smtClean="0">
                <a:sym typeface="Symbol" pitchFamily="18" charset="2"/>
              </a:rPr>
              <a:t></a:t>
            </a:r>
            <a:r>
              <a:rPr lang="hu-HU" sz="2800" smtClean="0"/>
              <a:t> </a:t>
            </a:r>
            <a:r>
              <a:rPr lang="hu-HU" sz="2800" b="1" smtClean="0">
                <a:sym typeface="Symbol" pitchFamily="18" charset="2"/>
              </a:rPr>
              <a:t></a:t>
            </a:r>
            <a:r>
              <a:rPr lang="hu-HU" sz="2800" smtClean="0"/>
              <a:t> crystallin </a:t>
            </a:r>
            <a:r>
              <a:rPr lang="hu-HU" sz="2800" smtClean="0">
                <a:sym typeface="Symbol" pitchFamily="18" charset="2"/>
              </a:rPr>
              <a:t></a:t>
            </a:r>
            <a:r>
              <a:rPr lang="hu-HU" sz="2800" smtClean="0"/>
              <a:t> </a:t>
            </a:r>
            <a:r>
              <a:rPr lang="hu-HU" sz="2800" b="1" smtClean="0">
                <a:sym typeface="Symbol" pitchFamily="18" charset="2"/>
              </a:rPr>
              <a:t></a:t>
            </a:r>
            <a:r>
              <a:rPr lang="hu-HU" sz="2800" b="1" smtClean="0"/>
              <a:t> helix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smtClean="0"/>
              <a:t>        </a:t>
            </a:r>
            <a:r>
              <a:rPr lang="hu-HU" sz="2800" smtClean="0"/>
              <a:t> struktura, a polipeptid lánc önmagában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   spirált alkot, nincs lencsemag,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smtClean="0"/>
              <a:t>         folyékony, stabil, </a:t>
            </a:r>
            <a:r>
              <a:rPr lang="hu-HU" sz="2800" smtClean="0">
                <a:solidFill>
                  <a:srgbClr val="FF0000"/>
                </a:solidFill>
                <a:sym typeface="Symbol" pitchFamily="18" charset="2"/>
              </a:rPr>
              <a:t> chaperon</a:t>
            </a:r>
            <a:endParaRPr lang="hu-HU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Cím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484312"/>
          </a:xfrm>
        </p:spPr>
        <p:txBody>
          <a:bodyPr/>
          <a:lstStyle/>
          <a:p>
            <a:pPr eaLnBrk="1" hangingPunct="1"/>
            <a:r>
              <a:rPr lang="hu-HU" smtClean="0"/>
              <a:t>Hidrátburok „méretek”</a:t>
            </a: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457200" y="500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>
                <a:latin typeface="Calibri" pitchFamily="34" charset="0"/>
              </a:rPr>
              <a:t/>
            </a:r>
            <a:br>
              <a:rPr lang="hu-HU" sz="2800">
                <a:latin typeface="Calibri" pitchFamily="34" charset="0"/>
              </a:rPr>
            </a:br>
            <a:r>
              <a:rPr lang="hu-HU" sz="4000">
                <a:latin typeface="Calibri" pitchFamily="34" charset="0"/>
              </a:rPr>
              <a:t/>
            </a:r>
            <a:br>
              <a:rPr lang="hu-HU" sz="4000">
                <a:latin typeface="Calibri" pitchFamily="34" charset="0"/>
              </a:rPr>
            </a:br>
            <a:endParaRPr lang="hu-HU" sz="4000">
              <a:latin typeface="Calibri" pitchFamily="34" charset="0"/>
            </a:endParaRPr>
          </a:p>
        </p:txBody>
      </p:sp>
      <p:sp>
        <p:nvSpPr>
          <p:cNvPr id="29706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Molekulák vizes oldatai: humán és madár, víztartalom  meghatározása, víz osztályozása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osztályozás a vízmolekulák mozgékonysága alapján</a:t>
            </a:r>
          </a:p>
        </p:txBody>
      </p:sp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4643438" y="1773238"/>
          <a:ext cx="3752850" cy="3671887"/>
        </p:xfrm>
        <a:graphic>
          <a:graphicData uri="http://schemas.openxmlformats.org/presentationml/2006/ole">
            <p:oleObj spid="_x0000_s29702" name="Graph" r:id="rId3" imgW="4039200" imgH="4039200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748713" cy="114300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chemeClr val="accent2"/>
                </a:solidFill>
              </a:rPr>
              <a:t>NMR relaxációs sebességek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1830388"/>
          <a:ext cx="2151063" cy="4064000"/>
        </p:xfrm>
        <a:graphic>
          <a:graphicData uri="http://schemas.openxmlformats.org/presentationml/2006/ole">
            <p:oleObj spid="_x0000_s16386" name="Egyenlet" r:id="rId3" imgW="114120" imgH="2156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555875" y="1844675"/>
          <a:ext cx="3600450" cy="576263"/>
        </p:xfrm>
        <a:graphic>
          <a:graphicData uri="http://schemas.openxmlformats.org/presentationml/2006/ole">
            <p:oleObj spid="_x0000_s16387" name="Egyenlet" r:id="rId4" imgW="1435100" imgH="24130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124075" y="2492375"/>
          <a:ext cx="5040313" cy="576263"/>
        </p:xfrm>
        <a:graphic>
          <a:graphicData uri="http://schemas.openxmlformats.org/presentationml/2006/ole">
            <p:oleObj spid="_x0000_s16388" name="Egyenlet" r:id="rId5" imgW="2044700" imgH="24130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059113" y="3141663"/>
          <a:ext cx="3025775" cy="647700"/>
        </p:xfrm>
        <a:graphic>
          <a:graphicData uri="http://schemas.openxmlformats.org/presentationml/2006/ole">
            <p:oleObj spid="_x0000_s16389" name="Egyenlet" r:id="rId6" imgW="1218960" imgH="241200" progId="Equation.3">
              <p:embed/>
            </p:oleObj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11188" y="508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2411413" y="3435350"/>
            <a:ext cx="500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408238" algn="ctr"/>
                <a:tab pos="4816475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	 	</a:t>
            </a:r>
            <a:endParaRPr lang="en-US">
              <a:latin typeface="Calibri" pitchFamily="34" charset="0"/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1187450" y="4097338"/>
            <a:ext cx="6913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408238" algn="ctr"/>
                <a:tab pos="4816475" algn="r"/>
              </a:tabLst>
            </a:pPr>
            <a:r>
              <a:rPr lang="en-US" sz="2400">
                <a:latin typeface="Calibri" pitchFamily="34" charset="0"/>
              </a:rPr>
              <a:t>rectangular pulses of local fluctuation of magnetic induction </a:t>
            </a:r>
            <a:r>
              <a:rPr lang="en-US" sz="2400" i="1">
                <a:latin typeface="Calibri" pitchFamily="34" charset="0"/>
              </a:rPr>
              <a:t>Bq</a:t>
            </a:r>
            <a:r>
              <a:rPr lang="en-US" sz="2400">
                <a:latin typeface="Calibri" pitchFamily="34" charset="0"/>
              </a:rPr>
              <a:t>(</a:t>
            </a:r>
            <a:r>
              <a:rPr lang="en-US" sz="2400" i="1">
                <a:latin typeface="Calibri" pitchFamily="34" charset="0"/>
              </a:rPr>
              <a:t>t</a:t>
            </a:r>
            <a:r>
              <a:rPr lang="en-US" sz="2400">
                <a:latin typeface="Calibri" pitchFamily="34" charset="0"/>
              </a:rPr>
              <a:t>) = ±</a:t>
            </a:r>
            <a:r>
              <a:rPr lang="en-US" sz="2400" i="1">
                <a:latin typeface="Calibri" pitchFamily="34" charset="0"/>
              </a:rPr>
              <a:t>an</a:t>
            </a:r>
            <a:r>
              <a:rPr lang="en-US">
                <a:latin typeface="Calibri" pitchFamily="34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276600" y="4652963"/>
          <a:ext cx="2447925" cy="647700"/>
        </p:xfrm>
        <a:graphic>
          <a:graphicData uri="http://schemas.openxmlformats.org/presentationml/2006/ole">
            <p:oleObj spid="_x0000_s16390" name="Egyenlet" r:id="rId7" imgW="1282700" imgH="279400" progId="Equation.3">
              <p:embed/>
            </p:oleObj>
          </a:graphicData>
        </a:graphic>
      </p:graphicFrame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276600" y="5445125"/>
          <a:ext cx="2663825" cy="517525"/>
        </p:xfrm>
        <a:graphic>
          <a:graphicData uri="http://schemas.openxmlformats.org/presentationml/2006/ole">
            <p:oleObj spid="_x0000_s16391" name="Egyenlet" r:id="rId8" imgW="12192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határvidékre vezető út (1)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617788"/>
          </a:xfrm>
        </p:spPr>
        <p:txBody>
          <a:bodyPr/>
          <a:lstStyle/>
          <a:p>
            <a:pPr eaLnBrk="1" hangingPunct="1"/>
            <a:r>
              <a:rPr lang="hu-HU" sz="2800" smtClean="0"/>
              <a:t>Szemlencse, Katarakta, madarak, „csak” NMR, T</a:t>
            </a:r>
            <a:r>
              <a:rPr lang="hu-HU" sz="2800" baseline="-25000" smtClean="0"/>
              <a:t>1</a:t>
            </a:r>
            <a:r>
              <a:rPr lang="hu-HU" sz="2800" smtClean="0"/>
              <a:t>,szobahőmérséklet, mi széles hőm. tartomány.</a:t>
            </a:r>
          </a:p>
        </p:txBody>
      </p:sp>
      <p:pic>
        <p:nvPicPr>
          <p:cNvPr id="34819" name="Picture 6" descr="lencserela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76475"/>
            <a:ext cx="741680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900113" y="146050"/>
            <a:ext cx="7416800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800" i="1"/>
              <a:t>TÉNYLEG TÁNCOLNAK A VÍZMOLEKULÁK ?</a:t>
            </a:r>
            <a:endParaRPr lang="hu-HU" sz="2800"/>
          </a:p>
          <a:p>
            <a:pPr algn="ctr"/>
            <a:r>
              <a:rPr lang="hu-HU" sz="2800"/>
              <a:t>       </a:t>
            </a:r>
            <a:r>
              <a:rPr lang="hu-HU" sz="2400"/>
              <a:t>Arrhenius illesztés, aktivációs energiák</a:t>
            </a:r>
          </a:p>
          <a:p>
            <a:pPr algn="ctr"/>
            <a:r>
              <a:rPr lang="hu-HU" sz="2400"/>
              <a:t>       0-25 C között</a:t>
            </a:r>
          </a:p>
          <a:p>
            <a:pPr algn="ctr"/>
            <a:r>
              <a:rPr lang="hu-HU" sz="2400"/>
              <a:t>  Hal, humán lencse:    2,4 kcal/mol</a:t>
            </a:r>
          </a:p>
          <a:p>
            <a:pPr algn="ctr"/>
            <a:r>
              <a:rPr lang="hu-HU" sz="2400"/>
              <a:t>       Madár:                3,4 kcal/mol</a:t>
            </a:r>
          </a:p>
          <a:p>
            <a:pPr algn="ctr"/>
            <a:r>
              <a:rPr lang="hu-HU" sz="2400"/>
              <a:t>  Üvegtest, csarnokvíz: 4,8 kcal/mol</a:t>
            </a:r>
          </a:p>
          <a:p>
            <a:pPr algn="ctr"/>
            <a:r>
              <a:rPr lang="hu-HU" sz="2400"/>
              <a:t>       Desztillált víz:      4,9 kcal/mol!!</a:t>
            </a:r>
          </a:p>
          <a:p>
            <a:pPr algn="ctr"/>
            <a:r>
              <a:rPr lang="hu-HU" sz="2400"/>
              <a:t>(x~4 kJ/mol, 1kJ/mol~0,01eV´)</a:t>
            </a:r>
          </a:p>
          <a:p>
            <a:pPr hangingPunct="0"/>
            <a:r>
              <a:rPr lang="hu-HU" sz="2400" i="1"/>
              <a:t>        A relaxációs idők értelmezéséhez</a:t>
            </a:r>
            <a:endParaRPr lang="hu-HU" sz="2400"/>
          </a:p>
          <a:p>
            <a:pPr hangingPunct="0"/>
            <a:r>
              <a:rPr lang="hu-HU" sz="2400" i="1"/>
              <a:t>          két korrelációs idő és két csatolási</a:t>
            </a:r>
            <a:endParaRPr lang="hu-HU" sz="2400"/>
          </a:p>
          <a:p>
            <a:pPr hangingPunct="0"/>
            <a:r>
              <a:rPr lang="hu-HU" sz="2400" i="1"/>
              <a:t>          állandó kell, két mozgás sebesség !</a:t>
            </a:r>
            <a:endParaRPr lang="hu-HU" sz="2400"/>
          </a:p>
          <a:p>
            <a:pPr hangingPunct="0"/>
            <a:r>
              <a:rPr lang="hu-HU" sz="2400"/>
              <a:t> </a:t>
            </a:r>
          </a:p>
          <a:p>
            <a:pPr hangingPunct="0"/>
            <a:r>
              <a:rPr lang="hu-HU" sz="2800"/>
              <a:t>        A=3,5 10</a:t>
            </a:r>
            <a:r>
              <a:rPr lang="hu-HU" sz="2800" baseline="30000"/>
              <a:t>9 </a:t>
            </a:r>
            <a:r>
              <a:rPr lang="hu-HU" sz="2800"/>
              <a:t>sec</a:t>
            </a:r>
            <a:r>
              <a:rPr lang="hu-HU" sz="2800" baseline="30000"/>
              <a:t>-2</a:t>
            </a:r>
            <a:r>
              <a:rPr lang="hu-HU" sz="2800"/>
              <a:t>, B=2,4 10</a:t>
            </a:r>
            <a:r>
              <a:rPr lang="hu-HU" sz="2800" baseline="30000"/>
              <a:t>9 </a:t>
            </a:r>
            <a:r>
              <a:rPr lang="hu-HU" sz="2800"/>
              <a:t>sec</a:t>
            </a:r>
            <a:r>
              <a:rPr lang="hu-HU" sz="2800" baseline="30000"/>
              <a:t>-2</a:t>
            </a:r>
            <a:endParaRPr lang="hu-HU" sz="2800"/>
          </a:p>
          <a:p>
            <a:pPr hangingPunct="0"/>
            <a:r>
              <a:rPr lang="hu-HU" sz="2800"/>
              <a:t> </a:t>
            </a:r>
          </a:p>
          <a:p>
            <a:pPr hangingPunct="0"/>
            <a:r>
              <a:rPr lang="hu-HU" sz="2800" b="1"/>
              <a:t>        </a:t>
            </a:r>
            <a:r>
              <a:rPr lang="hu-HU" sz="2800" b="1">
                <a:sym typeface="Symbol" pitchFamily="18" charset="2"/>
              </a:rPr>
              <a:t></a:t>
            </a:r>
            <a:r>
              <a:rPr lang="hu-HU" sz="2800" b="1" baseline="-25000"/>
              <a:t>r</a:t>
            </a:r>
            <a:r>
              <a:rPr lang="hu-HU" sz="2800" b="1"/>
              <a:t>=2,9 10-</a:t>
            </a:r>
            <a:r>
              <a:rPr lang="hu-HU" sz="2800" b="1" baseline="30000"/>
              <a:t>9</a:t>
            </a:r>
            <a:r>
              <a:rPr lang="hu-HU" sz="2800" b="1"/>
              <a:t>sec, </a:t>
            </a:r>
            <a:r>
              <a:rPr lang="hu-HU" sz="2800" b="1">
                <a:sym typeface="Symbol" pitchFamily="18" charset="2"/>
              </a:rPr>
              <a:t></a:t>
            </a:r>
            <a:r>
              <a:rPr lang="hu-HU" sz="2800" b="1" baseline="-25000"/>
              <a:t>s</a:t>
            </a:r>
            <a:r>
              <a:rPr lang="hu-HU" sz="2800" b="1"/>
              <a:t>=0,8 10</a:t>
            </a:r>
            <a:r>
              <a:rPr lang="hu-HU" sz="2800" b="1" baseline="30000"/>
              <a:t>-6</a:t>
            </a:r>
            <a:r>
              <a:rPr lang="hu-HU" sz="2800" b="1"/>
              <a:t> sec</a:t>
            </a:r>
            <a:endParaRPr lang="hu-HU" sz="2800"/>
          </a:p>
          <a:p>
            <a:pPr hangingPunct="0"/>
            <a:r>
              <a:rPr lang="hu-HU" sz="2800"/>
              <a:t> </a:t>
            </a:r>
          </a:p>
          <a:p>
            <a:pPr algn="ctr"/>
            <a:endParaRPr lang="hu-HU" sz="2800"/>
          </a:p>
          <a:p>
            <a:pPr algn="ctr"/>
            <a:endParaRPr lang="hu-HU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határvidékre vezető út (2)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Szemlencse most:  ausztrál kutatók DSC  hidratációs értékek, nagyon eltérnek a mi NMR eredményeiktől!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rgbClr val="FF0000"/>
                </a:solidFill>
              </a:rPr>
              <a:t>NMR: mozgékony víz mennyiség közvetlen mérése!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accent2"/>
                </a:solidFill>
              </a:rPr>
              <a:t>Magyarázkodás! 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accent2"/>
                </a:solidFill>
              </a:rPr>
              <a:t>Eltérő hőmérséket!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accent2"/>
                </a:solidFill>
              </a:rPr>
              <a:t>Két R</a:t>
            </a:r>
            <a:r>
              <a:rPr lang="hu-HU" sz="2400" baseline="-25000" smtClean="0">
                <a:solidFill>
                  <a:schemeClr val="accent2"/>
                </a:solidFill>
              </a:rPr>
              <a:t>2</a:t>
            </a:r>
            <a:r>
              <a:rPr lang="hu-HU" sz="2400" smtClean="0">
                <a:solidFill>
                  <a:schemeClr val="accent2"/>
                </a:solidFill>
              </a:rPr>
              <a:t> . egy R </a:t>
            </a:r>
            <a:r>
              <a:rPr lang="hu-HU" sz="2400" baseline="-25000" smtClean="0">
                <a:solidFill>
                  <a:schemeClr val="accent2"/>
                </a:solidFill>
              </a:rPr>
              <a:t>1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>
                <a:solidFill>
                  <a:srgbClr val="FF0000"/>
                </a:solidFill>
              </a:rPr>
              <a:t>Fehérje vizes oldat!  Most! Wellcome Trust, Korea</a:t>
            </a:r>
          </a:p>
        </p:txBody>
      </p:sp>
      <p:pic>
        <p:nvPicPr>
          <p:cNvPr id="36867" name="Kép 30" descr="chicklens_i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00200"/>
            <a:ext cx="3960812" cy="2185988"/>
          </a:xfrm>
        </p:spPr>
      </p:pic>
      <p:pic>
        <p:nvPicPr>
          <p:cNvPr id="36868" name="Kép 4" descr="chicklens_relax_rate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938588"/>
            <a:ext cx="3455988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Gondolat ébresztő </a:t>
            </a:r>
            <a:r>
              <a:rPr lang="hu-HU" dirty="0" smtClean="0"/>
              <a:t>eredmény: olvadási-lefagyási görbe</a:t>
            </a:r>
            <a:endParaRPr lang="hu-HU" dirty="0"/>
          </a:p>
        </p:txBody>
      </p:sp>
      <p:pic>
        <p:nvPicPr>
          <p:cNvPr id="37890" name="Picture 4" descr="puff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7488238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Bevezetés helyett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Egész testről , annak víztartalmáról szeretnénk képet kapni:MRI= víztérkép, vízprotonok, 1köbmilliméteres felbontásban, százmilliós nagyságrend</a:t>
            </a:r>
          </a:p>
          <a:p>
            <a:pPr eaLnBrk="1" hangingPunct="1"/>
            <a:r>
              <a:rPr lang="hu-HU" smtClean="0">
                <a:latin typeface="Arial" charset="0"/>
              </a:rPr>
              <a:t>Részeiről, nagyobb felbontásban</a:t>
            </a:r>
          </a:p>
          <a:p>
            <a:pPr eaLnBrk="1" hangingPunct="1"/>
            <a:r>
              <a:rPr lang="hu-HU" smtClean="0">
                <a:latin typeface="Arial" charset="0"/>
              </a:rPr>
              <a:t>Molekuláris szinten, in vitro</a:t>
            </a:r>
          </a:p>
          <a:p>
            <a:pPr eaLnBrk="1" hangingPunct="1"/>
            <a:r>
              <a:rPr lang="hu-HU" smtClean="0">
                <a:latin typeface="Arial" charset="0"/>
              </a:rPr>
              <a:t>MRI és az elektronok? tudatlanság fája, Asimov: Alapítvány </a:t>
            </a:r>
          </a:p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800">
                <a:latin typeface="+mj-lt"/>
                <a:ea typeface="+mj-ea"/>
                <a:cs typeface="+mj-cs"/>
              </a:rPr>
              <a:t>DSC (differential scanning calorimetry) details and conclusions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+mn-lt"/>
              </a:rPr>
              <a:t>The measured response,  </a:t>
            </a:r>
            <a:r>
              <a:rPr lang="en-US" sz="1600">
                <a:latin typeface="+mn-lt"/>
                <a:cs typeface="Arial" charset="0"/>
              </a:rPr>
              <a:t>∆T-T ?  </a:t>
            </a:r>
            <a:r>
              <a:rPr lang="en-US" sz="1600">
                <a:latin typeface="+mn-lt"/>
              </a:rPr>
              <a:t>(on DDW, NaCl, buffer</a:t>
            </a:r>
            <a:r>
              <a:rPr lang="hu-HU" sz="1600">
                <a:latin typeface="+mn-lt"/>
              </a:rPr>
              <a:t>, see </a:t>
            </a:r>
            <a:r>
              <a:rPr lang="en-US" sz="1600">
                <a:latin typeface="+mn-lt"/>
              </a:rPr>
              <a:t>Fig.</a:t>
            </a:r>
            <a:r>
              <a:rPr lang="en-US" sz="1600">
                <a:latin typeface="+mn-lt"/>
                <a:cs typeface="Arial" charset="0"/>
              </a:rPr>
              <a:t>→</a:t>
            </a:r>
            <a:endParaRPr lang="hu-HU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>
                <a:latin typeface="+mn-lt"/>
                <a:cs typeface="Arial" charset="0"/>
              </a:rPr>
              <a:t>and for protein aq. sol, see later for 1UBQ</a:t>
            </a:r>
            <a:endParaRPr lang="en-US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0000FF"/>
                </a:solidFill>
                <a:latin typeface="+mn-lt"/>
                <a:cs typeface="Arial" charset="0"/>
              </a:rPr>
              <a:t>Conclusions to the</a:t>
            </a:r>
            <a:r>
              <a:rPr lang="hu-HU" sz="160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+mn-lt"/>
                <a:cs typeface="Arial" charset="0"/>
              </a:rPr>
              <a:t>phase transformations</a:t>
            </a:r>
            <a:r>
              <a:rPr lang="hu-HU" sz="1600">
                <a:latin typeface="+mn-lt"/>
                <a:cs typeface="Arial" charset="0"/>
              </a:rPr>
              <a:t>: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600">
                <a:latin typeface="+mn-lt"/>
                <a:cs typeface="Arial" charset="0"/>
              </a:rPr>
              <a:t>     -</a:t>
            </a:r>
            <a:r>
              <a:rPr lang="hu-HU" sz="1600">
                <a:solidFill>
                  <a:schemeClr val="accent2"/>
                </a:solidFill>
                <a:latin typeface="+mn-lt"/>
                <a:cs typeface="Arial" charset="0"/>
              </a:rPr>
              <a:t>yes</a:t>
            </a:r>
            <a:r>
              <a:rPr lang="hu-HU" sz="1600">
                <a:latin typeface="+mn-lt"/>
                <a:cs typeface="Arial" charset="0"/>
              </a:rPr>
              <a:t> for NaCl and buffer aq. sol., and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600">
                <a:latin typeface="+mn-lt"/>
                <a:cs typeface="Arial" charset="0"/>
              </a:rPr>
              <a:t>    - </a:t>
            </a:r>
            <a:r>
              <a:rPr lang="hu-HU" sz="1600">
                <a:solidFill>
                  <a:schemeClr val="accent2"/>
                </a:solidFill>
                <a:latin typeface="+mn-lt"/>
                <a:cs typeface="Arial" charset="0"/>
              </a:rPr>
              <a:t>no</a:t>
            </a:r>
            <a:r>
              <a:rPr lang="hu-HU" sz="1600">
                <a:latin typeface="+mn-lt"/>
                <a:cs typeface="Arial" charset="0"/>
              </a:rPr>
              <a:t> for protein aq. sol. !!!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+mn-lt"/>
                <a:cs typeface="Arial" charset="0"/>
              </a:rPr>
              <a:t>∆T-T</a:t>
            </a:r>
            <a:r>
              <a:rPr lang="hu-HU" sz="1600">
                <a:latin typeface="+mn-lt"/>
                <a:cs typeface="Arial" charset="0"/>
              </a:rPr>
              <a:t> and enthalpy on protein aq, sol.  </a:t>
            </a:r>
            <a:r>
              <a:rPr lang="en-US" sz="1600">
                <a:latin typeface="+mn-lt"/>
                <a:cs typeface="Arial" charset="0"/>
              </a:rPr>
              <a:t>(Fig.→)</a:t>
            </a:r>
            <a:endParaRPr lang="hu-HU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600">
                <a:latin typeface="+mn-lt"/>
                <a:cs typeface="Arial" charset="0"/>
              </a:rPr>
              <a:t>    -</a:t>
            </a:r>
            <a:r>
              <a:rPr lang="en-US" sz="1600">
                <a:latin typeface="+mn-lt"/>
                <a:cs typeface="Arial" charset="0"/>
              </a:rPr>
              <a:t> specific heat,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>
                <a:latin typeface="+mn-lt"/>
                <a:cs typeface="Arial" charset="0"/>
              </a:rPr>
              <a:t>    - heat of melting,</a:t>
            </a:r>
            <a:endParaRPr lang="hu-HU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+mn-lt"/>
                <a:cs typeface="Arial" charset="0"/>
              </a:rPr>
              <a:t> The details in a poster (P. Kamasa et</a:t>
            </a:r>
            <a:r>
              <a:rPr lang="hu-HU" sz="1600">
                <a:latin typeface="+mn-lt"/>
                <a:cs typeface="Arial" charset="0"/>
              </a:rPr>
              <a:t> </a:t>
            </a:r>
            <a:r>
              <a:rPr lang="en-US" sz="1600">
                <a:latin typeface="+mn-lt"/>
                <a:cs typeface="Arial" charset="0"/>
              </a:rPr>
              <a:t>al.)</a:t>
            </a:r>
            <a:endParaRPr lang="hu-HU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>
                <a:latin typeface="+mn-lt"/>
                <a:cs typeface="Arial" charset="0"/>
              </a:rPr>
              <a:t>    </a:t>
            </a:r>
            <a:endParaRPr lang="en-US" sz="1600" dirty="0">
              <a:latin typeface="+mn-lt"/>
              <a:cs typeface="Arial" charset="0"/>
            </a:endParaRPr>
          </a:p>
        </p:txBody>
      </p:sp>
      <p:pic>
        <p:nvPicPr>
          <p:cNvPr id="38915" name="Picture 9" descr="DSC_H2O_NaCl_buf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75" y="1600200"/>
            <a:ext cx="36258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0" descr="entalp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75" y="3941763"/>
            <a:ext cx="36258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800">
                <a:latin typeface="+mj-lt"/>
                <a:ea typeface="+mj-ea"/>
                <a:cs typeface="+mj-cs"/>
              </a:rPr>
              <a:t>1UBQ in buffer and DDW; „wide-line” NMR and DSC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+mn-lt"/>
              </a:rPr>
              <a:t>Narrow- line NMR intensity-T curve and DSC response in buffer, MD simulation results of Schröder et al. (Fig. </a:t>
            </a:r>
            <a:r>
              <a:rPr lang="en-US" sz="2000">
                <a:latin typeface="+mn-lt"/>
                <a:cs typeface="Arial" charset="0"/>
              </a:rPr>
              <a:t>→)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+mn-lt"/>
              </a:rPr>
              <a:t>Narrow- line NMR intensity-T curve and DSC response in DDW, MD simulation results of Schröder et al. (Fig. </a:t>
            </a:r>
            <a:r>
              <a:rPr lang="en-US" sz="2000">
                <a:latin typeface="+mn-lt"/>
                <a:cs typeface="Arial" charset="0"/>
              </a:rPr>
              <a:t>→)</a:t>
            </a:r>
            <a:endParaRPr lang="hu-HU" sz="20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>
                <a:solidFill>
                  <a:srgbClr val="006600"/>
                </a:solidFill>
                <a:latin typeface="+mn-lt"/>
                <a:cs typeface="Arial" charset="0"/>
              </a:rPr>
              <a:t>Difference in buffer and DDW !</a:t>
            </a:r>
            <a:endParaRPr lang="en-US" sz="2000">
              <a:solidFill>
                <a:srgbClr val="006600"/>
              </a:solidFill>
              <a:latin typeface="+mn-lt"/>
              <a:cs typeface="Arial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+mn-lt"/>
                <a:cs typeface="Arial" charset="0"/>
              </a:rPr>
              <a:t>No phase transition, size of hydration</a:t>
            </a:r>
            <a:r>
              <a:rPr lang="hu-HU" sz="2000">
                <a:latin typeface="+mn-lt"/>
                <a:cs typeface="Arial" charset="0"/>
              </a:rPr>
              <a:t> Int. ratio 3,4/1,6</a:t>
            </a:r>
            <a:r>
              <a:rPr lang="en-US" sz="2000">
                <a:latin typeface="+mn-lt"/>
                <a:cs typeface="Arial" charset="0"/>
              </a:rPr>
              <a:t>!  open question:  specific heat</a:t>
            </a:r>
            <a:r>
              <a:rPr lang="hu-HU" sz="2000">
                <a:latin typeface="+mn-lt"/>
                <a:cs typeface="Arial" charset="0"/>
              </a:rPr>
              <a:t>,</a:t>
            </a:r>
            <a:r>
              <a:rPr lang="en-US" sz="2000">
                <a:latin typeface="+mn-lt"/>
                <a:cs typeface="Arial" charset="0"/>
              </a:rPr>
              <a:t>  heat of melting in hydration shell</a:t>
            </a:r>
            <a:r>
              <a:rPr lang="hu-HU" sz="2000">
                <a:latin typeface="+mn-lt"/>
                <a:cs typeface="Arial" charset="0"/>
              </a:rPr>
              <a:t>s</a:t>
            </a:r>
            <a:r>
              <a:rPr lang="en-US" sz="2000">
                <a:latin typeface="+mn-lt"/>
                <a:cs typeface="Arial" charset="0"/>
              </a:rPr>
              <a:t>?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>
              <a:latin typeface="+mn-lt"/>
              <a:cs typeface="Arial" charset="0"/>
            </a:endParaRPr>
          </a:p>
        </p:txBody>
      </p:sp>
      <p:pic>
        <p:nvPicPr>
          <p:cNvPr id="39939" name="Picture 7" descr="UBQ_s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810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800">
                <a:latin typeface="+mj-lt"/>
                <a:ea typeface="+mj-ea"/>
                <a:cs typeface="+mj-cs"/>
              </a:rPr>
              <a:t>1UBQ;Proton relaxation rates in buffer and DDW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+mn-lt"/>
              </a:rPr>
              <a:t>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, R</a:t>
            </a:r>
            <a:r>
              <a:rPr lang="en-US" sz="2000" baseline="-25000">
                <a:latin typeface="+mn-lt"/>
              </a:rPr>
              <a:t>1RS</a:t>
            </a:r>
            <a:r>
              <a:rPr lang="en-US" sz="2000">
                <a:latin typeface="+mn-lt"/>
              </a:rPr>
              <a:t>, R</a:t>
            </a:r>
            <a:r>
              <a:rPr lang="en-US" sz="2000" baseline="-25000">
                <a:latin typeface="+mn-lt"/>
              </a:rPr>
              <a:t>2</a:t>
            </a:r>
            <a:r>
              <a:rPr lang="en-US" sz="2000">
                <a:latin typeface="+mn-lt"/>
              </a:rPr>
              <a:t>,results in t</a:t>
            </a:r>
            <a:r>
              <a:rPr lang="hu-HU" sz="2000">
                <a:latin typeface="+mn-lt"/>
              </a:rPr>
              <a:t>he</a:t>
            </a:r>
            <a:r>
              <a:rPr lang="en-US" sz="2000">
                <a:latin typeface="+mn-lt"/>
              </a:rPr>
              <a:t> figure</a:t>
            </a:r>
            <a:r>
              <a:rPr lang="hu-HU" sz="2000">
                <a:latin typeface="+mn-lt"/>
              </a:rPr>
              <a:t> </a:t>
            </a:r>
            <a:r>
              <a:rPr lang="hu-HU" sz="2000">
                <a:latin typeface="+mn-lt"/>
                <a:cs typeface="Arial" charset="0"/>
              </a:rPr>
              <a:t>→</a:t>
            </a:r>
            <a:r>
              <a:rPr lang="en-US" sz="2000">
                <a:latin typeface="+mn-lt"/>
              </a:rPr>
              <a:t> </a:t>
            </a:r>
            <a:endParaRPr lang="hu-HU" sz="200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>
                <a:latin typeface="+mn-lt"/>
              </a:rPr>
              <a:t>V</a:t>
            </a:r>
            <a:r>
              <a:rPr lang="en-US" sz="2000">
                <a:latin typeface="+mn-lt"/>
              </a:rPr>
              <a:t>alidity of BPP-type formalisms (green lines)</a:t>
            </a:r>
            <a:endParaRPr lang="hu-HU" sz="200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+mn-lt"/>
              </a:rPr>
              <a:t> </a:t>
            </a:r>
            <a:r>
              <a:rPr lang="hu-HU" sz="2000">
                <a:latin typeface="+mn-lt"/>
              </a:rPr>
              <a:t>R</a:t>
            </a:r>
            <a:r>
              <a:rPr lang="en-US" sz="2000">
                <a:latin typeface="+mn-lt"/>
              </a:rPr>
              <a:t>otation of w</a:t>
            </a:r>
            <a:r>
              <a:rPr lang="hu-HU" sz="2000">
                <a:latin typeface="+mn-lt"/>
              </a:rPr>
              <a:t>ater </a:t>
            </a:r>
            <a:r>
              <a:rPr lang="en-US" sz="2000">
                <a:latin typeface="+mn-lt"/>
              </a:rPr>
              <a:t>molecules in the hydration shell(s), the start of translation diffusion</a:t>
            </a:r>
            <a:r>
              <a:rPr lang="hu-HU" sz="2000">
                <a:latin typeface="+mn-lt"/>
              </a:rPr>
              <a:t> at about -10</a:t>
            </a:r>
            <a:r>
              <a:rPr lang="hu-HU" sz="2000" baseline="30000">
                <a:latin typeface="+mn-lt"/>
              </a:rPr>
              <a:t>0</a:t>
            </a:r>
            <a:r>
              <a:rPr lang="hu-HU" sz="2000">
                <a:latin typeface="+mn-lt"/>
              </a:rPr>
              <a:t> C</a:t>
            </a:r>
            <a:r>
              <a:rPr lang="en-US" sz="2000">
                <a:latin typeface="+mn-lt"/>
              </a:rPr>
              <a:t> </a:t>
            </a:r>
            <a:endParaRPr lang="hu-HU" sz="200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>
                <a:latin typeface="+mn-lt"/>
              </a:rPr>
              <a:t>W</a:t>
            </a:r>
            <a:r>
              <a:rPr lang="en-US" sz="2000">
                <a:latin typeface="+mn-lt"/>
              </a:rPr>
              <a:t>hat the correlation time (</a:t>
            </a:r>
            <a:r>
              <a:rPr lang="el-GR" sz="2000">
                <a:latin typeface="+mn-lt"/>
                <a:cs typeface="Arial" charset="0"/>
              </a:rPr>
              <a:t>τ</a:t>
            </a:r>
            <a:r>
              <a:rPr lang="hu-HU" sz="2000" baseline="-25000">
                <a:latin typeface="+mn-lt"/>
                <a:cs typeface="Arial" charset="0"/>
              </a:rPr>
              <a:t>q</a:t>
            </a:r>
            <a:r>
              <a:rPr lang="en-US" sz="2000">
                <a:latin typeface="+mn-lt"/>
              </a:rPr>
              <a:t>) means evaluated from the room temperature R</a:t>
            </a:r>
            <a:r>
              <a:rPr lang="en-US" sz="2000" baseline="-25000">
                <a:latin typeface="+mn-lt"/>
              </a:rPr>
              <a:t>1</a:t>
            </a:r>
            <a:r>
              <a:rPr lang="hu-HU" sz="2000">
                <a:latin typeface="+mn-lt"/>
              </a:rPr>
              <a:t>(</a:t>
            </a:r>
            <a:r>
              <a:rPr lang="el-GR" sz="2000">
                <a:latin typeface="+mn-lt"/>
                <a:cs typeface="Arial" charset="0"/>
              </a:rPr>
              <a:t>ω</a:t>
            </a:r>
            <a:r>
              <a:rPr lang="hu-HU" sz="2000">
                <a:latin typeface="+mn-lt"/>
                <a:cs typeface="Arial" charset="0"/>
              </a:rPr>
              <a:t>)</a:t>
            </a:r>
            <a:r>
              <a:rPr lang="en-US" sz="2000">
                <a:latin typeface="+mn-lt"/>
              </a:rPr>
              <a:t>, measurements? </a:t>
            </a:r>
          </a:p>
        </p:txBody>
      </p:sp>
      <p:pic>
        <p:nvPicPr>
          <p:cNvPr id="40963" name="Picture 9" descr="UBQ_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37560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/>
              <a:t>Hidrátburok olvadása BSA-n és ERD10-en tiszta vízben</a:t>
            </a:r>
          </a:p>
        </p:txBody>
      </p:sp>
      <p:pic>
        <p:nvPicPr>
          <p:cNvPr id="41986" name="Picture 4" descr="BSA_ERD10_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48418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Olvadás és energiák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Hőmétséklet</a:t>
            </a:r>
            <a:r>
              <a:rPr lang="hu-HU" dirty="0" smtClean="0"/>
              <a:t> ahol az „</a:t>
            </a:r>
            <a:r>
              <a:rPr lang="en-US" dirty="0" smtClean="0"/>
              <a:t>interfacial water</a:t>
            </a:r>
            <a:r>
              <a:rPr lang="hu-HU" dirty="0" smtClean="0"/>
              <a:t>”</a:t>
            </a:r>
            <a:r>
              <a:rPr lang="en-US" dirty="0" smtClean="0"/>
              <a:t> me</a:t>
            </a:r>
            <a:r>
              <a:rPr lang="hu-HU" dirty="0" err="1" smtClean="0"/>
              <a:t>golvad</a:t>
            </a:r>
            <a:r>
              <a:rPr lang="en-US" dirty="0" smtClean="0"/>
              <a:t> (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,) 16°C </a:t>
            </a:r>
            <a:r>
              <a:rPr lang="hu-HU" dirty="0" smtClean="0"/>
              <a:t> tartományba esik a két példában</a:t>
            </a:r>
            <a:r>
              <a:rPr lang="en-US" dirty="0" smtClean="0"/>
              <a:t> . </a:t>
            </a:r>
            <a:r>
              <a:rPr lang="en-US" dirty="0" smtClean="0">
                <a:solidFill>
                  <a:srgbClr val="FF0000"/>
                </a:solidFill>
              </a:rPr>
              <a:t>The lowest temperature of -62°C was found for BSA in water and the highest one -46°C for 1UBQ in water.</a:t>
            </a:r>
            <a:r>
              <a:rPr lang="en-US" dirty="0" smtClean="0"/>
              <a:t>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3300"/>
                </a:solidFill>
              </a:rPr>
              <a:t>The</a:t>
            </a:r>
            <a:r>
              <a:rPr lang="en-US" dirty="0" smtClean="0">
                <a:solidFill>
                  <a:srgbClr val="FF3300"/>
                </a:solidFill>
              </a:rPr>
              <a:t> 16°C corresponds to 133 J·mol</a:t>
            </a:r>
            <a:r>
              <a:rPr lang="en-US" baseline="30000" dirty="0" smtClean="0">
                <a:solidFill>
                  <a:srgbClr val="FF3300"/>
                </a:solidFill>
              </a:rPr>
              <a:t>-1</a:t>
            </a:r>
            <a:r>
              <a:rPr lang="en-US" dirty="0" smtClean="0">
                <a:solidFill>
                  <a:srgbClr val="FF3300"/>
                </a:solidFill>
              </a:rPr>
              <a:t> = 1.38 </a:t>
            </a:r>
            <a:r>
              <a:rPr lang="en-US" dirty="0" err="1" smtClean="0">
                <a:solidFill>
                  <a:srgbClr val="FF3300"/>
                </a:solidFill>
              </a:rPr>
              <a:t>meV</a:t>
            </a:r>
            <a:r>
              <a:rPr lang="en-US" dirty="0" smtClean="0">
                <a:solidFill>
                  <a:srgbClr val="FF3300"/>
                </a:solidFill>
              </a:rPr>
              <a:t> on the thermal energy scale calculated as </a:t>
            </a:r>
            <a:r>
              <a:rPr lang="en-US" i="1" dirty="0" smtClean="0">
                <a:solidFill>
                  <a:srgbClr val="FF3300"/>
                </a:solidFill>
              </a:rPr>
              <a:t>RT</a:t>
            </a:r>
            <a:r>
              <a:rPr lang="en-US" dirty="0" smtClean="0">
                <a:solidFill>
                  <a:srgbClr val="FF3300"/>
                </a:solidFill>
              </a:rPr>
              <a:t> or </a:t>
            </a:r>
            <a:r>
              <a:rPr lang="en-US" i="1" dirty="0" err="1" smtClean="0">
                <a:solidFill>
                  <a:srgbClr val="FF3300"/>
                </a:solidFill>
              </a:rPr>
              <a:t>k</a:t>
            </a:r>
            <a:r>
              <a:rPr lang="en-US" baseline="-25000" dirty="0" err="1" smtClean="0">
                <a:solidFill>
                  <a:srgbClr val="FF3300"/>
                </a:solidFill>
              </a:rPr>
              <a:t>B</a:t>
            </a:r>
            <a:r>
              <a:rPr lang="en-US" i="1" dirty="0" err="1" smtClean="0">
                <a:solidFill>
                  <a:srgbClr val="FF3300"/>
                </a:solidFill>
              </a:rPr>
              <a:t>T</a:t>
            </a:r>
            <a:r>
              <a:rPr lang="hu-HU" i="1" dirty="0" smtClean="0">
                <a:solidFill>
                  <a:srgbClr val="FF3300"/>
                </a:solidFill>
              </a:rPr>
              <a:t> (hány szabadsági fokra számoljunk?)</a:t>
            </a:r>
            <a:r>
              <a:rPr lang="en-US" dirty="0" smtClean="0">
                <a:solidFill>
                  <a:srgbClr val="FF3300"/>
                </a:solidFill>
              </a:rPr>
              <a:t>.</a:t>
            </a:r>
            <a:endParaRPr lang="hu-HU" dirty="0" smtClean="0">
              <a:solidFill>
                <a:srgbClr val="FF33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Sima görbe BSA-n, emelkedő ERD10-en: homogén ill. heterogén energia felület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Ezek </a:t>
            </a:r>
            <a:r>
              <a:rPr lang="hu-HU" dirty="0" smtClean="0">
                <a:solidFill>
                  <a:srgbClr val="FF3300"/>
                </a:solidFill>
              </a:rPr>
              <a:t>az olvadáspontok </a:t>
            </a:r>
            <a:r>
              <a:rPr lang="hu-HU" dirty="0" smtClean="0"/>
              <a:t>a tiszta víz </a:t>
            </a:r>
            <a:r>
              <a:rPr lang="hu-HU" dirty="0" err="1" smtClean="0"/>
              <a:t>op-hoz</a:t>
            </a:r>
            <a:r>
              <a:rPr lang="hu-HU" dirty="0" smtClean="0"/>
              <a:t> mérhetők: </a:t>
            </a:r>
            <a:r>
              <a:rPr lang="hu-HU" dirty="0" smtClean="0">
                <a:solidFill>
                  <a:srgbClr val="FF3300"/>
                </a:solidFill>
              </a:rPr>
              <a:t>alacsonyabbak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hu-H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3200">
              <a:latin typeface="Calibri" pitchFamily="34" charset="0"/>
            </a:endParaRPr>
          </a:p>
        </p:txBody>
      </p:sp>
      <p:sp>
        <p:nvSpPr>
          <p:cNvPr id="37891" name="Cím 3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069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smtClean="0"/>
              <a:t>A többi NMR relaxációs időről (BSA ill. ERD10)</a:t>
            </a:r>
          </a:p>
        </p:txBody>
      </p:sp>
      <p:pic>
        <p:nvPicPr>
          <p:cNvPr id="44036" name="Picture 6" descr="Figure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033588"/>
            <a:ext cx="2971800" cy="3659187"/>
          </a:xfrm>
        </p:spPr>
      </p:pic>
      <p:pic>
        <p:nvPicPr>
          <p:cNvPr id="44037" name="Picture 7" descr="Figur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2033588"/>
            <a:ext cx="2971800" cy="36591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>
                <a:latin typeface="+mj-lt"/>
                <a:ea typeface="+mj-ea"/>
                <a:cs typeface="+mj-cs"/>
              </a:rPr>
              <a:t>Motivációk (1)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hu-HU" sz="2400" dirty="0"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accent2"/>
                </a:solidFill>
                <a:latin typeface="+mn-lt"/>
              </a:rPr>
              <a:t>Komplex kísérleti technikák</a:t>
            </a:r>
            <a:r>
              <a:rPr lang="hu-HU" sz="2400" dirty="0">
                <a:latin typeface="+mn-lt"/>
              </a:rPr>
              <a:t> alkalmazása, beleértve a kísérleti feltételek változtatását is, mert egy jellemző/egy arcvonás nem elég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accent2"/>
                </a:solidFill>
                <a:latin typeface="+mn-lt"/>
              </a:rPr>
              <a:t>Heterogén</a:t>
            </a:r>
            <a:r>
              <a:rPr lang="hu-HU" sz="2400" dirty="0">
                <a:latin typeface="+mn-lt"/>
              </a:rPr>
              <a:t> rendszerek! Értelmezés: </a:t>
            </a:r>
            <a:r>
              <a:rPr lang="hu-HU" sz="2400" dirty="0">
                <a:solidFill>
                  <a:schemeClr val="accent2"/>
                </a:solidFill>
                <a:latin typeface="+mn-lt"/>
              </a:rPr>
              <a:t>Homogén</a:t>
            </a:r>
            <a:r>
              <a:rPr lang="hu-HU" sz="2400" dirty="0">
                <a:latin typeface="+mn-lt"/>
              </a:rPr>
              <a:t> modellek alapján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u="sng" dirty="0">
                <a:latin typeface="+mn-lt"/>
              </a:rPr>
              <a:t>A munkánk célja</a:t>
            </a:r>
            <a:r>
              <a:rPr lang="hu-HU" sz="2400" dirty="0">
                <a:latin typeface="+mn-lt"/>
              </a:rPr>
              <a:t>: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2400" dirty="0">
                <a:latin typeface="+mn-lt"/>
              </a:rPr>
              <a:t>  - Fehérje „szerkezet</a:t>
            </a:r>
            <a:r>
              <a:rPr lang="hu-HU" sz="2400" dirty="0">
                <a:latin typeface="+mn-lt"/>
                <a:cs typeface="Arial" charset="0"/>
              </a:rPr>
              <a:t>↔funkció” kérdés  bővítése       „</a:t>
            </a:r>
            <a:r>
              <a:rPr lang="hu-HU" sz="2400" dirty="0">
                <a:latin typeface="+mn-lt"/>
              </a:rPr>
              <a:t>szerkezet</a:t>
            </a:r>
            <a:r>
              <a:rPr lang="hu-HU" sz="2400" dirty="0">
                <a:latin typeface="+mn-lt"/>
                <a:cs typeface="Arial" charset="0"/>
              </a:rPr>
              <a:t>↔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felület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>
                <a:latin typeface="+mn-lt"/>
                <a:cs typeface="Arial" charset="0"/>
              </a:rPr>
              <a:t>↔funkció”</a:t>
            </a:r>
            <a:r>
              <a:rPr lang="hu-HU" sz="2400" dirty="0" err="1">
                <a:latin typeface="+mn-lt"/>
                <a:cs typeface="Arial" charset="0"/>
              </a:rPr>
              <a:t>-vá</a:t>
            </a:r>
            <a:r>
              <a:rPr lang="hu-HU" sz="2400" dirty="0">
                <a:latin typeface="+mn-lt"/>
                <a:cs typeface="Arial" charset="0"/>
              </a:rPr>
              <a:t>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2400" dirty="0">
                <a:latin typeface="+mn-lt"/>
                <a:cs typeface="Arial" charset="0"/>
              </a:rPr>
              <a:t>  - 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felület: nem kétdimenziós, nem nm</a:t>
            </a:r>
            <a:r>
              <a:rPr lang="hu-HU" sz="2400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!</a:t>
            </a:r>
            <a:r>
              <a:rPr lang="hu-HU" sz="2400" dirty="0">
                <a:latin typeface="+mn-lt"/>
              </a:rPr>
              <a:t> </a:t>
            </a:r>
            <a:endParaRPr lang="hu-HU" sz="2400" dirty="0">
              <a:latin typeface="+mn-lt"/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2400" dirty="0">
                <a:latin typeface="+mn-lt"/>
                <a:cs typeface="Arial" charset="0"/>
              </a:rPr>
              <a:t> </a:t>
            </a:r>
            <a:endParaRPr lang="hu-HU" sz="24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>
                <a:latin typeface="+mj-lt"/>
                <a:ea typeface="+mj-ea"/>
                <a:cs typeface="+mj-cs"/>
              </a:rPr>
              <a:t>Mérvadó vélemény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B. Halle summarized the present state of our knowledge on the hydration of globular proteins, with the main diagnostic conclusions that “the progress is slow and erratic, and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the results given by different experimental methods are contradictory and more or less model-dependent</a:t>
            </a:r>
            <a:r>
              <a:rPr lang="en-US" sz="2400" dirty="0">
                <a:latin typeface="+mn-lt"/>
              </a:rPr>
              <a:t> in the interpretation in spite of that the water in biological systems has been studied for well over a century”. </a:t>
            </a:r>
            <a:endParaRPr lang="hu-HU" sz="2400" dirty="0">
              <a:latin typeface="+mn-lt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rgbClr val="FF0000"/>
                </a:solidFill>
                <a:latin typeface="+mn-lt"/>
              </a:rPr>
              <a:t>V. </a:t>
            </a:r>
            <a:r>
              <a:rPr lang="hu-HU" sz="2400" dirty="0" err="1">
                <a:solidFill>
                  <a:srgbClr val="FF0000"/>
                </a:solidFill>
                <a:latin typeface="+mn-lt"/>
              </a:rPr>
              <a:t>Uversky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 viszont segítségül hívja a fizikát!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>
                <a:latin typeface="+mn-lt"/>
              </a:rPr>
              <a:t>Megtisztelt azzal, hogy az általuk (</a:t>
            </a:r>
            <a:r>
              <a:rPr lang="hu-HU" sz="2400" dirty="0" err="1">
                <a:latin typeface="+mn-lt"/>
              </a:rPr>
              <a:t>S.Longhi</a:t>
            </a:r>
            <a:r>
              <a:rPr lang="hu-HU" sz="2400" dirty="0">
                <a:latin typeface="+mn-lt"/>
              </a:rPr>
              <a:t>) szerkesztett „</a:t>
            </a:r>
            <a:r>
              <a:rPr lang="hu-HU" sz="2400" dirty="0" err="1">
                <a:latin typeface="+mn-lt"/>
              </a:rPr>
              <a:t>Insrumental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Analysis</a:t>
            </a:r>
            <a:r>
              <a:rPr lang="hu-HU" sz="2400" dirty="0">
                <a:latin typeface="+mn-lt"/>
              </a:rPr>
              <a:t> of IDP.” c könyvben egy fejezetet írhattunk, mint „új úton elindulók” a fehérjék hidratációjának vizsgálatában (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2,</a:t>
            </a:r>
            <a:r>
              <a:rPr lang="hu-HU" sz="2400" dirty="0">
                <a:latin typeface="+mn-lt"/>
              </a:rPr>
              <a:t>! 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1,</a:t>
            </a:r>
            <a:r>
              <a:rPr lang="hu-HU" sz="2400" dirty="0">
                <a:latin typeface="+mn-lt"/>
              </a:rPr>
              <a:t>!)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>
                <a:latin typeface="+mj-lt"/>
                <a:ea typeface="+mj-ea"/>
                <a:cs typeface="+mj-cs"/>
              </a:rPr>
              <a:t>Hidrát burok fajhője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latin typeface="+mn-lt"/>
              </a:rPr>
              <a:t>1UBQ  két feltétel: </a:t>
            </a:r>
            <a:r>
              <a:rPr lang="hu-HU" sz="2800">
                <a:solidFill>
                  <a:srgbClr val="FF0000"/>
                </a:solidFill>
                <a:latin typeface="+mn-lt"/>
              </a:rPr>
              <a:t>a.,jég és fehérje+hidrát</a:t>
            </a:r>
            <a:r>
              <a:rPr lang="hu-HU" sz="2800">
                <a:latin typeface="+mn-lt"/>
              </a:rPr>
              <a:t> együtt ekkor azonos a kiindulás az NMR relaxációval, csatolt fázis fajhője </a:t>
            </a:r>
            <a:r>
              <a:rPr lang="en-US" sz="2800">
                <a:latin typeface="+mn-lt"/>
              </a:rPr>
              <a:t>2.3±0.1 J·g</a:t>
            </a:r>
            <a:r>
              <a:rPr lang="en-US" sz="2800" baseline="30000">
                <a:latin typeface="+mn-lt"/>
              </a:rPr>
              <a:t>‑1</a:t>
            </a:r>
            <a:r>
              <a:rPr lang="en-US" sz="2800">
                <a:latin typeface="+mn-lt"/>
              </a:rPr>
              <a:t>·K</a:t>
            </a:r>
            <a:r>
              <a:rPr lang="en-US" sz="2800" baseline="30000">
                <a:latin typeface="+mn-lt"/>
              </a:rPr>
              <a:t>‑1</a:t>
            </a:r>
            <a:r>
              <a:rPr lang="hu-HU" sz="2800">
                <a:latin typeface="+mn-lt"/>
              </a:rPr>
              <a:t> ami a szilárd fehérje és a víz közé esik</a:t>
            </a:r>
            <a:r>
              <a:rPr lang="en-US" sz="2800">
                <a:latin typeface="+mn-lt"/>
              </a:rPr>
              <a:t> </a:t>
            </a:r>
            <a:endParaRPr lang="hu-HU" sz="2800">
              <a:latin typeface="+mn-lt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latin typeface="+mn-lt"/>
              </a:rPr>
              <a:t>b., </a:t>
            </a:r>
            <a:r>
              <a:rPr lang="hu-HU" sz="2800">
                <a:solidFill>
                  <a:srgbClr val="FF0000"/>
                </a:solidFill>
                <a:latin typeface="+mn-lt"/>
              </a:rPr>
              <a:t>mind a három fázis külön</a:t>
            </a:r>
            <a:r>
              <a:rPr lang="hu-HU" sz="2800">
                <a:latin typeface="+mn-lt"/>
              </a:rPr>
              <a:t>, ekkor a hidrát vízre nagyobb fajhő jön ki:5</a:t>
            </a:r>
            <a:r>
              <a:rPr lang="en-US" sz="2800">
                <a:latin typeface="+mn-lt"/>
              </a:rPr>
              <a:t>.0±0.5 </a:t>
            </a:r>
            <a:r>
              <a:rPr lang="hu-HU" sz="2800">
                <a:latin typeface="+mn-lt"/>
              </a:rPr>
              <a:t>és</a:t>
            </a:r>
            <a:r>
              <a:rPr lang="en-US" sz="2800">
                <a:latin typeface="+mn-lt"/>
              </a:rPr>
              <a:t> 5.8±0.5 J·g</a:t>
            </a:r>
            <a:r>
              <a:rPr lang="en-US" sz="2800" baseline="30000">
                <a:latin typeface="+mn-lt"/>
              </a:rPr>
              <a:t>-1</a:t>
            </a:r>
            <a:r>
              <a:rPr lang="en-US" sz="2800">
                <a:latin typeface="+mn-lt"/>
              </a:rPr>
              <a:t>·K</a:t>
            </a:r>
            <a:r>
              <a:rPr lang="en-US" sz="2800" baseline="30000">
                <a:latin typeface="+mn-lt"/>
              </a:rPr>
              <a:t>-1</a:t>
            </a:r>
            <a:r>
              <a:rPr lang="hu-HU" sz="2800">
                <a:latin typeface="+mn-lt"/>
              </a:rPr>
              <a:t> mint a tiszta vízre </a:t>
            </a:r>
            <a:r>
              <a:rPr lang="en-US" sz="2800">
                <a:latin typeface="+mn-lt"/>
              </a:rPr>
              <a:t>4.2 J·g</a:t>
            </a:r>
            <a:r>
              <a:rPr lang="en-US" sz="2800" baseline="30000">
                <a:latin typeface="+mn-lt"/>
              </a:rPr>
              <a:t>-1</a:t>
            </a:r>
            <a:r>
              <a:rPr lang="en-US" sz="2800">
                <a:latin typeface="+mn-lt"/>
              </a:rPr>
              <a:t>·K</a:t>
            </a:r>
            <a:r>
              <a:rPr lang="en-US" sz="2800" baseline="30000">
                <a:latin typeface="+mn-lt"/>
              </a:rPr>
              <a:t>-1</a:t>
            </a:r>
            <a:endParaRPr lang="hu-HU" sz="2800" baseline="30000">
              <a:latin typeface="+mn-lt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latin typeface="+mn-lt"/>
              </a:rPr>
              <a:t>egy mérés ismert az irodalomban lyzozimra ami 5,8 </a:t>
            </a:r>
            <a:r>
              <a:rPr lang="en-US" sz="2800">
                <a:latin typeface="+mn-lt"/>
              </a:rPr>
              <a:t>J·g</a:t>
            </a:r>
            <a:r>
              <a:rPr lang="en-US" sz="2800" baseline="30000">
                <a:latin typeface="+mn-lt"/>
              </a:rPr>
              <a:t>-1</a:t>
            </a:r>
            <a:r>
              <a:rPr lang="en-US" sz="2800">
                <a:latin typeface="+mn-lt"/>
              </a:rPr>
              <a:t>·K</a:t>
            </a:r>
            <a:r>
              <a:rPr lang="en-US" sz="2800" baseline="30000">
                <a:latin typeface="+mn-lt"/>
              </a:rPr>
              <a:t>-1</a:t>
            </a:r>
            <a:r>
              <a:rPr lang="hu-HU" sz="2800" baseline="30000">
                <a:latin typeface="+mn-lt"/>
              </a:rPr>
              <a:t> </a:t>
            </a:r>
            <a:r>
              <a:rPr lang="hu-HU" sz="2800">
                <a:latin typeface="+mn-lt"/>
              </a:rPr>
              <a:t>érték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latin typeface="+mn-lt"/>
              </a:rPr>
              <a:t>Melyiket a kettő közül? </a:t>
            </a:r>
            <a:r>
              <a:rPr lang="en-US" sz="2800">
                <a:latin typeface="+mn-lt"/>
              </a:rPr>
              <a:t> </a:t>
            </a:r>
            <a:r>
              <a:rPr lang="hu-HU" sz="2800">
                <a:latin typeface="+mn-lt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>
                <a:latin typeface="+mj-lt"/>
                <a:ea typeface="+mj-ea"/>
                <a:cs typeface="+mj-cs"/>
              </a:rPr>
              <a:t>SEP:</a:t>
            </a:r>
            <a:r>
              <a:rPr lang="en-US" sz="4000" b="1">
                <a:latin typeface="+mj-lt"/>
                <a:ea typeface="+mj-ea"/>
                <a:cs typeface="+mj-cs"/>
              </a:rPr>
              <a:t> </a:t>
            </a:r>
            <a:r>
              <a:rPr lang="en-US" sz="3200">
                <a:latin typeface="+mj-lt"/>
                <a:ea typeface="+mj-ea"/>
                <a:cs typeface="+mj-cs"/>
              </a:rPr>
              <a:t>Enthalp</a:t>
            </a:r>
            <a:r>
              <a:rPr lang="hu-HU" sz="3200">
                <a:latin typeface="+mj-lt"/>
                <a:ea typeface="+mj-ea"/>
                <a:cs typeface="+mj-cs"/>
              </a:rPr>
              <a:t>ia</a:t>
            </a:r>
            <a:r>
              <a:rPr lang="en-US" sz="3200">
                <a:latin typeface="+mj-lt"/>
                <a:ea typeface="+mj-ea"/>
                <a:cs typeface="+mj-cs"/>
              </a:rPr>
              <a:t> </a:t>
            </a:r>
            <a:r>
              <a:rPr lang="hu-HU" sz="3200">
                <a:latin typeface="+mj-lt"/>
                <a:ea typeface="+mj-ea"/>
                <a:cs typeface="+mj-cs"/>
              </a:rPr>
              <a:t>külünbség</a:t>
            </a:r>
            <a:r>
              <a:rPr lang="en-US" sz="3200">
                <a:latin typeface="+mj-lt"/>
                <a:ea typeface="+mj-ea"/>
                <a:cs typeface="+mj-cs"/>
              </a:rPr>
              <a:t> globul</a:t>
            </a:r>
            <a:r>
              <a:rPr lang="hu-HU" sz="3200">
                <a:latin typeface="+mj-lt"/>
                <a:ea typeface="+mj-ea"/>
                <a:cs typeface="+mj-cs"/>
              </a:rPr>
              <a:t>á</a:t>
            </a:r>
            <a:r>
              <a:rPr lang="en-US" sz="3200">
                <a:latin typeface="+mj-lt"/>
                <a:ea typeface="+mj-ea"/>
                <a:cs typeface="+mj-cs"/>
              </a:rPr>
              <a:t>r</a:t>
            </a:r>
            <a:r>
              <a:rPr lang="hu-HU" sz="3200">
                <a:latin typeface="+mj-lt"/>
                <a:ea typeface="+mj-ea"/>
                <a:cs typeface="+mj-cs"/>
              </a:rPr>
              <a:t>is</a:t>
            </a:r>
            <a:r>
              <a:rPr lang="en-US" sz="3200">
                <a:latin typeface="+mj-lt"/>
                <a:ea typeface="+mj-ea"/>
                <a:cs typeface="+mj-cs"/>
              </a:rPr>
              <a:t> </a:t>
            </a:r>
            <a:r>
              <a:rPr lang="hu-HU" sz="3200">
                <a:latin typeface="+mj-lt"/>
                <a:ea typeface="+mj-ea"/>
                <a:cs typeface="+mj-cs"/>
              </a:rPr>
              <a:t>és rendezetlen fehérjéken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b="1">
                <a:latin typeface="+mn-lt"/>
              </a:rPr>
              <a:t>Kis endoterm</a:t>
            </a:r>
            <a:r>
              <a:rPr lang="hu-HU" sz="2400">
                <a:latin typeface="+mn-lt"/>
              </a:rPr>
              <a:t> csúcs, NMR hiszterézis: van? Nincs? Na</a:t>
            </a:r>
            <a:r>
              <a:rPr lang="hu-HU" sz="2400" baseline="30000">
                <a:latin typeface="+mn-lt"/>
              </a:rPr>
              <a:t>+</a:t>
            </a:r>
            <a:r>
              <a:rPr lang="hu-HU" sz="2400">
                <a:latin typeface="+mn-lt"/>
              </a:rPr>
              <a:t>(Cl</a:t>
            </a:r>
            <a:r>
              <a:rPr lang="hu-HU" sz="2400" baseline="30000">
                <a:latin typeface="+mn-lt"/>
              </a:rPr>
              <a:t>-</a:t>
            </a:r>
            <a:r>
              <a:rPr lang="hu-HU" sz="2400">
                <a:latin typeface="+mn-lt"/>
              </a:rPr>
              <a:t>) ionok? Ha van, alapterülete a fehérje konc. függvényé-ben pufferban?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>
                <a:latin typeface="+mn-lt"/>
              </a:rPr>
              <a:t>ERD10 és BSA fehérjék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u="sng">
                <a:latin typeface="+mn-lt"/>
              </a:rPr>
              <a:t>Megkülönböztethetők!</a:t>
            </a:r>
            <a:endParaRPr lang="hu-HU" sz="240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>
                <a:latin typeface="+mn-lt"/>
              </a:rPr>
              <a:t>Nem additív hidratáció!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>
                <a:latin typeface="+mn-lt"/>
              </a:rPr>
              <a:t>Miért tűnik el?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>
                <a:latin typeface="+mn-lt"/>
              </a:rPr>
              <a:t>Komplex molekula!</a:t>
            </a:r>
          </a:p>
        </p:txBody>
      </p:sp>
      <p:pic>
        <p:nvPicPr>
          <p:cNvPr id="48131" name="Picture 6" descr="Fig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43163"/>
            <a:ext cx="417195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8313" y="1654175"/>
            <a:ext cx="8424862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defRPr/>
            </a:pPr>
            <a:endParaRPr lang="hu-HU" sz="1600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Watson világhírű könyvében táblázatban adja meg az </a:t>
            </a:r>
            <a:r>
              <a:rPr lang="hu-HU" sz="24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Escherichia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coli (E. coli)</a:t>
            </a:r>
            <a:r>
              <a:rPr lang="hu-HU" sz="24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bakterium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alkotóit:</a:t>
            </a:r>
            <a:endParaRPr lang="hu-HU" sz="2400" dirty="0"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csak vázlatosan: 200 fajta szénhidrát 3 </a:t>
            </a:r>
            <a:r>
              <a:rPr lang="hu-HU" sz="24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súly%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hu-H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2-3000 fehérje 15 </a:t>
            </a:r>
            <a:r>
              <a:rPr lang="hu-HU" sz="24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súly%</a:t>
            </a:r>
            <a:r>
              <a:rPr lang="hu-H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milliós darabszám),DNS és RNS </a:t>
            </a:r>
            <a:r>
              <a:rPr lang="hu-HU" sz="24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kb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7 </a:t>
            </a:r>
            <a:r>
              <a:rPr lang="hu-HU" sz="24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s%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és sok egyéb, valamint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70 </a:t>
            </a:r>
            <a:r>
              <a:rPr lang="hu-H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súly%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(4. 10</a:t>
            </a:r>
            <a:r>
              <a:rPr lang="hu-HU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db) egyfajta (?) víz molekula!!</a:t>
            </a:r>
            <a:r>
              <a:rPr lang="hu-H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eaLnBrk="0" hangingPunct="0">
              <a:defRPr/>
            </a:pPr>
            <a:r>
              <a:rPr lang="hu-HU" sz="24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-ami</a:t>
            </a:r>
            <a:r>
              <a:rPr lang="hu-HU" sz="24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engem</a:t>
            </a:r>
            <a:r>
              <a:rPr lang="hu-HU" sz="2400" dirty="0">
                <a:cs typeface="Arial" charset="0"/>
              </a:rPr>
              <a:t> </a:t>
            </a:r>
            <a:r>
              <a:rPr lang="hu-HU" sz="2400" dirty="0">
                <a:latin typeface="Courier New" pitchFamily="49" charset="0"/>
                <a:cs typeface="Times New Roman" pitchFamily="18" charset="0"/>
              </a:rPr>
              <a:t>elgondolkodtatott!</a:t>
            </a:r>
          </a:p>
          <a:p>
            <a:pPr eaLnBrk="0" hangingPunct="0">
              <a:defRPr/>
            </a:pPr>
            <a:endParaRPr lang="hu-HU" sz="2400" b="1" dirty="0">
              <a:latin typeface="Courier New" pitchFamily="49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hu-HU" dirty="0"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b="1" dirty="0" smtClean="0">
                <a:latin typeface="Arial" charset="0"/>
              </a:rPr>
              <a:t/>
            </a:r>
            <a:br>
              <a:rPr lang="hu-HU" sz="2800" b="1" dirty="0" smtClean="0">
                <a:latin typeface="Arial" charset="0"/>
              </a:rPr>
            </a:br>
            <a:r>
              <a:rPr lang="hu-HU" sz="2800" b="1" u="sng" dirty="0" smtClean="0">
                <a:solidFill>
                  <a:srgbClr val="FF0000"/>
                </a:solidFill>
              </a:rPr>
              <a:t>MOTTO: “Az élet vízmolekulák tánca a szilárdtestek dallamára” (Szentgyörgyi A.)</a:t>
            </a:r>
            <a:r>
              <a:rPr lang="hu-HU" sz="4000" u="sng" dirty="0" smtClean="0"/>
              <a:t/>
            </a:r>
            <a:br>
              <a:rPr lang="hu-HU" sz="4000" u="sng" dirty="0" smtClean="0"/>
            </a:br>
            <a:endParaRPr lang="hu-HU" sz="4000" u="sng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>
                <a:latin typeface="+mj-lt"/>
                <a:ea typeface="+mj-ea"/>
                <a:cs typeface="+mj-cs"/>
              </a:rPr>
              <a:t>Enthalp</a:t>
            </a:r>
            <a:r>
              <a:rPr lang="hu-HU" sz="2800">
                <a:latin typeface="+mj-lt"/>
                <a:ea typeface="+mj-ea"/>
                <a:cs typeface="+mj-cs"/>
              </a:rPr>
              <a:t>ia</a:t>
            </a:r>
            <a:r>
              <a:rPr lang="en-US" sz="2800">
                <a:latin typeface="+mj-lt"/>
                <a:ea typeface="+mj-ea"/>
                <a:cs typeface="+mj-cs"/>
              </a:rPr>
              <a:t> </a:t>
            </a:r>
            <a:r>
              <a:rPr lang="hu-HU" sz="2800">
                <a:latin typeface="+mj-lt"/>
                <a:ea typeface="+mj-ea"/>
                <a:cs typeface="+mj-cs"/>
              </a:rPr>
              <a:t>különbség</a:t>
            </a:r>
            <a:r>
              <a:rPr lang="en-US" sz="2800">
                <a:latin typeface="+mj-lt"/>
                <a:ea typeface="+mj-ea"/>
                <a:cs typeface="+mj-cs"/>
              </a:rPr>
              <a:t> WT α-synuclein monomer </a:t>
            </a:r>
            <a:r>
              <a:rPr lang="hu-HU" sz="2800">
                <a:latin typeface="+mj-lt"/>
                <a:ea typeface="+mj-ea"/>
                <a:cs typeface="+mj-cs"/>
              </a:rPr>
              <a:t>és</a:t>
            </a:r>
            <a:r>
              <a:rPr lang="en-US" sz="2800">
                <a:latin typeface="+mj-lt"/>
                <a:ea typeface="+mj-ea"/>
                <a:cs typeface="+mj-cs"/>
              </a:rPr>
              <a:t> pol</a:t>
            </a:r>
            <a:r>
              <a:rPr lang="hu-HU" sz="2800">
                <a:latin typeface="+mj-lt"/>
                <a:ea typeface="+mj-ea"/>
                <a:cs typeface="+mj-cs"/>
              </a:rPr>
              <a:t>i</a:t>
            </a:r>
            <a:r>
              <a:rPr lang="en-US" sz="2800">
                <a:latin typeface="+mj-lt"/>
                <a:ea typeface="+mj-ea"/>
                <a:cs typeface="+mj-cs"/>
              </a:rPr>
              <a:t>mer</a:t>
            </a:r>
            <a:r>
              <a:rPr lang="hu-HU" sz="2800">
                <a:latin typeface="+mj-lt"/>
                <a:ea typeface="+mj-ea"/>
                <a:cs typeface="+mj-cs"/>
              </a:rPr>
              <a:t> mintákon (SEP)</a:t>
            </a:r>
          </a:p>
        </p:txBody>
      </p:sp>
      <p:sp>
        <p:nvSpPr>
          <p:cNvPr id="49154" name="Rectangle 5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u-HU" sz="2800" b="1">
                <a:latin typeface="Calibri" pitchFamily="34" charset="0"/>
              </a:rPr>
              <a:t>Kis endoterm</a:t>
            </a:r>
            <a:r>
              <a:rPr lang="hu-HU" sz="2800">
                <a:latin typeface="Calibri" pitchFamily="34" charset="0"/>
              </a:rPr>
              <a:t> csúcs alapterülete a fehérje konc. függvényében pufferban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Kék a polimer!</a:t>
            </a:r>
            <a:r>
              <a:rPr lang="hu-HU" sz="2800"/>
              <a:t>???, koncentráció????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u-HU" sz="2800" u="sng">
                <a:solidFill>
                  <a:schemeClr val="accent2"/>
                </a:solidFill>
                <a:latin typeface="Calibri" pitchFamily="34" charset="0"/>
              </a:rPr>
              <a:t>Lehetőség a polim. kinetika vizsgálatára,  az okok felderítésére!!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Miért a synuclein választás?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49156" name="Picture 6" descr="SEP_mono_po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800" b="1">
                <a:latin typeface="+mj-lt"/>
                <a:ea typeface="+mj-ea"/>
                <a:cs typeface="+mj-cs"/>
              </a:rPr>
              <a:t>DSC különbség  monomer WT és A53T </a:t>
            </a:r>
            <a:br>
              <a:rPr lang="hu-HU" sz="2800" b="1">
                <a:latin typeface="+mj-lt"/>
                <a:ea typeface="+mj-ea"/>
                <a:cs typeface="+mj-cs"/>
              </a:rPr>
            </a:br>
            <a:r>
              <a:rPr lang="hu-HU" sz="2800" b="1">
                <a:latin typeface="+mj-lt"/>
                <a:ea typeface="+mj-ea"/>
                <a:cs typeface="+mj-cs"/>
              </a:rPr>
              <a:t>α-synuclein mutánsokon</a:t>
            </a:r>
            <a:r>
              <a:rPr lang="hu-HU" sz="40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latin typeface="+mn-lt"/>
              </a:rPr>
              <a:t>Piros az A53T mutáns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solidFill>
                  <a:srgbClr val="FF0000"/>
                </a:solidFill>
                <a:latin typeface="+mn-lt"/>
              </a:rPr>
              <a:t>150</a:t>
            </a:r>
            <a:r>
              <a:rPr lang="hu-HU" sz="2800">
                <a:latin typeface="+mn-lt"/>
              </a:rPr>
              <a:t> aminósav közül </a:t>
            </a:r>
            <a:r>
              <a:rPr lang="hu-HU" sz="2800">
                <a:solidFill>
                  <a:srgbClr val="FF0000"/>
                </a:solidFill>
                <a:latin typeface="+mn-lt"/>
              </a:rPr>
              <a:t>egyet</a:t>
            </a:r>
            <a:r>
              <a:rPr lang="hu-HU" sz="2800">
                <a:latin typeface="+mn-lt"/>
              </a:rPr>
              <a:t> cseréltek ki!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>
                <a:solidFill>
                  <a:schemeClr val="accent2"/>
                </a:solidFill>
                <a:latin typeface="+mn-lt"/>
              </a:rPr>
              <a:t>A molekula felület és a víz és Na</a:t>
            </a:r>
            <a:r>
              <a:rPr lang="hu-HU" sz="2800" baseline="30000">
                <a:solidFill>
                  <a:schemeClr val="accent2"/>
                </a:solidFill>
                <a:latin typeface="+mn-lt"/>
              </a:rPr>
              <a:t>+</a:t>
            </a:r>
            <a:r>
              <a:rPr lang="hu-HU" sz="2800">
                <a:solidFill>
                  <a:schemeClr val="accent2"/>
                </a:solidFill>
                <a:latin typeface="+mn-lt"/>
              </a:rPr>
              <a:t> Cl</a:t>
            </a:r>
            <a:r>
              <a:rPr lang="hu-HU" sz="2800" baseline="30000">
                <a:solidFill>
                  <a:schemeClr val="accent2"/>
                </a:solidFill>
                <a:latin typeface="+mn-lt"/>
              </a:rPr>
              <a:t>-</a:t>
            </a:r>
            <a:r>
              <a:rPr lang="hu-HU" sz="2800">
                <a:solidFill>
                  <a:schemeClr val="accent2"/>
                </a:solidFill>
                <a:latin typeface="+mn-lt"/>
              </a:rPr>
              <a:t> (kis!) molekulákkal való kölcsönhatások érzékelik ezt a kis cserét !! </a:t>
            </a:r>
          </a:p>
        </p:txBody>
      </p:sp>
      <p:pic>
        <p:nvPicPr>
          <p:cNvPr id="50179" name="Picture 6" descr="DSC_WT_A53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7925"/>
            <a:ext cx="4038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Szemlencse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szemlencse úgynevezett </a:t>
            </a:r>
            <a:r>
              <a:rPr lang="hu-HU" smtClean="0">
                <a:solidFill>
                  <a:srgbClr val="FF0000"/>
                </a:solidFill>
              </a:rPr>
              <a:t>nedves súlyának 33-34 %-a fehérje (megközelítőleg kétszer annyi, mint más szövetekben), és kb 66 %-a víz.  (NaCl-ot is taralmaz: sósvíz)</a:t>
            </a:r>
          </a:p>
          <a:p>
            <a:pPr eaLnBrk="1" hangingPunct="1"/>
            <a:r>
              <a:rPr lang="hu-HU" smtClean="0"/>
              <a:t>A szemlencse fehérjeállományát alfa-, béta- és gamma-krisztallinok képezik. Közülük </a:t>
            </a:r>
            <a:r>
              <a:rPr lang="hu-HU" smtClean="0">
                <a:solidFill>
                  <a:srgbClr val="002060"/>
                </a:solidFill>
              </a:rPr>
              <a:t>az alfa-krisztallinnak chaperon (védőn felügyelő, kísérő, dajka) szerepe van.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smtClean="0"/>
              <a:t>H</a:t>
            </a:r>
            <a:r>
              <a:rPr lang="hu-HU" baseline="-25000" smtClean="0"/>
              <a:t>2</a:t>
            </a:r>
            <a:r>
              <a:rPr lang="hu-HU" smtClean="0"/>
              <a:t>O molekula, jég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err="1" smtClean="0"/>
              <a:t>M.Thales</a:t>
            </a:r>
            <a:r>
              <a:rPr lang="hu-HU" sz="2800" dirty="0" smtClean="0"/>
              <a:t> (3000 éve): Minden dolgok </a:t>
            </a:r>
            <a:r>
              <a:rPr lang="hu-HU" sz="2800" dirty="0" smtClean="0">
                <a:solidFill>
                  <a:srgbClr val="002060"/>
                </a:solidFill>
              </a:rPr>
              <a:t>alapja</a:t>
            </a:r>
            <a:r>
              <a:rPr lang="hu-HU" sz="2800" dirty="0" smtClean="0"/>
              <a:t> a víz 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/>
              <a:t>Teremtés K.:„</a:t>
            </a:r>
            <a:r>
              <a:rPr lang="hu-HU" sz="2800" dirty="0" smtClean="0">
                <a:solidFill>
                  <a:srgbClr val="002060"/>
                </a:solidFill>
              </a:rPr>
              <a:t>Az Úr lelke lebegett a vizek fölött</a:t>
            </a:r>
            <a:r>
              <a:rPr lang="hu-HU" sz="2800" dirty="0" smtClean="0"/>
              <a:t>!”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/>
              <a:t>Különös molekula, negatívan töltött oxigén, két </a:t>
            </a:r>
            <a:r>
              <a:rPr lang="hu-HU" sz="2800" dirty="0" err="1" smtClean="0"/>
              <a:t>pozítivan</a:t>
            </a:r>
            <a:r>
              <a:rPr lang="hu-HU" sz="2800" dirty="0" smtClean="0"/>
              <a:t> töltött hidrogén, és két gyengén kötött elektron, nagy elektromos dipólus momentum négy hidrogén hidat képes létrehozni, ezek távolság és irányfüggőek, donorként és </a:t>
            </a:r>
            <a:r>
              <a:rPr lang="hu-HU" sz="2800" dirty="0" err="1" smtClean="0"/>
              <a:t>acceptorként</a:t>
            </a:r>
            <a:r>
              <a:rPr lang="hu-HU" sz="2800" dirty="0" smtClean="0"/>
              <a:t> is szerepelhet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/>
              <a:t>Mindkét fázisában egy speciális hálót képez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 smtClean="0"/>
              <a:t>Hexagonális, négy H-híd, tetraéderes elrendezés, szilárd fázisban kisebb a sűrűsége mint folyadékban, 4 </a:t>
            </a:r>
            <a:r>
              <a:rPr lang="hu-HU" sz="2800" baseline="30000" dirty="0" smtClean="0"/>
              <a:t>0</a:t>
            </a:r>
            <a:r>
              <a:rPr lang="hu-HU" sz="2800" dirty="0" smtClean="0"/>
              <a:t>C - </a:t>
            </a:r>
            <a:r>
              <a:rPr lang="hu-HU" sz="2800" dirty="0" err="1" smtClean="0"/>
              <a:t>ban</a:t>
            </a:r>
            <a:r>
              <a:rPr lang="hu-HU" sz="2800" dirty="0" smtClean="0"/>
              <a:t> a legsűrűbb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smtClean="0"/>
              <a:t>H</a:t>
            </a:r>
            <a:r>
              <a:rPr lang="hu-HU" baseline="-25000" smtClean="0"/>
              <a:t>2</a:t>
            </a:r>
            <a:r>
              <a:rPr lang="hu-HU" smtClean="0"/>
              <a:t>O, víz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hu-HU" smtClean="0"/>
              <a:t>Egyes vélemények szerint megőrzi tetraéderes elrendezését négy H-kötéssel, mások szerint kevesebbel (min. 2-vel)</a:t>
            </a:r>
          </a:p>
          <a:p>
            <a:pPr eaLnBrk="1" hangingPunct="1"/>
            <a:r>
              <a:rPr lang="hu-HU" smtClean="0"/>
              <a:t>A szerkezet meghatározás gondjai, dinamika! </a:t>
            </a:r>
            <a:r>
              <a:rPr lang="el-GR" smtClean="0"/>
              <a:t>ϱ</a:t>
            </a:r>
            <a:r>
              <a:rPr lang="hu-HU" smtClean="0"/>
              <a:t>(r,</a:t>
            </a:r>
            <a:r>
              <a:rPr lang="el-GR" smtClean="0"/>
              <a:t>Θ</a:t>
            </a:r>
            <a:r>
              <a:rPr lang="hu-HU" smtClean="0"/>
              <a:t>) sűrűség fv., könnyű elem,</a:t>
            </a:r>
            <a:r>
              <a:rPr lang="el-GR" smtClean="0"/>
              <a:t> ϱ</a:t>
            </a:r>
            <a:r>
              <a:rPr lang="hu-HU" baseline="-25000" smtClean="0"/>
              <a:t>oo</a:t>
            </a:r>
            <a:r>
              <a:rPr lang="hu-HU" smtClean="0"/>
              <a:t>(r) </a:t>
            </a:r>
          </a:p>
          <a:p>
            <a:pPr eaLnBrk="1" hangingPunct="1"/>
            <a:r>
              <a:rPr lang="hu-HU" smtClean="0"/>
              <a:t>Vizes oldat?? Idegen atomok (NaCl), nagymolekulák (fehérjék), H kötés mellett van der Waals, ionos,… nagyságuk??? </a:t>
            </a:r>
          </a:p>
          <a:p>
            <a:pPr eaLnBrk="1" hangingPunct="1"/>
            <a:r>
              <a:rPr lang="hu-HU" smtClean="0"/>
              <a:t>Mérhető-e molekuláris szinten?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Az előadás elrendezése</a:t>
            </a:r>
          </a:p>
        </p:txBody>
      </p:sp>
      <p:sp>
        <p:nvSpPr>
          <p:cNvPr id="22530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000" b="1" smtClean="0"/>
          </a:p>
          <a:p>
            <a:pPr eaLnBrk="1" hangingPunct="1">
              <a:lnSpc>
                <a:spcPct val="80000"/>
              </a:lnSpc>
            </a:pPr>
            <a:r>
              <a:rPr lang="hu-HU" sz="2000" b="1" smtClean="0"/>
              <a:t>A  módszer</a:t>
            </a:r>
            <a:r>
              <a:rPr lang="hu-HU" sz="2000" smtClean="0"/>
              <a:t>: gerjesztés  </a:t>
            </a:r>
            <a:r>
              <a:rPr lang="hu-HU" sz="2000" smtClean="0">
                <a:sym typeface="Symbol" pitchFamily="18" charset="2"/>
              </a:rPr>
              <a:t></a:t>
            </a:r>
            <a:r>
              <a:rPr lang="hu-HU" sz="2000" smtClean="0"/>
              <a:t> rádióhullám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 </a:t>
            </a:r>
            <a:r>
              <a:rPr lang="hu-HU" sz="2000" smtClean="0">
                <a:sym typeface="Symbol" pitchFamily="18" charset="2"/>
              </a:rPr>
              <a:t></a:t>
            </a: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fekete doboz </a:t>
            </a:r>
            <a:r>
              <a:rPr lang="hu-HU" sz="2000" smtClean="0">
                <a:sym typeface="Symbol" pitchFamily="18" charset="2"/>
              </a:rPr>
              <a:t></a:t>
            </a:r>
            <a:r>
              <a:rPr lang="hu-HU" sz="2000" smtClean="0"/>
              <a:t> élőanyag (“víz”: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              proton spinek)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 </a:t>
            </a:r>
            <a:r>
              <a:rPr lang="hu-HU" sz="2000" smtClean="0">
                <a:sym typeface="Symbol" pitchFamily="18" charset="2"/>
              </a:rPr>
              <a:t></a:t>
            </a: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válasz </a:t>
            </a:r>
            <a:r>
              <a:rPr lang="hu-HU" sz="2000" smtClean="0">
                <a:sym typeface="Symbol" pitchFamily="18" charset="2"/>
              </a:rPr>
              <a:t></a:t>
            </a:r>
            <a:r>
              <a:rPr lang="hu-HU" sz="2000" smtClean="0"/>
              <a:t> f(</a:t>
            </a:r>
            <a:r>
              <a:rPr lang="hu-HU" sz="2000" smtClean="0">
                <a:sym typeface="Symbol" pitchFamily="18" charset="2"/>
              </a:rPr>
              <a:t></a:t>
            </a:r>
            <a:r>
              <a:rPr lang="hu-HU" sz="2000" smtClean="0"/>
              <a:t>)</a:t>
            </a:r>
            <a:r>
              <a:rPr lang="hu-HU" sz="2000" smtClean="0">
                <a:sym typeface="Symbol" pitchFamily="18" charset="2"/>
              </a:rPr>
              <a:t></a:t>
            </a:r>
            <a:r>
              <a:rPr lang="hu-HU" sz="2000" smtClean="0"/>
              <a:t> Fourier tr.</a:t>
            </a:r>
            <a:r>
              <a:rPr lang="hu-HU" sz="2000" smtClean="0">
                <a:sym typeface="Symbol" pitchFamily="18" charset="2"/>
              </a:rPr>
              <a:t></a:t>
            </a:r>
            <a:r>
              <a:rPr lang="hu-HU" sz="2000" smtClean="0"/>
              <a:t>F(t)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 </a:t>
            </a:r>
            <a:r>
              <a:rPr lang="hu-HU" sz="2000" smtClean="0">
                <a:sym typeface="Symbol" pitchFamily="18" charset="2"/>
              </a:rPr>
              <a:t></a:t>
            </a: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értelmezés </a:t>
            </a:r>
            <a:r>
              <a:rPr lang="hu-HU" sz="2000" smtClean="0">
                <a:sym typeface="Symbol" pitchFamily="18" charset="2"/>
              </a:rPr>
              <a:t></a:t>
            </a:r>
            <a:r>
              <a:rPr lang="hu-HU" sz="2000" smtClean="0"/>
              <a:t> szerkezeti/kinetikai kép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 </a:t>
            </a:r>
            <a:r>
              <a:rPr lang="hu-HU" sz="2000" smtClean="0">
                <a:sym typeface="Symbol" pitchFamily="18" charset="2"/>
              </a:rPr>
              <a:t></a:t>
            </a: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indoklás  </a:t>
            </a:r>
            <a:r>
              <a:rPr lang="hu-HU" sz="2000" smtClean="0">
                <a:sym typeface="Symbol" pitchFamily="18" charset="2"/>
              </a:rPr>
              <a:t></a:t>
            </a:r>
            <a:r>
              <a:rPr lang="hu-HU" sz="2000" smtClean="0"/>
              <a:t> NMR tomográfia: MRI,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                                      </a:t>
            </a:r>
            <a:r>
              <a:rPr lang="hu-HU" sz="2000" smtClean="0">
                <a:sym typeface="Symbol" pitchFamily="18" charset="2"/>
              </a:rPr>
              <a:t></a:t>
            </a: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              gyógyszer, növény, fehérje funkció</a:t>
            </a:r>
            <a:endParaRPr lang="hu-HU" sz="800" smtClean="0"/>
          </a:p>
        </p:txBody>
      </p:sp>
      <p:sp>
        <p:nvSpPr>
          <p:cNvPr id="21507" name="Tartalom helye 4"/>
          <p:cNvSpPr>
            <a:spLocks noGrp="1"/>
          </p:cNvSpPr>
          <p:nvPr>
            <p:ph sz="half" idx="4294967295"/>
          </p:nvPr>
        </p:nvSpPr>
        <p:spPr>
          <a:xfrm>
            <a:off x="5508625" y="1196975"/>
            <a:ext cx="3635375" cy="4929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smtClean="0"/>
              <a:t>A minták</a:t>
            </a:r>
            <a:r>
              <a:rPr lang="hu-HU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mtClean="0"/>
              <a:t>Mult: „büdös víz”,szemlencse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mtClean="0"/>
              <a:t>MRI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mtClean="0"/>
              <a:t>Jelen: UBQ1  és </a:t>
            </a:r>
            <a:r>
              <a:rPr lang="hu-HU" smtClean="0">
                <a:latin typeface="Arial" charset="0"/>
              </a:rPr>
              <a:t>BSA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mtClean="0"/>
              <a:t>alfa-szinuklein, ERD 10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mtClean="0"/>
              <a:t>Miért ezek?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RÁDIÓHULLÁM: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4578" name="Szöveg helye 6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hu-HU" sz="2000" smtClean="0"/>
              <a:t>         -frekvencia tartomány 1-1000 MHz-rf generátor </a:t>
            </a:r>
            <a:r>
              <a:rPr lang="hu-HU" sz="2000" smtClean="0">
                <a:sym typeface="Symbol" pitchFamily="18" charset="2"/>
              </a:rPr>
              <a:t></a:t>
            </a:r>
            <a:r>
              <a:rPr lang="hu-HU" sz="2000" smtClean="0"/>
              <a:t> </a:t>
            </a:r>
            <a:r>
              <a:rPr lang="hu-HU" sz="2000" smtClean="0">
                <a:solidFill>
                  <a:srgbClr val="FF3300"/>
                </a:solidFill>
              </a:rPr>
              <a:t>nagyon sok foton</a:t>
            </a:r>
            <a:r>
              <a:rPr lang="hu-HU" sz="2000" smtClean="0"/>
              <a:t> </a:t>
            </a:r>
            <a:r>
              <a:rPr lang="hu-HU" sz="2000" smtClean="0">
                <a:sym typeface="Symbol" pitchFamily="18" charset="2"/>
              </a:rPr>
              <a:t></a:t>
            </a:r>
            <a:r>
              <a:rPr lang="hu-HU" sz="2000" smtClean="0"/>
              <a:t>           </a:t>
            </a:r>
          </a:p>
          <a:p>
            <a:pPr eaLnBrk="1" hangingPunct="1"/>
            <a:r>
              <a:rPr lang="hu-HU" sz="2000" smtClean="0"/>
              <a:t>         - </a:t>
            </a:r>
            <a:r>
              <a:rPr lang="hu-HU" sz="2000" smtClean="0">
                <a:solidFill>
                  <a:srgbClr val="FF3300"/>
                </a:solidFill>
              </a:rPr>
              <a:t>indukált emisszió és abszorbció</a:t>
            </a:r>
            <a:r>
              <a:rPr lang="hu-HU" sz="2000" smtClean="0"/>
              <a:t>: n,</a:t>
            </a:r>
            <a:r>
              <a:rPr lang="hu-HU" sz="2000" smtClean="0">
                <a:sym typeface="Symbol" pitchFamily="18" charset="2"/>
              </a:rPr>
              <a:t></a:t>
            </a:r>
            <a:r>
              <a:rPr lang="hu-HU" sz="2000" smtClean="0"/>
              <a:t>, azaz -</a:t>
            </a:r>
            <a:r>
              <a:rPr lang="hu-HU" sz="2000" b="1" u="sng" smtClean="0"/>
              <a:t>B</a:t>
            </a:r>
            <a:r>
              <a:rPr lang="hu-HU" sz="2000" b="1" baseline="-25000" smtClean="0"/>
              <a:t>1</a:t>
            </a:r>
            <a:r>
              <a:rPr lang="hu-HU" sz="2000" b="1" smtClean="0"/>
              <a:t>cos(</a:t>
            </a:r>
            <a:r>
              <a:rPr lang="hu-HU" sz="2000" b="1" smtClean="0">
                <a:sym typeface="Symbol" pitchFamily="18" charset="2"/>
              </a:rPr>
              <a:t></a:t>
            </a:r>
            <a:r>
              <a:rPr lang="hu-HU" sz="2000" b="1" smtClean="0"/>
              <a:t>t+</a:t>
            </a:r>
            <a:r>
              <a:rPr lang="hu-HU" sz="2000" b="1" smtClean="0">
                <a:sym typeface="Symbol" pitchFamily="18" charset="2"/>
              </a:rPr>
              <a:t></a:t>
            </a:r>
            <a:r>
              <a:rPr lang="hu-HU" sz="2000" b="1" smtClean="0"/>
              <a:t>)</a:t>
            </a:r>
            <a:r>
              <a:rPr lang="hu-HU" sz="2000" smtClean="0"/>
              <a:t>leírás exact;</a:t>
            </a:r>
          </a:p>
          <a:p>
            <a:pPr eaLnBrk="1" hangingPunct="1"/>
            <a:r>
              <a:rPr lang="hu-HU" sz="2000" smtClean="0"/>
              <a:t>            fázisban lévö inf.           </a:t>
            </a:r>
          </a:p>
          <a:p>
            <a:pPr eaLnBrk="1" hangingPunct="1"/>
            <a:r>
              <a:rPr lang="hu-HU" sz="2000" smtClean="0"/>
              <a:t>           </a:t>
            </a:r>
          </a:p>
          <a:p>
            <a:pPr eaLnBrk="1" hangingPunct="1"/>
            <a:r>
              <a:rPr lang="hu-HU" sz="2000" smtClean="0"/>
              <a:t>         - adott, és változtatható: </a:t>
            </a:r>
            <a:r>
              <a:rPr lang="hu-HU" sz="2000" b="1" smtClean="0"/>
              <a:t>ampl.,    frekv., fázis(pol.) </a:t>
            </a:r>
            <a:endParaRPr lang="hu-HU" sz="2000" b="1" smtClean="0">
              <a:latin typeface="Arial" charset="0"/>
            </a:endParaRPr>
          </a:p>
          <a:p>
            <a:pPr eaLnBrk="1" hangingPunct="1"/>
            <a:r>
              <a:rPr lang="hu-HU" sz="2000" b="1" smtClean="0">
                <a:latin typeface="Arial" charset="0"/>
              </a:rPr>
              <a:t>        </a:t>
            </a:r>
            <a:r>
              <a:rPr lang="hu-HU" sz="2000" smtClean="0"/>
              <a:t>- </a:t>
            </a:r>
            <a:r>
              <a:rPr lang="hu-HU" sz="2000" smtClean="0">
                <a:solidFill>
                  <a:srgbClr val="FF3300"/>
                </a:solidFill>
              </a:rPr>
              <a:t>gerjesztés: </a:t>
            </a:r>
          </a:p>
          <a:p>
            <a:pPr eaLnBrk="1" hangingPunct="1"/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            </a:t>
            </a:r>
            <a:r>
              <a:rPr lang="hu-HU" sz="2000" smtClean="0">
                <a:solidFill>
                  <a:srgbClr val="FF3300"/>
                </a:solidFill>
              </a:rPr>
              <a:t> hullám, pulzusok (10MHz-1</a:t>
            </a:r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</a:t>
            </a:r>
            <a:r>
              <a:rPr lang="hu-HU" sz="2000" smtClean="0">
                <a:solidFill>
                  <a:srgbClr val="FF3300"/>
                </a:solidFill>
              </a:rPr>
              <a:t>s!) </a:t>
            </a:r>
          </a:p>
          <a:p>
            <a:pPr eaLnBrk="1" hangingPunct="1"/>
            <a:r>
              <a:rPr lang="hu-HU" sz="2000" smtClean="0">
                <a:solidFill>
                  <a:srgbClr val="FF3300"/>
                </a:solidFill>
              </a:rPr>
              <a:t>                        </a:t>
            </a:r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</a:t>
            </a:r>
            <a:r>
              <a:rPr lang="hu-HU" sz="2000" smtClean="0">
                <a:solidFill>
                  <a:srgbClr val="FF3300"/>
                </a:solidFill>
              </a:rPr>
              <a:t>              </a:t>
            </a:r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</a:t>
            </a:r>
            <a:endParaRPr lang="hu-H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hu-HU" sz="2000" smtClean="0">
                <a:solidFill>
                  <a:srgbClr val="FF3300"/>
                </a:solidFill>
              </a:rPr>
              <a:t>            - válasz: f(</a:t>
            </a:r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hu-HU" sz="2000" smtClean="0">
                <a:solidFill>
                  <a:srgbClr val="FF3300"/>
                </a:solidFill>
              </a:rPr>
              <a:t>)</a:t>
            </a:r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</a:t>
            </a:r>
            <a:r>
              <a:rPr lang="hu-HU" sz="2000" smtClean="0">
                <a:solidFill>
                  <a:srgbClr val="FF3300"/>
                </a:solidFill>
              </a:rPr>
              <a:t> Fourier tr.</a:t>
            </a:r>
            <a:r>
              <a:rPr lang="hu-HU" sz="2000" smtClean="0">
                <a:solidFill>
                  <a:srgbClr val="FF3300"/>
                </a:solidFill>
                <a:sym typeface="Symbol" pitchFamily="18" charset="2"/>
              </a:rPr>
              <a:t></a:t>
            </a:r>
            <a:r>
              <a:rPr lang="hu-HU" sz="2000" smtClean="0">
                <a:solidFill>
                  <a:srgbClr val="FF3300"/>
                </a:solidFill>
              </a:rPr>
              <a:t> F(t)</a:t>
            </a:r>
            <a:r>
              <a:rPr lang="hu-HU" sz="2000" smtClean="0"/>
              <a:t>           </a:t>
            </a:r>
          </a:p>
          <a:p>
            <a:pPr eaLnBrk="1" hangingPunct="1"/>
            <a:r>
              <a:rPr lang="hu-HU" sz="2000" smtClean="0"/>
              <a:t>           - rf. pulzusok: 1 vagy 2, szigorú amplitúdó,idő és fázis kapcsolat</a:t>
            </a:r>
          </a:p>
          <a:p>
            <a:pPr eaLnBrk="1" hangingPunct="1"/>
            <a:r>
              <a:rPr lang="hu-HU" sz="2000" smtClean="0"/>
              <a:t>           </a:t>
            </a:r>
          </a:p>
          <a:p>
            <a:pPr eaLnBrk="1" hangingPunct="1"/>
            <a:r>
              <a:rPr lang="hu-HU" sz="2000" smtClean="0"/>
              <a:t>           - </a:t>
            </a:r>
            <a:r>
              <a:rPr lang="hu-HU" sz="2000" smtClean="0">
                <a:solidFill>
                  <a:srgbClr val="FF3300"/>
                </a:solidFill>
              </a:rPr>
              <a:t>koherencia a gerjesztés és válasz  oldalon</a:t>
            </a:r>
          </a:p>
          <a:p>
            <a:pPr eaLnBrk="1" hangingPunct="1">
              <a:buFont typeface="Arial" charset="0"/>
              <a:buNone/>
            </a:pPr>
            <a:r>
              <a:rPr lang="hu-HU" sz="2000" smtClean="0"/>
              <a:t> </a:t>
            </a:r>
          </a:p>
          <a:p>
            <a:pPr eaLnBrk="1" hangingPunct="1"/>
            <a:endParaRPr lang="hu-HU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042988" y="987425"/>
            <a:ext cx="7416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333500" algn="l"/>
              </a:tabLst>
            </a:pPr>
            <a:r>
              <a:rPr lang="en-GB" b="1"/>
              <a:t>A MÓDSZER:</a:t>
            </a:r>
            <a:br>
              <a:rPr lang="en-GB" b="1"/>
            </a:br>
            <a:r>
              <a:rPr lang="en-GB"/>
              <a:t>- a protonok releváns tulajdoságait  a mágnes momentumot és magspint </a:t>
            </a:r>
            <a:r>
              <a:rPr lang="hu-HU"/>
              <a:t>(</a:t>
            </a:r>
            <a:r>
              <a:rPr lang="hu-HU">
                <a:solidFill>
                  <a:srgbClr val="FF3300"/>
                </a:solidFill>
              </a:rPr>
              <a:t>vektorok</a:t>
            </a:r>
            <a:r>
              <a:rPr lang="hu-HU"/>
              <a:t>!) </a:t>
            </a:r>
            <a:r>
              <a:rPr lang="en-GB"/>
              <a:t>a magfizika adta:</a:t>
            </a:r>
            <a:endParaRPr lang="hu-HU"/>
          </a:p>
          <a:p>
            <a:pPr algn="ctr">
              <a:tabLst>
                <a:tab pos="1333500" algn="l"/>
              </a:tabLst>
            </a:pPr>
            <a:r>
              <a:rPr lang="hu-HU"/>
              <a:t>            </a:t>
            </a:r>
            <a:r>
              <a:rPr lang="hu-HU" b="1">
                <a:sym typeface="Symbol" pitchFamily="18" charset="2"/>
              </a:rPr>
              <a:t></a:t>
            </a:r>
            <a:r>
              <a:rPr lang="hu-HU" b="1"/>
              <a:t>=</a:t>
            </a:r>
            <a:r>
              <a:rPr lang="hu-HU">
                <a:sym typeface="Symbol" pitchFamily="18" charset="2"/>
              </a:rPr>
              <a:t></a:t>
            </a:r>
            <a:r>
              <a:rPr lang="hu-HU" b="1"/>
              <a:t>I </a:t>
            </a:r>
            <a:r>
              <a:rPr lang="hu-HU">
                <a:sym typeface="Symbol" pitchFamily="18" charset="2"/>
              </a:rPr>
              <a:t/>
            </a:r>
            <a:br>
              <a:rPr lang="hu-HU">
                <a:sym typeface="Symbol" pitchFamily="18" charset="2"/>
              </a:rPr>
            </a:br>
            <a:endParaRPr lang="hu-HU">
              <a:sym typeface="Symbol" pitchFamily="18" charset="2"/>
            </a:endParaRPr>
          </a:p>
          <a:p>
            <a:pPr algn="ctr">
              <a:tabLst>
                <a:tab pos="1333500" algn="l"/>
              </a:tabLst>
            </a:pPr>
            <a:r>
              <a:rPr lang="hu-HU">
                <a:sym typeface="Symbol" pitchFamily="18" charset="2"/>
              </a:rPr>
              <a:t>-</a:t>
            </a:r>
            <a:r>
              <a:rPr lang="hu-HU" b="1">
                <a:sym typeface="Symbol" pitchFamily="18" charset="2"/>
              </a:rPr>
              <a:t>B</a:t>
            </a:r>
            <a:r>
              <a:rPr lang="hu-HU" b="1" baseline="-25000">
                <a:sym typeface="Symbol" pitchFamily="18" charset="2"/>
              </a:rPr>
              <a:t>0</a:t>
            </a:r>
            <a:r>
              <a:rPr lang="hu-HU" b="1">
                <a:sym typeface="Symbol" pitchFamily="18" charset="2"/>
              </a:rPr>
              <a:t> </a:t>
            </a:r>
            <a:r>
              <a:rPr lang="hu-HU">
                <a:sym typeface="Symbol" pitchFamily="18" charset="2"/>
              </a:rPr>
              <a:t>állandó(</a:t>
            </a:r>
            <a:r>
              <a:rPr lang="hu-HU"/>
              <a:t>z) mágneses térbe helyezett proton(spin) sokaság viselkedését a statisztikus fizikából tudjuk, egyensúlyi állapotát a</a:t>
            </a:r>
            <a:endParaRPr lang="hu-HU">
              <a:sym typeface="Symbol" pitchFamily="18" charset="2"/>
            </a:endParaRPr>
          </a:p>
          <a:p>
            <a:pPr algn="ctr">
              <a:tabLst>
                <a:tab pos="1333500" algn="l"/>
              </a:tabLst>
            </a:pPr>
            <a:r>
              <a:rPr lang="hu-HU">
                <a:sym typeface="Symbol" pitchFamily="18" charset="2"/>
              </a:rPr>
              <a:t>           </a:t>
            </a:r>
          </a:p>
          <a:p>
            <a:pPr algn="ctr">
              <a:tabLst>
                <a:tab pos="1333500" algn="l"/>
              </a:tabLst>
            </a:pPr>
            <a:r>
              <a:rPr lang="hu-HU">
                <a:sym typeface="Symbol" pitchFamily="18" charset="2"/>
              </a:rPr>
              <a:t>          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M</a:t>
            </a:r>
            <a:r>
              <a:rPr lang="hu-HU" b="1" baseline="-25000">
                <a:solidFill>
                  <a:srgbClr val="FF3300"/>
                </a:solidFill>
                <a:sym typeface="Symbol" pitchFamily="18" charset="2"/>
              </a:rPr>
              <a:t>0</a:t>
            </a:r>
            <a:r>
              <a:rPr lang="hu-HU">
                <a:solidFill>
                  <a:srgbClr val="FF3300"/>
                </a:solidFill>
                <a:sym typeface="Symbol" pitchFamily="18" charset="2"/>
              </a:rPr>
              <a:t></a:t>
            </a:r>
            <a:r>
              <a:rPr lang="hu-HU">
                <a:solidFill>
                  <a:srgbClr val="FF3300"/>
                </a:solidFill>
              </a:rPr>
              <a:t>N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 B</a:t>
            </a:r>
            <a:r>
              <a:rPr lang="hu-HU" b="1" baseline="-25000">
                <a:solidFill>
                  <a:srgbClr val="FF3300"/>
                </a:solidFill>
                <a:sym typeface="Symbol" pitchFamily="18" charset="2"/>
              </a:rPr>
              <a:t>0</a:t>
            </a:r>
            <a:r>
              <a:rPr lang="hu-HU">
                <a:solidFill>
                  <a:srgbClr val="FF3300"/>
                </a:solidFill>
                <a:sym typeface="Symbol" pitchFamily="18" charset="2"/>
              </a:rPr>
              <a:t>/T</a:t>
            </a:r>
            <a:r>
              <a:rPr lang="hu-HU">
                <a:sym typeface="Symbol" pitchFamily="18" charset="2"/>
              </a:rPr>
              <a:t>  </a:t>
            </a:r>
          </a:p>
          <a:p>
            <a:pPr algn="ctr">
              <a:tabLst>
                <a:tab pos="1333500" algn="l"/>
              </a:tabLst>
            </a:pPr>
            <a:r>
              <a:rPr lang="hu-HU">
                <a:sym typeface="Symbol" pitchFamily="18" charset="2"/>
              </a:rPr>
              <a:t>Curie törv. </a:t>
            </a:r>
            <a:r>
              <a:rPr lang="hu-HU"/>
              <a:t> N! írja le,</a:t>
            </a:r>
            <a:r>
              <a:rPr lang="hu-HU">
                <a:sym typeface="Symbol" pitchFamily="18" charset="2"/>
              </a:rPr>
              <a:t>         </a:t>
            </a:r>
          </a:p>
          <a:p>
            <a:pPr algn="ctr">
              <a:tabLst>
                <a:tab pos="1333500" algn="l"/>
              </a:tabLst>
            </a:pPr>
            <a:r>
              <a:rPr lang="hu-HU">
                <a:sym typeface="Symbol" pitchFamily="18" charset="2"/>
              </a:rPr>
              <a:t>        -A </a:t>
            </a:r>
            <a:r>
              <a:rPr lang="hu-HU" b="1">
                <a:sym typeface="Symbol" pitchFamily="18" charset="2"/>
              </a:rPr>
              <a:t>B</a:t>
            </a:r>
            <a:r>
              <a:rPr lang="hu-HU" b="1" baseline="-25000">
                <a:sym typeface="Symbol" pitchFamily="18" charset="2"/>
              </a:rPr>
              <a:t>0</a:t>
            </a:r>
            <a:r>
              <a:rPr lang="hu-HU">
                <a:sym typeface="Symbol" pitchFamily="18" charset="2"/>
              </a:rPr>
              <a:t>  térre merőleges </a:t>
            </a:r>
            <a:r>
              <a:rPr lang="hu-HU" b="1" u="sng">
                <a:sym typeface="Symbol" pitchFamily="18" charset="2"/>
              </a:rPr>
              <a:t>B</a:t>
            </a:r>
            <a:r>
              <a:rPr lang="hu-HU" b="1" baseline="-25000">
                <a:sym typeface="Symbol" pitchFamily="18" charset="2"/>
              </a:rPr>
              <a:t>1</a:t>
            </a:r>
            <a:r>
              <a:rPr lang="hu-HU" b="1">
                <a:sym typeface="Symbol" pitchFamily="18" charset="2"/>
              </a:rPr>
              <a:t>cos(</a:t>
            </a:r>
            <a:r>
              <a:rPr lang="hu-HU" b="1"/>
              <a:t>t+</a:t>
            </a:r>
            <a:r>
              <a:rPr lang="hu-HU" b="1">
                <a:sym typeface="Symbol" pitchFamily="18" charset="2"/>
              </a:rPr>
              <a:t></a:t>
            </a:r>
            <a:r>
              <a:rPr lang="hu-HU" b="1"/>
              <a:t>) </a:t>
            </a:r>
            <a:r>
              <a:rPr lang="hu-HU">
                <a:sym typeface="Symbol" pitchFamily="18" charset="2"/>
              </a:rPr>
              <a:t>rf </a:t>
            </a:r>
            <a:endParaRPr lang="hu-HU" b="1">
              <a:sym typeface="Symbol" pitchFamily="18" charset="2"/>
            </a:endParaRPr>
          </a:p>
          <a:p>
            <a:pPr algn="ctr">
              <a:tabLst>
                <a:tab pos="1333500" algn="l"/>
              </a:tabLst>
            </a:pPr>
            <a:r>
              <a:rPr lang="hu-HU" b="1">
                <a:sym typeface="Symbol" pitchFamily="18" charset="2"/>
              </a:rPr>
              <a:t>térrel pedig a Zeeman nivók közti átmenetek gerjeszthetők a</a:t>
            </a:r>
          </a:p>
          <a:p>
            <a:pPr algn="ctr">
              <a:tabLst>
                <a:tab pos="1333500" algn="l"/>
              </a:tabLst>
            </a:pPr>
            <a:r>
              <a:rPr lang="hu-HU" b="1">
                <a:sym typeface="Symbol" pitchFamily="18" charset="2"/>
              </a:rPr>
              <a:t>           </a:t>
            </a:r>
          </a:p>
          <a:p>
            <a:pPr algn="ctr">
              <a:tabLst>
                <a:tab pos="1333500" algn="l"/>
              </a:tabLst>
            </a:pPr>
            <a:r>
              <a:rPr lang="hu-HU" b="1">
                <a:sym typeface="Symbol" pitchFamily="18" charset="2"/>
              </a:rPr>
              <a:t>         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hu-HU" b="1" baseline="-25000">
                <a:solidFill>
                  <a:srgbClr val="FF3300"/>
                </a:solidFill>
                <a:sym typeface="Symbol" pitchFamily="18" charset="2"/>
              </a:rPr>
              <a:t>0</a:t>
            </a:r>
            <a:r>
              <a:rPr lang="hu-HU" b="1">
                <a:solidFill>
                  <a:srgbClr val="FF3300"/>
                </a:solidFill>
              </a:rPr>
              <a:t>=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</a:t>
            </a:r>
            <a:r>
              <a:rPr lang="hu-HU" b="1">
                <a:solidFill>
                  <a:srgbClr val="FF3300"/>
                </a:solidFill>
              </a:rPr>
              <a:t>B</a:t>
            </a:r>
            <a:r>
              <a:rPr lang="hu-HU" b="1" baseline="-25000">
                <a:solidFill>
                  <a:srgbClr val="FF3300"/>
                </a:solidFill>
                <a:sym typeface="Symbol" pitchFamily="18" charset="2"/>
              </a:rPr>
              <a:t>0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 ,   [(</a:t>
            </a:r>
            <a:r>
              <a:rPr lang="hu-HU" b="1" u="sng">
                <a:solidFill>
                  <a:srgbClr val="FF3300"/>
                </a:solidFill>
                <a:sym typeface="Symbol" pitchFamily="18" charset="2"/>
              </a:rPr>
              <a:t>r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)</a:t>
            </a:r>
            <a:r>
              <a:rPr lang="hu-HU" b="1">
                <a:solidFill>
                  <a:srgbClr val="FF3300"/>
                </a:solidFill>
              </a:rPr>
              <a:t>=</a:t>
            </a:r>
            <a:r>
              <a:rPr lang="hu-HU" b="1">
                <a:solidFill>
                  <a:srgbClr val="FF3300"/>
                </a:solidFill>
                <a:sym typeface="Symbol" pitchFamily="18" charset="2"/>
              </a:rPr>
              <a:t></a:t>
            </a:r>
            <a:r>
              <a:rPr lang="hu-HU" b="1">
                <a:solidFill>
                  <a:srgbClr val="FF3300"/>
                </a:solidFill>
              </a:rPr>
              <a:t>B(</a:t>
            </a:r>
            <a:r>
              <a:rPr lang="hu-HU" b="1" u="sng">
                <a:solidFill>
                  <a:srgbClr val="FF3300"/>
                </a:solidFill>
              </a:rPr>
              <a:t>r</a:t>
            </a:r>
            <a:r>
              <a:rPr lang="hu-HU" b="1">
                <a:solidFill>
                  <a:srgbClr val="FF3300"/>
                </a:solidFill>
              </a:rPr>
              <a:t>), MRI alapja]</a:t>
            </a:r>
            <a:endParaRPr lang="hu-HU">
              <a:solidFill>
                <a:srgbClr val="FF3300"/>
              </a:solidFill>
              <a:sym typeface="Symbol" pitchFamily="18" charset="2"/>
            </a:endParaRPr>
          </a:p>
          <a:p>
            <a:pPr algn="ctr">
              <a:tabLst>
                <a:tab pos="1333500" algn="l"/>
              </a:tabLst>
            </a:pPr>
            <a:r>
              <a:rPr lang="hu-HU" b="1">
                <a:sym typeface="Symbol" pitchFamily="18" charset="2"/>
              </a:rPr>
              <a:t>rezonancia feltételnek megfelelően.</a:t>
            </a:r>
          </a:p>
          <a:p>
            <a:pPr algn="ctr">
              <a:tabLst>
                <a:tab pos="1333500" algn="l"/>
              </a:tabLst>
            </a:pPr>
            <a:r>
              <a:rPr lang="hu-HU" b="1">
                <a:sym typeface="Symbol" pitchFamily="18" charset="2"/>
              </a:rPr>
              <a:t>         Egyszerű! Nincs Panck állandó!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1292</Words>
  <Application>Microsoft Office PowerPoint</Application>
  <PresentationFormat>On-screen Show (4:3)</PresentationFormat>
  <Paragraphs>216</Paragraphs>
  <Slides>31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3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Symbol</vt:lpstr>
      <vt:lpstr>Wingdings</vt:lpstr>
      <vt:lpstr>Office-téma</vt:lpstr>
      <vt:lpstr>Office-téma</vt:lpstr>
      <vt:lpstr>Office-téma</vt:lpstr>
      <vt:lpstr>Graph</vt:lpstr>
      <vt:lpstr>Egyenlet</vt:lpstr>
      <vt:lpstr>Víz: ami bennünk van</vt:lpstr>
      <vt:lpstr>Bevezetés helyett</vt:lpstr>
      <vt:lpstr> MOTTO: “Az élet vízmolekulák tánca a szilárdtestek dallamára” (Szentgyörgyi A.) </vt:lpstr>
      <vt:lpstr>Szemlencse</vt:lpstr>
      <vt:lpstr>H2O molekula, jég</vt:lpstr>
      <vt:lpstr>H2O, víz</vt:lpstr>
      <vt:lpstr>Az előadás elrendezése</vt:lpstr>
      <vt:lpstr>RÁDIÓHULLÁM: </vt:lpstr>
      <vt:lpstr>9. dia</vt:lpstr>
      <vt:lpstr>„Büdös víz” 1969-ből</vt:lpstr>
      <vt:lpstr> Wide-line (széles jelű) NMR): Intenzitás!   Spektrum, Mozgási keskenyedés! </vt:lpstr>
      <vt:lpstr>12. dia</vt:lpstr>
      <vt:lpstr>Vizes oldat: szemlencse</vt:lpstr>
      <vt:lpstr>Hidrátburok „méretek”</vt:lpstr>
      <vt:lpstr>NMR relaxációs sebességek</vt:lpstr>
      <vt:lpstr>A határvidékre vezető út (1)</vt:lpstr>
      <vt:lpstr>17. dia</vt:lpstr>
      <vt:lpstr>A határvidékre vezető út (2)</vt:lpstr>
      <vt:lpstr>Gondolat ébresztő eredmény: olvadási-lefagyási görbe</vt:lpstr>
      <vt:lpstr>20. dia</vt:lpstr>
      <vt:lpstr>21. dia</vt:lpstr>
      <vt:lpstr>22. dia</vt:lpstr>
      <vt:lpstr>Hidrátburok olvadása BSA-n és ERD10-en tiszta vízben</vt:lpstr>
      <vt:lpstr>Olvadás és energiák</vt:lpstr>
      <vt:lpstr>A többi NMR relaxációs időről (BSA ill. ERD10)</vt:lpstr>
      <vt:lpstr>26. dia</vt:lpstr>
      <vt:lpstr>27. dia</vt:lpstr>
      <vt:lpstr>28. dia</vt:lpstr>
      <vt:lpstr>29. dia</vt:lpstr>
      <vt:lpstr>30. dia</vt:lpstr>
      <vt:lpstr>31.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Víz: ami bennünk van</dc:title>
  <dc:creator>Dr. Tompa Kálmánné</dc:creator>
  <cp:lastModifiedBy>Tompa Kálmán</cp:lastModifiedBy>
  <cp:revision>34</cp:revision>
  <dcterms:created xsi:type="dcterms:W3CDTF">2011-02-27T11:04:10Z</dcterms:created>
  <dcterms:modified xsi:type="dcterms:W3CDTF">2012-10-25T11:48:01Z</dcterms:modified>
</cp:coreProperties>
</file>