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6" r:id="rId5"/>
    <p:sldId id="275" r:id="rId6"/>
    <p:sldId id="283" r:id="rId7"/>
    <p:sldId id="262" r:id="rId8"/>
    <p:sldId id="282" r:id="rId9"/>
    <p:sldId id="281" r:id="rId10"/>
    <p:sldId id="286" r:id="rId11"/>
    <p:sldId id="284" r:id="rId12"/>
    <p:sldId id="277" r:id="rId13"/>
    <p:sldId id="278" r:id="rId14"/>
    <p:sldId id="261" r:id="rId15"/>
    <p:sldId id="263" r:id="rId16"/>
    <p:sldId id="267" r:id="rId17"/>
    <p:sldId id="273" r:id="rId18"/>
    <p:sldId id="287" r:id="rId19"/>
    <p:sldId id="285" r:id="rId20"/>
  </p:sldIdLst>
  <p:sldSz cx="6858000" cy="9144000" type="screen4x3"/>
  <p:notesSz cx="6877050" cy="965676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 autoAdjust="0"/>
    <p:restoredTop sz="97285" autoAdjust="0"/>
  </p:normalViewPr>
  <p:slideViewPr>
    <p:cSldViewPr>
      <p:cViewPr varScale="1">
        <p:scale>
          <a:sx n="64" d="100"/>
          <a:sy n="64" d="100"/>
        </p:scale>
        <p:origin x="-13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B2EA7C82-0E82-4A64-AE32-3917371BF741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23900"/>
            <a:ext cx="2714625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8546E331-193F-4528-ACFC-C3635D2BE090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2</a:t>
            </a:fld>
            <a:endParaRPr lang="hu-H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Ok; a mesterséges intelligenciát a szakterületeken belül művelik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3</a:t>
            </a:fld>
            <a:endParaRPr lang="hu-H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Ok; előbb: némi matek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4</a:t>
            </a:fld>
            <a:endParaRPr lang="hu-H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7</a:t>
            </a:fld>
            <a:endParaRPr lang="hu-H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mtClean="0"/>
              <a:t>ok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mtClean="0"/>
              <a:t>Ok;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2081213" y="723900"/>
            <a:ext cx="2714625" cy="3621088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mtClean="0"/>
              <a:t>Ok; tükrözés/állapottér:</a:t>
            </a:r>
            <a:r>
              <a:rPr lang="hu-HU" baseline="0" smtClean="0"/>
              <a:t> 3 dimenziós balkéz nem transzformálható jobbkézzé, csak ha egy negyedik dimenziónk is van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6E331-193F-4528-ACFC-C3635D2BE090}" type="slidenum">
              <a:rPr lang="hu-HU" smtClean="0"/>
              <a:pPr/>
              <a:t>16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2013.05.08.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539553"/>
            <a:ext cx="5829300" cy="720080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MSZKI, meg ami utána volt</a:t>
            </a:r>
            <a:endParaRPr lang="hu-H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1259632"/>
            <a:ext cx="6858000" cy="746483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hu-HU" sz="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SZÁMÍTÁSTUDOMÁNY</a:t>
            </a:r>
          </a:p>
          <a:p>
            <a:pPr algn="l"/>
            <a:endParaRPr lang="hu-HU" sz="1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Az apropó a </a:t>
            </a:r>
            <a:r>
              <a:rPr lang="hu-HU" sz="4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Neuman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társaság előadássorozata volt.</a:t>
            </a: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Haszna: az ember pontosabban látja a miérteket Intézeten belül is és kívül is.  </a:t>
            </a: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Jogos kérdés ezután: miről beszélhetne ma egy mai „MSZKI” vezetője? A válasz-keresés eredménye: semmiről.    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Elkezdtem a fizikát mintegy kívülről nézegetni. A módszer előnye: nincsenek tabuk, fétisek.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FIZIKA KÍVÜLRŐL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Az első fétis: a </a:t>
            </a:r>
            <a:r>
              <a:rPr lang="hu-HU" sz="45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fogalmak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nem csak a fizika, hanem az addig kristálytisztának hitt matematika fogalomtára is, s kivált a két terület kólcsönös fogalomhasználata is zavarosnak tűnt. 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Néhány ilyen fogalommal kapcsolatban körvonalozódott – no nem a fogalmak jelentése – hanem hogy mire tudom magam azokat használni.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Sok év után oda jutottam, hogy a leginkább „unortodox” nézeteim az </a:t>
            </a:r>
            <a:r>
              <a:rPr lang="hu-HU" sz="45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időre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vonatkozóan alakultak ki, mondanivalóm nagy részét némi bevezetés után ennek szentelem, tehát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IDŐ MÉRNÖK SZEMMEL</a:t>
            </a:r>
          </a:p>
          <a:p>
            <a:pPr algn="l"/>
            <a:endParaRPr lang="hu-HU" sz="13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Mielőtt azomban tovább mennék, egy meghatározó 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megállapítás R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Penrose-tól</a:t>
            </a:r>
            <a:r>
              <a:rPr lang="hu-HU" sz="45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endParaRPr lang="hu-HU" sz="4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hu-HU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A  kvantummechanika jelenlegi törvényei alapvető (bár finom) </a:t>
            </a:r>
          </a:p>
          <a:p>
            <a:pPr algn="l"/>
            <a:r>
              <a:rPr lang="hu-HU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4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módosításra szorulnak.</a:t>
            </a:r>
            <a:endParaRPr lang="hu-H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77424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KÉT KISÉRLET ÉS EGY KÉRDÉS</a:t>
            </a:r>
            <a:endParaRPr lang="hu-H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043609"/>
            <a:ext cx="6172200" cy="7124610"/>
          </a:xfrm>
        </p:spPr>
        <p:txBody>
          <a:bodyPr>
            <a:normAutofit/>
          </a:bodyPr>
          <a:lstStyle/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Schrödinger macskája másképp: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Cseréljük fel az atomot egy kismacskára, a macskát pe-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dig egy metronomra. A metronom egy félhomályos szo-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bában lévő asztal egyik sarkán van, a macska átellen-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ben. Indítsuk el a metronomot s csukjuk be az ajtót.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Egy perc múlva linearis szuperpozícióban egy ijedt 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kismacska és egy felborult metronom és egy kíváncsi 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kismacska és egy ketyegő metronóm?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Csepegő vízcsap: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Legyen egy tartályban víz, az alján egy csap. Jóval alatta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egy másik tartály. Egy megfigyelő csak a csak az alsó 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tartály feletti, de a csap alatti térrészt látja. Ha a csap 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csöpög akkor a víz kvantált?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 „fundamental” vagy „emergent”.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„To emerge” (kb. előbukkan) egy időben zajló folyamat.</a:t>
            </a: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ts val="2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Az idő egy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időben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zajló folyamatban ”bukkan elő”?</a:t>
            </a:r>
            <a:endParaRPr lang="hu-HU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7742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FOGALOMZAVAROK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115616"/>
            <a:ext cx="6172200" cy="7560839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idővel kapcsolatos problémákra visszatérek, itt csak négy példát említek.</a:t>
            </a:r>
          </a:p>
          <a:p>
            <a:pPr marL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Mérés.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Ki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mér?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Mit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mér?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Mivel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mér? Másképp: miért omlik össze a hullámegyenlet (pl. egy szabad neutron esetén a keletkezése után némi, Lorentz transzformálódó, idővel)?  </a:t>
            </a:r>
          </a:p>
          <a:p>
            <a:pPr marL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Pont és pontszerű részecskék: véges </a:t>
            </a:r>
            <a:r>
              <a:rPr lang="hu-HU" sz="1800" i="1" dirty="0" err="1" smtClean="0">
                <a:latin typeface="Arial" pitchFamily="34" charset="0"/>
                <a:cs typeface="Arial" pitchFamily="34" charset="0"/>
              </a:rPr>
              <a:t>perdületük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(és ezzel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kerületi sebességük) van? </a:t>
            </a: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foton hol részecskeként, hol hullámként, hol egyszerre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részecskeként és hullámként „viselkedik”.</a:t>
            </a: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A fogalmak megszokott értélmében s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em nem hullám,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      sem nem részecske hanem valami más. </a:t>
            </a: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Részecske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de adott körülmények között hullámként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érzékeljük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(és nem viselkedik).</a:t>
            </a: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Hullám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de adott körülmények között részecskeként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érzékeljük (és nem viselkedik).</a:t>
            </a: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 harmadik lehetőség nem mond ellent önmagának, csu-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pán elegendően nagy helyi energia-sűrűségre van szük-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ség, s részecske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szerű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hatások jöhetnek létre.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</a:t>
            </a: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„Entanglement”? A „távolbahatás” ténye bizonyított. Nem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rejtett paraméterek következménye. Hanem?</a:t>
            </a: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Általánosan használt fogalmakat az általánostól eltérő értelmezésben használunk.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731573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BOMLÁS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611560"/>
            <a:ext cx="6172200" cy="7848872"/>
          </a:xfrm>
        </p:spPr>
        <p:txBody>
          <a:bodyPr>
            <a:normAutofit fontScale="925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200" dirty="0" smtClean="0">
                <a:latin typeface="Arial" pitchFamily="34" charset="0"/>
                <a:cs typeface="Arial" pitchFamily="34" charset="0"/>
              </a:rPr>
              <a:t>GTR </a:t>
            </a:r>
            <a:r>
              <a:rPr lang="hu-HU" sz="2200" dirty="0" err="1" smtClean="0">
                <a:latin typeface="Arial" pitchFamily="34" charset="0"/>
                <a:cs typeface="Arial" pitchFamily="34" charset="0"/>
              </a:rPr>
              <a:t>idődilatáció</a:t>
            </a:r>
            <a:r>
              <a:rPr lang="hu-HU" sz="2200" smtClean="0">
                <a:latin typeface="Arial" pitchFamily="34" charset="0"/>
                <a:cs typeface="Arial" pitchFamily="34" charset="0"/>
              </a:rPr>
              <a:t>: bizonyíték a müon bomlás. A müon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200" smtClean="0">
                <a:latin typeface="Arial" pitchFamily="34" charset="0"/>
                <a:cs typeface="Arial" pitchFamily="34" charset="0"/>
              </a:rPr>
              <a:t>struktúra nélküli részecske, és határozott bomlási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200" smtClean="0">
                <a:latin typeface="Arial" pitchFamily="34" charset="0"/>
                <a:cs typeface="Arial" pitchFamily="34" charset="0"/>
              </a:rPr>
              <a:t>ideje van.</a:t>
            </a:r>
          </a:p>
          <a:p>
            <a:pPr marL="0" lvl="2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Egy struktúra nélküli részecske nem hordozhat az élettartamára  </a:t>
            </a:r>
          </a:p>
          <a:p>
            <a:pPr marL="0" lvl="2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vonatkozó  (</a:t>
            </a:r>
            <a:r>
              <a:rPr lang="hu-HU" sz="1500" i="1" smtClean="0">
                <a:latin typeface="Arial" pitchFamily="34" charset="0"/>
                <a:cs typeface="Arial" pitchFamily="34" charset="0"/>
              </a:rPr>
              <a:t>Lorentz  transzformálódó!)</a:t>
            </a:r>
            <a:r>
              <a:rPr lang="hu-HU" sz="1500" smtClean="0">
                <a:latin typeface="Arial" pitchFamily="34" charset="0"/>
                <a:cs typeface="Arial" pitchFamily="34" charset="0"/>
              </a:rPr>
              <a:t> információt.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neutron kvark-modellje.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Érzékeli, hogy atommagon belül vagy szabadon van-e. Hogyan?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Nem alkalmas az élettartamára vonatkozó információ tárolására, 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holott szabadon határozott nagyságú élettartama van.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Egy struktúra nélküli részecske (ha egyáltalán létezik ilyen!)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szükségképpen stabil, de legalábbis nincsen karakterisztikus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élettartama. Ez támpontot jelenthet a sötét anyag mibenlétére vonatkozó kutatások számára.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Lorentz transzformálódó időt egy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együtt mozgó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óra méri.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Semmi nem mozog a müonnal együtt.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óra (= egy többé - kevésbé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egyenletesen változó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paramétert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 is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tartalmazó struktúra) a müonon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belül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van.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elektron-kvark modell alatt (legalább) még egy szint van.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          Magyarázatot kaphatunk az elektron/kvark töltésarányra?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smtClean="0">
                <a:latin typeface="Arial" pitchFamily="34" charset="0"/>
                <a:cs typeface="Arial" pitchFamily="34" charset="0"/>
              </a:rPr>
              <a:t>Természeti törvényeink időbeli szimmetriája </a:t>
            </a:r>
            <a:r>
              <a:rPr lang="hu-HU" sz="1900" i="1" smtClean="0">
                <a:latin typeface="Arial" pitchFamily="34" charset="0"/>
                <a:cs typeface="Arial" pitchFamily="34" charset="0"/>
              </a:rPr>
              <a:t>alaptalan f</a:t>
            </a:r>
            <a:r>
              <a:rPr lang="hu-HU" sz="1900" smtClean="0">
                <a:latin typeface="Arial" pitchFamily="34" charset="0"/>
                <a:cs typeface="Arial" pitchFamily="34" charset="0"/>
              </a:rPr>
              <a:t>elté-telezés. A matematika nyelvén megfogalmazott leírásuk persze lehet időben szimmetrikus.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új paraméter  s a fénysebesség  egy metrikát határoz meg,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eddig  azt kívülről kellett a rendszerbe bevinni.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21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635563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PONTSZERŰ  RÉSZECSKÉK</a:t>
            </a:r>
            <a:endParaRPr lang="hu-HU" sz="24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731574"/>
            <a:ext cx="6172200" cy="7436644"/>
          </a:xfrm>
        </p:spPr>
        <p:txBody>
          <a:bodyPr/>
          <a:lstStyle/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pont  jól használható matematikai fogalom, de kiterjedés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nélküli részecske nem létezik. 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Visszaélés a fogalommal: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fekete lyukak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Téridő szingularitások létrejöttének a lehetőségét  a GTR </a:t>
            </a:r>
          </a:p>
          <a:p>
            <a:pPr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megengedi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ugyan, de nem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írja el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ő.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Pontszerű részecskék esetén a gravitációs összeomlás valóban előáll.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Nincsen azonban  alapunk arra, hogy v</a:t>
            </a:r>
            <a:r>
              <a:rPr lang="hu-HU" sz="1400" i="1" smtClean="0">
                <a:latin typeface="Arial" pitchFamily="34" charset="0"/>
                <a:cs typeface="Arial" pitchFamily="34" charset="0"/>
              </a:rPr>
              <a:t>ilágcsövek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 – és, ha részecs-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kéink nem pontszerűek, ezeket kell vizsgálni – viselkedéséről egy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mérettartomány alatt </a:t>
            </a:r>
            <a:r>
              <a:rPr lang="hu-HU" sz="1400" i="1" smtClean="0">
                <a:latin typeface="Arial" pitchFamily="34" charset="0"/>
                <a:cs typeface="Arial" pitchFamily="34" charset="0"/>
              </a:rPr>
              <a:t>bármit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 is állítsunk.</a:t>
            </a:r>
          </a:p>
          <a:p>
            <a:pPr lvl="1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fekete lyukak gravitációs hatásai bizonyítottak. „Párol-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gásuk” megalapzottan feltételezhető.  Következményük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képpen matematikai értelemben vett szingularitást (tehát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végtelen téridő görbületet) feltételezni jelenlegi ismereteink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alapján nem indokolt.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rendelkezésünkre álló információ azt mutatja, hogy belát-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ható univerzumunk térideje a fekete lyukak eseményhori-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zontján kívül „sima”.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Szokásos megfogalmazás: a GTR az eseményhorizonton csődöt </a:t>
            </a:r>
          </a:p>
          <a:p>
            <a:pPr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mond, holott csak alkalmazásának a feltételei szűnnek meg.  A </a:t>
            </a:r>
          </a:p>
          <a:p>
            <a:pPr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szabadesés törvénye sem mond csődöt a föld felszínén.</a:t>
            </a:r>
          </a:p>
          <a:p>
            <a:pPr lvl="1">
              <a:buNone/>
            </a:pPr>
            <a:endParaRPr lang="hu-HU" sz="5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45443"/>
          </a:xfrm>
        </p:spPr>
        <p:txBody>
          <a:bodyPr>
            <a:normAutofit/>
          </a:bodyPr>
          <a:lstStyle/>
          <a:p>
            <a:r>
              <a:rPr lang="hu-HU" sz="2800" dirty="0" smtClean="0">
                <a:latin typeface="Arial" pitchFamily="34" charset="0"/>
                <a:cs typeface="Arial" pitchFamily="34" charset="0"/>
              </a:rPr>
              <a:t>IDŐ, MÉRNÖK SZEMMEL</a:t>
            </a:r>
            <a:endParaRPr lang="hu-H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307637"/>
            <a:ext cx="6172200" cy="74888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hu-HU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Mérnök szemmel:</a:t>
            </a:r>
          </a:p>
          <a:p>
            <a:pPr>
              <a:buNone/>
            </a:pPr>
            <a:endParaRPr lang="hu-HU" sz="130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     </a:t>
            </a:r>
            <a:r>
              <a:rPr lang="hu-HU" sz="2900" i="1" smtClean="0">
                <a:latin typeface="Arial" pitchFamily="34" charset="0"/>
                <a:cs typeface="Arial" pitchFamily="34" charset="0"/>
              </a:rPr>
              <a:t>Nem matematikus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: a Kronecker deltának vagy integrál-</a:t>
            </a: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jának a fizikai valósághoz nincsen köze.</a:t>
            </a: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2900" i="1" smtClean="0">
                <a:latin typeface="Arial" pitchFamily="34" charset="0"/>
                <a:cs typeface="Arial" pitchFamily="34" charset="0"/>
              </a:rPr>
              <a:t>Nem fizikus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: egy struktúra nélküli részecske nem hor-</a:t>
            </a: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doz a bomlási idejére vonatkozó információt.</a:t>
            </a: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2900" i="1" smtClean="0">
                <a:latin typeface="Arial" pitchFamily="34" charset="0"/>
                <a:cs typeface="Arial" pitchFamily="34" charset="0"/>
              </a:rPr>
              <a:t>Nem filozófus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: ha talál egy minden gyakorlati szem-</a:t>
            </a:r>
          </a:p>
          <a:p>
            <a:pPr>
              <a:lnSpc>
                <a:spcPts val="216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pontnak megfelelő megoldást, elégedett. </a:t>
            </a:r>
          </a:p>
          <a:p>
            <a:pPr>
              <a:buNone/>
            </a:pPr>
            <a:endParaRPr lang="hu-HU" sz="13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Az időre vonatkozó megkerülhetetlen kérdések:</a:t>
            </a:r>
          </a:p>
          <a:p>
            <a:pPr>
              <a:buNone/>
            </a:pPr>
            <a:endParaRPr lang="hu-HU" sz="1300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 Része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a fizikai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valóságnak?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hu-HU" sz="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Egy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dimenziós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kontínuum?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Egyirányú?</a:t>
            </a:r>
          </a:p>
          <a:p>
            <a:pPr lvl="1">
              <a:lnSpc>
                <a:spcPts val="800"/>
              </a:lnSpc>
              <a:spcAft>
                <a:spcPts val="600"/>
              </a:spcAft>
              <a:buNone/>
            </a:pPr>
            <a:endParaRPr lang="hu-HU" sz="800" dirty="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ts val="800"/>
              </a:lnSpc>
              <a:spcAft>
                <a:spcPts val="600"/>
              </a:spcAft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Vannak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határai?</a:t>
            </a:r>
          </a:p>
          <a:p>
            <a:pPr>
              <a:lnSpc>
                <a:spcPct val="120000"/>
              </a:lnSpc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dirty="0" smtClean="0">
                <a:latin typeface="Arial" pitchFamily="34" charset="0"/>
                <a:cs typeface="Arial" pitchFamily="34" charset="0"/>
              </a:rPr>
              <a:t>józan ész, a relativitáselmélet és </a:t>
            </a:r>
            <a:r>
              <a:rPr lang="hu-HU" smtClean="0">
                <a:latin typeface="Arial" pitchFamily="34" charset="0"/>
                <a:cs typeface="Arial" pitchFamily="34" charset="0"/>
              </a:rPr>
              <a:t>a kvantumelmélet</a:t>
            </a:r>
          </a:p>
          <a:p>
            <a:pPr>
              <a:lnSpc>
                <a:spcPct val="120000"/>
              </a:lnSpc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 válaszai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: (a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válaszok kódolása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némileg sarkítva :       </a:t>
            </a:r>
          </a:p>
          <a:p>
            <a:pPr>
              <a:lnSpc>
                <a:spcPct val="120000"/>
              </a:lnSpc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igen →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, nem →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0,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csuda tudja →?)</a:t>
            </a:r>
          </a:p>
          <a:p>
            <a:pPr>
              <a:lnSpc>
                <a:spcPct val="120000"/>
              </a:lnSpc>
              <a:buNone/>
            </a:pPr>
            <a:endParaRPr lang="hu-HU" sz="9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2">
              <a:lnSpc>
                <a:spcPct val="120000"/>
              </a:lnSpc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JÉ:    1 </a:t>
            </a:r>
            <a:r>
              <a:rPr lang="hu-HU" sz="33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hu-HU" sz="3300" err="1" smtClean="0">
                <a:latin typeface="Arial" pitchFamily="34" charset="0"/>
                <a:cs typeface="Arial" pitchFamily="34" charset="0"/>
              </a:rPr>
              <a:t>1</a:t>
            </a:r>
            <a:r>
              <a:rPr lang="hu-HU" sz="330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 lvl="2">
              <a:lnSpc>
                <a:spcPct val="120000"/>
              </a:lnSpc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GTR: 1 1 0 0</a:t>
            </a:r>
          </a:p>
          <a:p>
            <a:pPr lvl="2">
              <a:lnSpc>
                <a:spcPct val="120000"/>
              </a:lnSpc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QM:  ? ? ? ?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0648" y="395536"/>
            <a:ext cx="6172200" cy="576064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IDŐFOGALOM A KÖZNAPI ÉLETBEN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971600"/>
            <a:ext cx="6172200" cy="8172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Lényeges: puszta létünk bizonyítja, hogy fogalmaink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működnek.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Az  „olyan” és az „úgy néz ki, mintha olyan volna” között persze nem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feltétlenül tudunk különbséget tenni. Érzékeink nem relativisztikus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körülmények között fejlődtek ki. Érzékleteink megbízhatóak, az utánuk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következő tudatalatti és tudatos adatfeldolgozás nem megbízható (optikai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csalódások).</a:t>
            </a:r>
          </a:p>
          <a:p>
            <a:pPr lvl="1"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előtte, utána, egyszerre, között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jellegű kapcsolatok le-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írására szolgál. Az időre vonatkozó fogalmaink közös vonásai: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Nem tudjuk befolyásolni, „telik”.</a:t>
            </a: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Múlt, jelen, jövő: az idő tulajdonságai</a:t>
            </a:r>
            <a:r>
              <a:rPr lang="hu-HU" sz="1500" i="1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Mértéke nem változik, kvantifikáció céljára a valós számegyenes </a:t>
            </a: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megfelel.</a:t>
            </a: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Alapja az ok – okozat összefüggéseknek.</a:t>
            </a:r>
          </a:p>
          <a:p>
            <a:pPr lvl="1"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Fordított időiránynak nincs interpretációja.</a:t>
            </a:r>
          </a:p>
          <a:p>
            <a:pPr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Egy múltból jövőbe mutató, nagyjából egyenletes, időfolyam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előfeltétele a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mienkhez hasonló struktúrájú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megfigyelő kiala-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kulásának.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Más strujtúrájú megfigyelő? A kvantum összekapcsolódás térben nem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korlátozott kiterjedésű, és így relativisztikus hatásokat is átélt megfigyelő 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lehetőségét is megengedi. Különböző struktúrájú  megfigyelők különböző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dolgokat érzékelhetnek, levont következtetéseik  azonban, ha helyesek,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nem lehetnek a mi következtetéseinktől különbözőek.</a:t>
            </a:r>
          </a:p>
          <a:p>
            <a:pPr lvl="1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Gondolatkísérlet: egy megfigyelőnek  egy féreglyuk két oldalán </a:t>
            </a:r>
          </a:p>
          <a:p>
            <a:pPr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vannak érzékszervei. Hogyan alakul világképe? Vagy: mit lát egy </a:t>
            </a:r>
          </a:p>
          <a:p>
            <a:pPr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nem lokális megfigyelő?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41453"/>
          </a:xfrm>
        </p:spPr>
        <p:txBody>
          <a:bodyPr>
            <a:normAutofit/>
          </a:bodyPr>
          <a:lstStyle/>
          <a:p>
            <a:r>
              <a:rPr lang="hu-HU" sz="2800" smtClean="0">
                <a:latin typeface="Arial" pitchFamily="34" charset="0"/>
                <a:cs typeface="Arial" pitchFamily="34" charset="0"/>
              </a:rPr>
              <a:t>IDŐ A GTR-BEN ÉS QM-BEN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307637"/>
            <a:ext cx="6172200" cy="72968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GTR: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 – a téridő kitüntetett részeként – a fizikai valóság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aktív része. Abszolút tér és abszolút idő nem létezik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(abszolút: mindenki  számára ugyanaz)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 specialitása: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Egy dimenziós kontínuum két megengedett idő-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iránnyal.</a:t>
            </a:r>
          </a:p>
          <a:p>
            <a:pPr lvl="2"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Ez lehetséges transzformációit a </a:t>
            </a:r>
            <a:r>
              <a:rPr lang="hu-HU" sz="1600" i="1" smtClean="0">
                <a:latin typeface="Arial" pitchFamily="34" charset="0"/>
                <a:cs typeface="Arial" pitchFamily="34" charset="0"/>
              </a:rPr>
              <a:t>transzlációra</a:t>
            </a:r>
            <a:r>
              <a:rPr lang="hu-HU" sz="1600" smtClean="0">
                <a:latin typeface="Arial" pitchFamily="34" charset="0"/>
                <a:cs typeface="Arial" pitchFamily="34" charset="0"/>
              </a:rPr>
              <a:t> korlá-</a:t>
            </a:r>
          </a:p>
          <a:p>
            <a:pPr lvl="2"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tozza (a tükrözés értelmezhetetlen).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Térben meg tudunk állni vagy fordulni, időben nem.</a:t>
            </a:r>
          </a:p>
          <a:p>
            <a:pPr lvl="2"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Kérdés: ez a mi  tulajdonságunk, vagy a fizikai valóság </a:t>
            </a:r>
          </a:p>
          <a:p>
            <a:pPr lvl="2"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tulajdonsága?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Kölcsönhatások (oksági összefüggések) lehetőségeit az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időkúp mutatja.</a:t>
            </a:r>
          </a:p>
          <a:p>
            <a:pPr lvl="2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QM: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 jól használható paraméter, mint egy könyv lapjainak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számozása, legalábbis a Schrödinger egyenlet keretei kö-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zött.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QFT: a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mező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valahol valamikor létezik.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Három szembeszökő probléma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Könyvoldalak számozása (és egy valószínűség) nem Lo-</a:t>
            </a:r>
          </a:p>
          <a:p>
            <a:pPr lvl="1"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rentz transzformálódik.</a:t>
            </a:r>
          </a:p>
          <a:p>
            <a:pPr lvl="1"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Ha a hullámfüggvény a valóság valamely részét írja le, mi </a:t>
            </a:r>
          </a:p>
          <a:p>
            <a:pPr lvl="1"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lesz ezzel a  résszel az  „összeomláskor”?</a:t>
            </a:r>
          </a:p>
          <a:p>
            <a:pPr lvl="1">
              <a:buNone/>
            </a:pPr>
            <a:r>
              <a:rPr lang="hu-HU" sz="1700" smtClean="0">
                <a:latin typeface="Arial" pitchFamily="34" charset="0"/>
                <a:cs typeface="Arial" pitchFamily="34" charset="0"/>
              </a:rPr>
              <a:t>Mi van az esetleg véges hamis vákuum határán?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49432"/>
          </a:xfrm>
        </p:spPr>
        <p:txBody>
          <a:bodyPr>
            <a:normAutofit/>
          </a:bodyPr>
          <a:lstStyle/>
          <a:p>
            <a:r>
              <a:rPr lang="hu-HU" sz="2800" smtClean="0">
                <a:latin typeface="Arial" pitchFamily="34" charset="0"/>
                <a:cs typeface="Arial" pitchFamily="34" charset="0"/>
              </a:rPr>
              <a:t>KEZDET ÉS VÉG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211627"/>
            <a:ext cx="6172200" cy="72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18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kezdet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nem tudomány, hanem hit kérdése; ez nem csak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univerzumra, hanem az időre (és természeti törvénye-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inkre) is vonatkozik. 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Ha a kezdet hamis vákuum egy fluktuációja (ez az általá-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nosan elterjedt inflációs modellek feltételezése), akkor</a:t>
            </a:r>
          </a:p>
          <a:p>
            <a:pPr lvl="1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hamis vákuum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valahol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volt (térben)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valamekkora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volt (térben)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valamikor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volt (időben)</a:t>
            </a:r>
          </a:p>
          <a:p>
            <a:pPr lvl="1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téridő tehát már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létezett; ha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volt kezdete, akkor az </a:t>
            </a:r>
          </a:p>
          <a:p>
            <a:pPr lvl="1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még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az infláció előtt volt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>
              <a:buNone/>
            </a:pPr>
            <a:endParaRPr lang="hu-HU" sz="500" i="1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Jelenlegi ismereteink alapján a téridő valamiféle végére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semmi nem mutat.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Így nem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csupán a vizsgált időszakra – az evolúcióra – </a:t>
            </a: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igaz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hogy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az idő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egyszerűen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csak van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miután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 vizsgált </a:t>
            </a: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tartomány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kezdete előtt is és az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ősrobbanás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előtt nem </a:t>
            </a: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sokkal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ugyancsak volt, s  semmi nem mutat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arra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hogy </a:t>
            </a: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közben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megszünt volna.</a:t>
            </a:r>
          </a:p>
          <a:p>
            <a:pPr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5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1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179512"/>
            <a:ext cx="6172200" cy="720080"/>
          </a:xfrm>
        </p:spPr>
        <p:txBody>
          <a:bodyPr>
            <a:normAutofit/>
          </a:bodyPr>
          <a:lstStyle/>
          <a:p>
            <a:r>
              <a:rPr lang="hu-HU" sz="3200" smtClean="0">
                <a:latin typeface="Arial" pitchFamily="34" charset="0"/>
                <a:cs typeface="Arial" pitchFamily="34" charset="0"/>
              </a:rPr>
              <a:t>ÖSSZEFOGLALÁS</a:t>
            </a:r>
            <a:endParaRPr lang="hu-HU" sz="32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971601"/>
            <a:ext cx="6172200" cy="719661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A vizsgált időtartományban az idő, tulajdonságaival együtt,</a:t>
            </a: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nem </a:t>
            </a:r>
            <a:r>
              <a:rPr lang="hu-HU" sz="3300" smtClean="0">
                <a:latin typeface="Arial" pitchFamily="34" charset="0"/>
                <a:cs typeface="Arial" pitchFamily="34" charset="0"/>
              </a:rPr>
              <a:t>leszármaztatott tényező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Egyszerűen van, mint C, G, vagy a Plank állandó.</a:t>
            </a:r>
          </a:p>
          <a:p>
            <a:pPr>
              <a:buNone/>
            </a:pPr>
            <a:endParaRPr lang="hu-HU" sz="180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A vizsgált tartományon (lényegesen) kívül csak </a:t>
            </a:r>
            <a:r>
              <a:rPr lang="hu-HU" sz="3300" i="1" smtClean="0">
                <a:latin typeface="Arial" pitchFamily="34" charset="0"/>
                <a:cs typeface="Arial" pitchFamily="34" charset="0"/>
              </a:rPr>
              <a:t>feltétele-</a:t>
            </a:r>
          </a:p>
          <a:p>
            <a:pPr>
              <a:buNone/>
            </a:pPr>
            <a:r>
              <a:rPr lang="hu-HU" sz="3300" i="1" smtClean="0">
                <a:latin typeface="Arial" pitchFamily="34" charset="0"/>
                <a:cs typeface="Arial" pitchFamily="34" charset="0"/>
              </a:rPr>
              <a:t>zéseink</a:t>
            </a:r>
            <a:r>
              <a:rPr lang="hu-HU" sz="3300" smtClean="0">
                <a:latin typeface="Arial" pitchFamily="34" charset="0"/>
                <a:cs typeface="Arial" pitchFamily="34" charset="0"/>
              </a:rPr>
              <a:t> lehetnek</a:t>
            </a:r>
            <a:r>
              <a:rPr lang="hu-HU" sz="33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Vitatható állítások sora áll szemben vitatható állítások </a:t>
            </a: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sorával,  jelenlegi ismereteink alapján azonban nem tartom</a:t>
            </a: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vitathatónak, hogy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ts val="120"/>
              </a:lnSpc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</a:t>
            </a: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00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hu-HU" sz="2000" smtClean="0">
                <a:latin typeface="Arial" pitchFamily="34" charset="0"/>
                <a:cs typeface="Arial" pitchFamily="34" charset="0"/>
              </a:rPr>
              <a:t>„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Karakterisztikus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bomlási idő”, vagy „élettartam” és „struktúra-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nélküliség” egymást  kizáró fogalmak.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Valami vagy pontszerű, vagy része a fizikai valóságnak.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7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A GTR téridejének sem kezdetére, sem végére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nem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utal semmi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 Egy hullámot érzékelhetünk részecskeként, fordítva nem.</a:t>
            </a:r>
          </a:p>
          <a:p>
            <a:pPr lvl="1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Gyakorlati következmény lehet, hogy a nagy energiák ker-</a:t>
            </a: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getése mellett a bomlási folyamatok vizsgálatára is  szá-</a:t>
            </a:r>
          </a:p>
          <a:p>
            <a:pPr>
              <a:buNone/>
            </a:pPr>
            <a:r>
              <a:rPr lang="hu-HU" sz="3300" smtClean="0">
                <a:latin typeface="Arial" pitchFamily="34" charset="0"/>
                <a:cs typeface="Arial" pitchFamily="34" charset="0"/>
              </a:rPr>
              <a:t>nunk időt, fáradtságot, pénzt.</a:t>
            </a:r>
          </a:p>
          <a:p>
            <a:pPr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Végül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valami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alkotó is: a GTR nem csupán gravitációs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hanem  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időbeli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„lencse” és így nagyító hatás lehetőségét is felveti. 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Fénysebesség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közelébe gyorsított részecskék (saját idejú) élet-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tartama végét a jelenlegi technológiával is néhány fénycentiméter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felbontással vizsgálhatjuk.</a:t>
            </a:r>
          </a:p>
          <a:p>
            <a:pPr lvl="1"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u-HU" sz="1600" b="1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smtClean="0"/>
          </a:p>
          <a:p>
            <a:pPr>
              <a:buNone/>
            </a:pPr>
            <a:r>
              <a:rPr lang="hu-HU" sz="4000" smtClean="0">
                <a:latin typeface="Arial" pitchFamily="34" charset="0"/>
                <a:cs typeface="Arial" pitchFamily="34" charset="0"/>
              </a:rPr>
              <a:t>   UT DESINT VIRES </a:t>
            </a:r>
            <a:r>
              <a:rPr lang="hu-HU" sz="4000" smtClean="0">
                <a:latin typeface="Arial" pitchFamily="34" charset="0"/>
                <a:cs typeface="Arial" pitchFamily="34" charset="0"/>
              </a:rPr>
              <a:t>ETIAM  </a:t>
            </a:r>
            <a:r>
              <a:rPr lang="hu-HU" sz="4000" smtClean="0">
                <a:latin typeface="Arial" pitchFamily="34" charset="0"/>
                <a:cs typeface="Arial" pitchFamily="34" charset="0"/>
              </a:rPr>
              <a:t>LAUDANDA  </a:t>
            </a:r>
          </a:p>
          <a:p>
            <a:pPr>
              <a:buNone/>
            </a:pPr>
            <a:r>
              <a:rPr lang="hu-HU" sz="4000" smtClean="0">
                <a:latin typeface="Arial" pitchFamily="34" charset="0"/>
                <a:cs typeface="Arial" pitchFamily="34" charset="0"/>
              </a:rPr>
              <a:t>      VOLUNTAS</a:t>
            </a:r>
            <a:endParaRPr lang="hu-HU" sz="4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88640" y="-180528"/>
            <a:ext cx="6264696" cy="1020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solidFill>
                <a:srgbClr val="0070C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hu-HU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MSZKI</a:t>
            </a: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: következmény. Határfeltételek: KFKI; MTA; OAB; OMFB; EMBARGÓ.       </a:t>
            </a:r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EMBARGÓ: Azt vesszük meg, amit lehet, s abból csináljuk meg, ami </a:t>
            </a: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kell. Eredmény:</a:t>
            </a:r>
            <a:endParaRPr lang="hu-HU" sz="105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Jobb szovjet </a:t>
            </a:r>
            <a:r>
              <a:rPr lang="hu-HU" sz="1600" smtClean="0">
                <a:latin typeface="Arial" pitchFamily="34" charset="0"/>
                <a:ea typeface="Calibri" pitchFamily="34" charset="0"/>
                <a:cs typeface="Arial" pitchFamily="34" charset="0"/>
              </a:rPr>
              <a:t>együttműködési feltételek.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Működő francia </a:t>
            </a:r>
            <a:r>
              <a:rPr lang="hu-HU" sz="1600" smtClean="0">
                <a:latin typeface="Arial" pitchFamily="34" charset="0"/>
                <a:ea typeface="Calibri" pitchFamily="34" charset="0"/>
                <a:cs typeface="Arial" pitchFamily="34" charset="0"/>
              </a:rPr>
              <a:t>kapcsolatok .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KFKI: mérés, adatgyűjtés, adatfeldolgozás: kényszerpálya. A számítástechnika nem cél, hanem eszköz.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Szerteágazó méréstechnikai célok, modulokra </a:t>
            </a: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épülő megoldások.</a:t>
            </a:r>
            <a:endParaRPr lang="hu-HU" sz="1050" dirty="0" smtClean="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400" smtClean="0">
                <a:latin typeface="Arial" pitchFamily="34" charset="0"/>
                <a:ea typeface="Calibri" pitchFamily="34" charset="0"/>
                <a:cs typeface="Arial" pitchFamily="34" charset="0"/>
              </a:rPr>
              <a:t>Megbízhatóság</a:t>
            </a:r>
            <a:r>
              <a:rPr lang="hu-H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; reprodukálhatóság; könnyű rendszerépítés.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Csatornalaborok felműszerezése (tervezési ráfordítás).</a:t>
            </a:r>
            <a:endParaRPr lang="hu-HU" sz="105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OAB: atomenergia ipar, nukleáris műszeripar létrejöttének támogatása (francia együttműködésre alapozva; náluk is EMBARGO!)</a:t>
            </a:r>
            <a:endParaRPr lang="hu-HU" sz="105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Iparban megemészthető módszerek, ott szokásos normák</a:t>
            </a:r>
            <a:endParaRPr lang="hu-HU" sz="1050" dirty="0" smtClean="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dokumentáció</a:t>
            </a:r>
            <a:r>
              <a:rPr lang="hu-HU" sz="1400" smtClean="0">
                <a:latin typeface="Arial" pitchFamily="34" charset="0"/>
                <a:ea typeface="Calibri" pitchFamily="34" charset="0"/>
                <a:cs typeface="Arial" pitchFamily="34" charset="0"/>
              </a:rPr>
              <a:t>, tolerancia analízis, logisztika</a:t>
            </a:r>
            <a:r>
              <a:rPr lang="hu-H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gyártás </a:t>
            </a:r>
            <a:r>
              <a:rPr lang="hu-HU" sz="1400" smtClean="0">
                <a:latin typeface="Arial" pitchFamily="34" charset="0"/>
                <a:ea typeface="Calibri" pitchFamily="34" charset="0"/>
                <a:cs typeface="Arial" pitchFamily="34" charset="0"/>
              </a:rPr>
              <a:t>közbeni ellenőrzés; működő modell – gyártási minta.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GAMMA, EMG; KGST profilok; GDP szinten mérhető gazdasági eredmények </a:t>
            </a: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GAMMA nukleáris műszerek; EMG sokcsatornás analizátor gyártás; KGST szakosodás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OMFB: szakértelmet az elektronikai ipar </a:t>
            </a:r>
            <a:r>
              <a:rPr lang="hu-HU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nem katonai </a:t>
            </a: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területeire. Fogadókészség: GAMMA igen; EMG kissé; MOM: nem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1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z="1400" smtClean="0">
                <a:latin typeface="Arial" pitchFamily="34" charset="0"/>
                <a:ea typeface="Calibri" pitchFamily="34" charset="0"/>
                <a:cs typeface="Arial" pitchFamily="34" charset="0"/>
              </a:rPr>
              <a:t>Francia kapcsolatok elektronika, később számítástechnika területén.</a:t>
            </a:r>
            <a:endParaRPr lang="hu-HU" sz="14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MTA: gyanakvás: a támogatott/tűrt/tiltott mércén a középső alsó </a:t>
            </a: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határán. Minősítési rendszer a műszaki területen (pub-likávió vs. szabadalmi védettség; alkotás vs. leírás, Er-zsébet híd.</a:t>
            </a:r>
            <a:endParaRPr lang="hu-HU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 sz="5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mtClean="0">
                <a:latin typeface="Arial" pitchFamily="34" charset="0"/>
                <a:ea typeface="Calibri" pitchFamily="34" charset="0"/>
                <a:cs typeface="Arial" pitchFamily="34" charset="0"/>
              </a:rPr>
              <a:t>.                         </a:t>
            </a:r>
            <a:r>
              <a:rPr lang="hu-HU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     </a:t>
            </a:r>
            <a:endParaRPr lang="hu-HU" dirty="0" smtClean="0">
              <a:solidFill>
                <a:srgbClr val="C0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8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u-HU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hu-HU" sz="1200" i="1" smtClean="0"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endParaRPr lang="hu-HU" sz="1200" i="1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5"/>
            <a:ext cx="6172200" cy="46139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 </a:t>
            </a:r>
            <a:br>
              <a:rPr lang="hu-HU" dirty="0" smtClean="0"/>
            </a:br>
            <a:r>
              <a:rPr lang="hu-HU" sz="2700" dirty="0" smtClean="0">
                <a:latin typeface="Arial" pitchFamily="34" charset="0"/>
                <a:ea typeface="+mn-ea"/>
                <a:cs typeface="Arial" pitchFamily="34" charset="0"/>
              </a:rPr>
              <a:t>SZÁMÍTÁSTUDOMÁNY</a:t>
            </a:r>
            <a:br>
              <a:rPr lang="hu-HU" sz="2700" dirty="0" smtClean="0">
                <a:latin typeface="Arial" pitchFamily="34" charset="0"/>
                <a:ea typeface="+mn-ea"/>
                <a:cs typeface="Arial" pitchFamily="34" charset="0"/>
              </a:rPr>
            </a:br>
            <a:endParaRPr lang="hu-HU" sz="27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971600"/>
            <a:ext cx="6172200" cy="8172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sz="2900" dirty="0" smtClean="0">
                <a:latin typeface="Arial" pitchFamily="34" charset="0"/>
                <a:cs typeface="Arial" pitchFamily="34" charset="0"/>
              </a:rPr>
              <a:t>Matematika (matematikai logika)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irányába mozdult  és mo-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zog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ami marad az kutatóközpont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szinten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nem központosít-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ható. A fizika felőli oldal specializált, a másik megvásá rol-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ható.</a:t>
            </a:r>
          </a:p>
          <a:p>
            <a:pPr>
              <a:buNone/>
            </a:pPr>
            <a:endParaRPr lang="hu-HU" sz="1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00"/>
              </a:lnSpc>
              <a:spcBef>
                <a:spcPts val="0"/>
              </a:spcBef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 </a:t>
            </a:r>
            <a:endParaRPr lang="hu-HU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900" dirty="0" smtClean="0">
                <a:latin typeface="Arial" pitchFamily="34" charset="0"/>
                <a:cs typeface="Arial" pitchFamily="34" charset="0"/>
              </a:rPr>
              <a:t>ADATBÁZIS KEZELÉS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, ALAKFELISMERÉS</a:t>
            </a:r>
          </a:p>
          <a:p>
            <a:pPr>
              <a:buNone/>
            </a:pPr>
            <a:endParaRPr lang="hu-HU" sz="9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Detektorokról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származó információ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kezelése </a:t>
            </a:r>
          </a:p>
          <a:p>
            <a:pPr lvl="1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(felvételek kiértékelése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ts val="120"/>
              </a:lnSpc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MESTERSÉGES INTELLIGENCIA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Elméleti korlát, Gödel tétele (</a:t>
            </a:r>
            <a:r>
              <a:rPr lang="hu-HU" sz="2600" smtClean="0">
                <a:latin typeface="Arial"/>
                <a:cs typeface="Arial"/>
              </a:rPr>
              <a:t>az algoritmizálhatóság  ha-</a:t>
            </a:r>
          </a:p>
          <a:p>
            <a:pPr lvl="1">
              <a:buNone/>
            </a:pPr>
            <a:r>
              <a:rPr lang="hu-HU" sz="2600" smtClean="0">
                <a:latin typeface="Arial"/>
                <a:cs typeface="Arial"/>
              </a:rPr>
              <a:t>határa: vannak  nem  eldönthető igazágtartalmú állítások)</a:t>
            </a:r>
            <a:r>
              <a:rPr lang="hu-HU" sz="26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     Penrose: A Császár Új Elméje.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Az emberi intelligencia csupán egy nem jelentős része 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algoritmizálható, a számítástechnika pedig csak ilyet képes</a:t>
            </a:r>
          </a:p>
          <a:p>
            <a:pPr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kezelni. Whist. Igen; Whistből bridge: nem.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60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MARAD:</a:t>
            </a:r>
          </a:p>
          <a:p>
            <a:pPr>
              <a:buNone/>
            </a:pPr>
            <a:endParaRPr lang="hu-HU" sz="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300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hu-HU" sz="2600" smtClean="0">
                <a:latin typeface="Arial" pitchFamily="34" charset="0"/>
                <a:cs typeface="Arial" pitchFamily="34" charset="0"/>
              </a:rPr>
              <a:t>Problémamegoldás </a:t>
            </a:r>
            <a:r>
              <a:rPr lang="hu-HU" sz="2600" dirty="0" smtClean="0">
                <a:latin typeface="Arial" pitchFamily="34" charset="0"/>
                <a:cs typeface="Arial" pitchFamily="34" charset="0"/>
              </a:rPr>
              <a:t>(pl. </a:t>
            </a:r>
            <a:r>
              <a:rPr lang="hu-HU" sz="2600" smtClean="0">
                <a:latin typeface="Arial" pitchFamily="34" charset="0"/>
                <a:cs typeface="Arial" pitchFamily="34" charset="0"/>
              </a:rPr>
              <a:t>tételbizonyítás).</a:t>
            </a:r>
            <a:endParaRPr lang="hu-HU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          Szakértői </a:t>
            </a:r>
            <a:r>
              <a:rPr lang="hu-HU" sz="2600" dirty="0" smtClean="0">
                <a:latin typeface="Arial" pitchFamily="34" charset="0"/>
                <a:cs typeface="Arial" pitchFamily="34" charset="0"/>
              </a:rPr>
              <a:t>rendszerek (pl. nagy </a:t>
            </a:r>
            <a:r>
              <a:rPr lang="hu-HU" sz="2600" smtClean="0">
                <a:latin typeface="Arial" pitchFamily="34" charset="0"/>
                <a:cs typeface="Arial" pitchFamily="34" charset="0"/>
              </a:rPr>
              <a:t>berendezések üzemel-</a:t>
            </a:r>
          </a:p>
          <a:p>
            <a:pPr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          tetése, orvosi alkalmazások).</a:t>
            </a:r>
          </a:p>
          <a:p>
            <a:pPr lvl="1">
              <a:buNone/>
            </a:pPr>
            <a:endParaRPr lang="hu-HU" sz="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Műszaki korlát:</a:t>
            </a:r>
          </a:p>
          <a:p>
            <a:pPr>
              <a:buNone/>
            </a:pPr>
            <a:endParaRPr lang="hu-HU" sz="7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Neuronhálózatok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vs.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szilíciumalapú rendszerek: fan-</a:t>
            </a:r>
          </a:p>
          <a:p>
            <a:pPr lvl="1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out arány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5 nagyságrend különbség; aktív térfogat és </a:t>
            </a:r>
          </a:p>
          <a:p>
            <a:pPr lvl="1">
              <a:buNone/>
            </a:pPr>
            <a:r>
              <a:rPr lang="hu-HU" sz="2900" smtClean="0">
                <a:latin typeface="Arial" pitchFamily="34" charset="0"/>
                <a:cs typeface="Arial" pitchFamily="34" charset="0"/>
              </a:rPr>
              <a:t>huzalozás térfogat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arány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: még rosszabb </a:t>
            </a:r>
            <a:r>
              <a:rPr lang="hu-HU" sz="2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u-HU" sz="2900" smtClean="0">
                <a:latin typeface="Arial" pitchFamily="34" charset="0"/>
                <a:cs typeface="Arial" pitchFamily="34" charset="0"/>
              </a:rPr>
              <a:t>Engels!?)</a:t>
            </a:r>
          </a:p>
          <a:p>
            <a:pPr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Amit tudunk:  a  neuron kapcsolatoknak vannak „szerzett” és </a:t>
            </a:r>
          </a:p>
          <a:p>
            <a:pPr>
              <a:buNone/>
            </a:pPr>
            <a:r>
              <a:rPr lang="hu-HU" sz="2600" smtClean="0">
                <a:latin typeface="Arial" pitchFamily="34" charset="0"/>
                <a:cs typeface="Arial" pitchFamily="34" charset="0"/>
              </a:rPr>
              <a:t>„örökölt”  részei, ezeket a szilícium világban nem tudjuk kezelni.</a:t>
            </a:r>
            <a:endParaRPr lang="hu-HU" sz="2600" dirty="0" smtClean="0">
              <a:latin typeface="Arial" pitchFamily="34" charset="0"/>
              <a:cs typeface="Arial" pitchFamily="34" charset="0"/>
            </a:endParaRPr>
          </a:p>
          <a:p>
            <a:pPr lvl="8" algn="r">
              <a:buNone/>
            </a:pPr>
            <a:endParaRPr lang="hu-HU" sz="1500" smtClean="0">
              <a:latin typeface="Arial" pitchFamily="34" charset="0"/>
              <a:cs typeface="Arial" pitchFamily="34" charset="0"/>
            </a:endParaRPr>
          </a:p>
          <a:p>
            <a:pPr lvl="8" algn="r">
              <a:buNone/>
            </a:pPr>
            <a:endParaRPr lang="hu-HU" sz="15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88640" y="78462"/>
            <a:ext cx="6210690" cy="981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hu-HU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Penrose : The Road to Reality</a:t>
            </a: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Zeh: The Physical Basis of the Direction of Time</a:t>
            </a: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Price: Time’s Arrow and  Archimedes’ Point</a:t>
            </a:r>
          </a:p>
          <a:p>
            <a:pPr>
              <a:buNone/>
            </a:pPr>
            <a:r>
              <a:rPr lang="hu-HU" smtClean="0">
                <a:latin typeface="Arial" pitchFamily="34" charset="0"/>
                <a:cs typeface="Arial" pitchFamily="34" charset="0"/>
              </a:rPr>
              <a:t>Falkenburg: Particle Metaphysics </a:t>
            </a:r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dirty="0" smtClean="0">
                <a:latin typeface="Arial" pitchFamily="34" charset="0"/>
                <a:cs typeface="Arial" pitchFamily="34" charset="0"/>
              </a:rPr>
              <a:t>Mintha nem ugyanarról a világról írnának (csak némi túlzás)</a:t>
            </a:r>
          </a:p>
          <a:p>
            <a:pPr lvl="2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u-HU" dirty="0" smtClean="0">
                <a:latin typeface="Arial" pitchFamily="34" charset="0"/>
                <a:cs typeface="Arial" pitchFamily="34" charset="0"/>
              </a:rPr>
              <a:t>A fizikát kívülről </a:t>
            </a:r>
            <a:r>
              <a:rPr lang="hu-HU" smtClean="0">
                <a:latin typeface="Arial" pitchFamily="34" charset="0"/>
                <a:cs typeface="Arial" pitchFamily="34" charset="0"/>
              </a:rPr>
              <a:t>nézve négy zavaros </a:t>
            </a:r>
            <a:r>
              <a:rPr lang="hu-HU" dirty="0" smtClean="0">
                <a:latin typeface="Arial" pitchFamily="34" charset="0"/>
                <a:cs typeface="Arial" pitchFamily="34" charset="0"/>
              </a:rPr>
              <a:t>terület :</a:t>
            </a:r>
          </a:p>
          <a:p>
            <a:pPr lvl="2"/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dirty="0" smtClean="0">
                <a:latin typeface="Arial" pitchFamily="34" charset="0"/>
                <a:cs typeface="Arial" pitchFamily="34" charset="0"/>
              </a:rPr>
              <a:t>matematika és </a:t>
            </a:r>
            <a:r>
              <a:rPr lang="hu-HU" smtClean="0">
                <a:latin typeface="Arial" pitchFamily="34" charset="0"/>
                <a:cs typeface="Arial" pitchFamily="34" charset="0"/>
              </a:rPr>
              <a:t>fizika viszonya.</a:t>
            </a:r>
          </a:p>
          <a:p>
            <a:pPr lvl="2"/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Menjünk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amerre a matek vezet s biztosan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célba érünk/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jó eszköz, ha tudjuk hogy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hová akarunk kilyukadni.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dirty="0" smtClean="0">
                <a:latin typeface="Arial" pitchFamily="34" charset="0"/>
                <a:cs typeface="Arial" pitchFamily="34" charset="0"/>
              </a:rPr>
              <a:t>Pontszerű és/vagy struktúra </a:t>
            </a:r>
            <a:r>
              <a:rPr lang="hu-HU" smtClean="0">
                <a:latin typeface="Arial" pitchFamily="34" charset="0"/>
                <a:cs typeface="Arial" pitchFamily="34" charset="0"/>
              </a:rPr>
              <a:t>nélküli részecskék.</a:t>
            </a:r>
          </a:p>
          <a:p>
            <a:pPr lvl="2"/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Ezekre/ezekből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épül a világ;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létezésük kérdéses? A létezés nem folyamatos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lvl="3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mtClean="0">
                <a:latin typeface="Arial" pitchFamily="34" charset="0"/>
                <a:cs typeface="Arial" pitchFamily="34" charset="0"/>
              </a:rPr>
              <a:t>Részecske/hullám „kettősség”.</a:t>
            </a:r>
          </a:p>
          <a:p>
            <a:pPr lvl="2"/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Hol részecskeként hol hullám ként „viselkedik”?</a:t>
            </a: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A hullámfüggvény összeomlása.</a:t>
            </a:r>
          </a:p>
          <a:p>
            <a:pPr lvl="3"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hu-HU" smtClean="0">
                <a:latin typeface="Arial" pitchFamily="34" charset="0"/>
                <a:cs typeface="Arial" pitchFamily="34" charset="0"/>
              </a:rPr>
              <a:t>Idő és szimmetriái.</a:t>
            </a:r>
          </a:p>
          <a:p>
            <a:pPr lvl="2"/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Része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a fizikai valóságnak; hasznos paraméter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; egyirányú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de mindkét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iránya megengedett.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A  (matematikai) szimmetria fogalom?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hu-HU" dirty="0" smtClean="0">
                <a:latin typeface="Arial" pitchFamily="34" charset="0"/>
                <a:cs typeface="Arial" pitchFamily="34" charset="0"/>
              </a:rPr>
              <a:t>Folytatás: majd három év matek tanulás után </a:t>
            </a:r>
            <a:r>
              <a:rPr lang="hu-HU" smtClean="0">
                <a:latin typeface="Arial" pitchFamily="34" charset="0"/>
                <a:cs typeface="Arial" pitchFamily="34" charset="0"/>
              </a:rPr>
              <a:t>a leg-érdekesebb </a:t>
            </a:r>
            <a:r>
              <a:rPr lang="hu-HU" dirty="0" smtClean="0">
                <a:latin typeface="Arial" pitchFamily="34" charset="0"/>
                <a:cs typeface="Arial" pitchFamily="34" charset="0"/>
              </a:rPr>
              <a:t>kérdés:</a:t>
            </a:r>
          </a:p>
          <a:p>
            <a:pPr lvl="3">
              <a:buNone/>
            </a:pPr>
            <a:endParaRPr lang="hu-HU" dirty="0" smtClean="0">
              <a:latin typeface="Arial" pitchFamily="34" charset="0"/>
              <a:cs typeface="Arial" pitchFamily="34" charset="0"/>
            </a:endParaRPr>
          </a:p>
          <a:p>
            <a:pPr lvl="3">
              <a:buNone/>
            </a:pPr>
            <a:r>
              <a:rPr lang="hu-HU" dirty="0" smtClean="0">
                <a:latin typeface="Arial" pitchFamily="34" charset="0"/>
                <a:cs typeface="Arial" pitchFamily="34" charset="0"/>
              </a:rPr>
              <a:t> Mit takar idő fogalmunk?</a:t>
            </a: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lvl="3" algn="r">
              <a:buNone/>
            </a:pPr>
            <a:r>
              <a:rPr lang="hu-HU" sz="1200" smtClean="0">
                <a:latin typeface="Arial" pitchFamily="34" charset="0"/>
                <a:cs typeface="Arial" pitchFamily="34" charset="0"/>
              </a:rPr>
              <a:t>4</a:t>
            </a:r>
            <a:endParaRPr lang="hu-HU" sz="1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827584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A FIZIKAI VALÓSÁG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32656" y="827584"/>
            <a:ext cx="6172200" cy="79688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Magunk s környezetünk (kérdés: eszmék, fogalmak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)? 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Régen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az „anyagi világ”.</a:t>
            </a:r>
          </a:p>
          <a:p>
            <a:pPr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Meghatározás helyett egy állítás: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az evolúció a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fizikai </a:t>
            </a:r>
          </a:p>
          <a:p>
            <a:pPr lvl="1"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valóság része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2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Kezdete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legyen az ősrobbanás után egy nsec-al (vagy egy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millió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évvel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a  vége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pedig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egy vagy néhány millió évvel napjaink előtt.</a:t>
            </a:r>
          </a:p>
          <a:p>
            <a:pPr lvl="1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600" smtClean="0">
                <a:latin typeface="Arial" pitchFamily="34" charset="0"/>
                <a:cs typeface="Arial" pitchFamily="34" charset="0"/>
              </a:rPr>
              <a:t>Leginkább </a:t>
            </a:r>
            <a:r>
              <a:rPr lang="hu-HU" sz="1600" dirty="0" smtClean="0">
                <a:latin typeface="Arial" pitchFamily="34" charset="0"/>
                <a:cs typeface="Arial" pitchFamily="34" charset="0"/>
              </a:rPr>
              <a:t>szembeszökő </a:t>
            </a:r>
            <a:r>
              <a:rPr lang="hu-HU" sz="1600" smtClean="0">
                <a:latin typeface="Arial" pitchFamily="34" charset="0"/>
                <a:cs typeface="Arial" pitchFamily="34" charset="0"/>
              </a:rPr>
              <a:t>jellegzetessége:</a:t>
            </a:r>
          </a:p>
          <a:p>
            <a:pPr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600" dirty="0" smtClean="0">
                <a:latin typeface="Arial" pitchFamily="34" charset="0"/>
                <a:cs typeface="Arial" pitchFamily="34" charset="0"/>
              </a:rPr>
              <a:t>Időben </a:t>
            </a:r>
            <a:r>
              <a:rPr lang="hu-HU" sz="1600" smtClean="0">
                <a:latin typeface="Arial" pitchFamily="34" charset="0"/>
                <a:cs typeface="Arial" pitchFamily="34" charset="0"/>
              </a:rPr>
              <a:t>zajló folyamat.</a:t>
            </a:r>
            <a:endParaRPr lang="hu-HU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idővel és egymással kapcsolódó fogalmak:</a:t>
            </a:r>
          </a:p>
          <a:p>
            <a:pPr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változás, folyamat, esemény.</a:t>
            </a:r>
          </a:p>
          <a:p>
            <a:pPr lvl="2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evolúció változások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időben folyamatos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sorozata.</a:t>
            </a:r>
          </a:p>
          <a:p>
            <a:pPr lvl="1"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A megfigyelő érzékelni csupán </a:t>
            </a:r>
            <a:r>
              <a:rPr lang="hu-HU" sz="1400" i="1" dirty="0" smtClean="0">
                <a:latin typeface="Arial" pitchFamily="34" charset="0"/>
                <a:cs typeface="Arial" pitchFamily="34" charset="0"/>
              </a:rPr>
              <a:t>időbeli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 változásokat képes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; fizikai</a:t>
            </a:r>
          </a:p>
          <a:p>
            <a:pPr lvl="2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szellemi képességeink 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érzékleteink alapján alakulnak.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Idő- </a:t>
            </a:r>
          </a:p>
          <a:p>
            <a:pPr lvl="2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tér-érzékelő szerveink nincsenek.</a:t>
            </a:r>
          </a:p>
          <a:p>
            <a:pPr lvl="1">
              <a:buNone/>
            </a:pPr>
            <a:endParaRPr lang="hu-HU" sz="2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Esemény: nem megfelelő coarse graining</a:t>
            </a:r>
          </a:p>
          <a:p>
            <a:pPr lvl="1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Ennek nem bizonyítéka,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de erősen ráutaló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tény: egy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gerjesztett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atom </a:t>
            </a:r>
          </a:p>
          <a:p>
            <a:pPr lvl="1"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fotont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bocsát ki: kb. 2ns hosszúságú </a:t>
            </a:r>
            <a:r>
              <a:rPr lang="hu-HU" sz="1400" i="1" dirty="0" smtClean="0">
                <a:latin typeface="Arial" pitchFamily="34" charset="0"/>
                <a:cs typeface="Arial" pitchFamily="34" charset="0"/>
              </a:rPr>
              <a:t>folyamat.</a:t>
            </a:r>
          </a:p>
          <a:p>
            <a:pPr lvl="1"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Az idő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szempontjából számunkra érdektelen részkérdések: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része-e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múlt és/vagy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jövő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 fizikai valóságnak. </a:t>
            </a:r>
          </a:p>
          <a:p>
            <a:pPr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Lényeges: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Valóban több féle idő és időirány léztezik?</a:t>
            </a:r>
          </a:p>
          <a:p>
            <a:pPr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Hogyan és hol lehetséges fordított időirány?</a:t>
            </a:r>
          </a:p>
          <a:p>
            <a:pPr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lvl="1" algn="r"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605416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FIZIKA / MATEMATIKA/1</a:t>
            </a:r>
            <a:endParaRPr lang="hu-HU" sz="24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971600"/>
            <a:ext cx="6172200" cy="89289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Fő jellemző: a kiugró eredményesség.</a:t>
            </a:r>
          </a:p>
          <a:p>
            <a:pPr>
              <a:buNone/>
            </a:pPr>
            <a:endParaRPr lang="hu-HU" sz="13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Elterjedt felfogás:  ha majdnem minden problémára </a:t>
            </a:r>
            <a:r>
              <a:rPr lang="hu-HU" sz="6400" i="1" smtClean="0">
                <a:latin typeface="Arial" pitchFamily="34" charset="0"/>
                <a:cs typeface="Arial" pitchFamily="34" charset="0"/>
              </a:rPr>
              <a:t>van</a:t>
            </a:r>
            <a:r>
              <a:rPr lang="hu-HU" sz="640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akkor mindegyikre </a:t>
            </a:r>
            <a:r>
              <a:rPr lang="hu-HU" sz="6400" i="1" smtClean="0">
                <a:latin typeface="Arial" pitchFamily="34" charset="0"/>
                <a:cs typeface="Arial" pitchFamily="34" charset="0"/>
              </a:rPr>
              <a:t>kell  legyen  </a:t>
            </a:r>
            <a:r>
              <a:rPr lang="hu-HU" sz="6400" smtClean="0">
                <a:latin typeface="Arial" pitchFamily="34" charset="0"/>
                <a:cs typeface="Arial" pitchFamily="34" charset="0"/>
              </a:rPr>
              <a:t>matematikai  megoldás.</a:t>
            </a:r>
          </a:p>
          <a:p>
            <a:pPr lvl="2">
              <a:buNone/>
            </a:pPr>
            <a:endParaRPr lang="hu-HU" sz="130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EZ NEM IGAZ!</a:t>
            </a:r>
          </a:p>
          <a:p>
            <a:pPr lvl="1" algn="just">
              <a:lnSpc>
                <a:spcPct val="120000"/>
              </a:lnSpc>
              <a:buNone/>
            </a:pPr>
            <a:endParaRPr lang="hu-HU" sz="130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Az eredményesség nem bizonyít semmit: a </a:t>
            </a:r>
            <a:r>
              <a:rPr lang="hu-HU" sz="6400" i="1" smtClean="0">
                <a:latin typeface="Arial" pitchFamily="34" charset="0"/>
                <a:cs typeface="Arial" pitchFamily="34" charset="0"/>
              </a:rPr>
              <a:t>flogiszton elmélet</a:t>
            </a:r>
            <a:r>
              <a:rPr lang="hu-HU" sz="6400" smtClean="0">
                <a:latin typeface="Arial" pitchFamily="34" charset="0"/>
                <a:cs typeface="Arial" pitchFamily="34" charset="0"/>
              </a:rPr>
              <a:t> nem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volt közelítés valamilyen feltételek  mellett:  úgy ahogy volt  hibás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 volt; mégis kiemelkedő eredménye  a 17. század ipari forradalma,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 sőt a Távfűtő Művek ma is ennek jegyében számláz.(analógia: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    Az IPOD létezése nem bizonyít semmit a QM vonatkozásában).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A nagy és kis számokat tudjuk kezelni, a közepeseket nem</a:t>
            </a:r>
          </a:p>
          <a:p>
            <a:pPr algn="just">
              <a:lnSpc>
                <a:spcPct val="120000"/>
              </a:lnSpc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(neuronhálózat).</a:t>
            </a:r>
          </a:p>
          <a:p>
            <a:pPr lvl="1" algn="just">
              <a:lnSpc>
                <a:spcPct val="120000"/>
              </a:lnSpc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Létezett-e a Homo Sapiens előtt? 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A fizika szempontjából (szerencsére) közömbös a  válasz (de </a:t>
            </a: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szerintem inkább nem).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Kitűnő eszköz, kockázatos iránytű.</a:t>
            </a:r>
          </a:p>
          <a:p>
            <a:pPr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A matematika </a:t>
            </a:r>
            <a:r>
              <a:rPr lang="hu-HU" sz="7200" i="1" smtClean="0">
                <a:latin typeface="Arial" pitchFamily="34" charset="0"/>
                <a:cs typeface="Arial" pitchFamily="34" charset="0"/>
              </a:rPr>
              <a:t>leír</a:t>
            </a:r>
            <a:r>
              <a:rPr lang="hu-HU" sz="7200" smtClean="0">
                <a:latin typeface="Arial" pitchFamily="34" charset="0"/>
                <a:cs typeface="Arial" pitchFamily="34" charset="0"/>
              </a:rPr>
              <a:t> és nem </a:t>
            </a:r>
            <a:r>
              <a:rPr lang="hu-HU" sz="7200" i="1" smtClean="0">
                <a:latin typeface="Arial" pitchFamily="34" charset="0"/>
                <a:cs typeface="Arial" pitchFamily="34" charset="0"/>
              </a:rPr>
              <a:t>előír</a:t>
            </a:r>
            <a:r>
              <a:rPr lang="hu-HU" sz="7200" smtClean="0">
                <a:latin typeface="Arial" pitchFamily="34" charset="0"/>
                <a:cs typeface="Arial" pitchFamily="34" charset="0"/>
              </a:rPr>
              <a:t>; tilt és megenged.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A matekre támaszkodó eredmények </a:t>
            </a:r>
            <a:r>
              <a:rPr lang="hu-HU" sz="6400" i="1" smtClean="0">
                <a:latin typeface="Arial" pitchFamily="34" charset="0"/>
                <a:cs typeface="Arial" pitchFamily="34" charset="0"/>
              </a:rPr>
              <a:t>mateken kívüli </a:t>
            </a:r>
            <a:r>
              <a:rPr lang="hu-HU" sz="6400" smtClean="0">
                <a:latin typeface="Arial" pitchFamily="34" charset="0"/>
                <a:cs typeface="Arial" pitchFamily="34" charset="0"/>
              </a:rPr>
              <a:t>eszközök </a:t>
            </a:r>
          </a:p>
          <a:p>
            <a:pPr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igénybevétele nélkül nem értelmezhetőek a fizikai valóságra.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Elektromágneses térelmélet – éter: a Michelson</a:t>
            </a:r>
          </a:p>
          <a:p>
            <a:pPr lvl="1">
              <a:buNone/>
            </a:pPr>
            <a:r>
              <a:rPr lang="hu-HU" sz="7200" smtClean="0">
                <a:latin typeface="Arial" pitchFamily="34" charset="0"/>
                <a:cs typeface="Arial" pitchFamily="34" charset="0"/>
              </a:rPr>
              <a:t> kísérlet döntött s nem a matek.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A diszkrét – halmazelméleti megalapozású – matematika jelenlegi </a:t>
            </a:r>
          </a:p>
          <a:p>
            <a:pPr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eszköztára – bármennyire is ígéretes - egyelőre még ugyancsak </a:t>
            </a:r>
          </a:p>
          <a:p>
            <a:pPr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szegényes. </a:t>
            </a:r>
          </a:p>
          <a:p>
            <a:pPr lvl="1">
              <a:buNone/>
            </a:pPr>
            <a:endParaRPr lang="hu-HU" sz="200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Két billiárd golyó ütközik? Érintő a „geometria mentes” </a:t>
            </a:r>
          </a:p>
          <a:p>
            <a:pPr lvl="1">
              <a:buNone/>
            </a:pPr>
            <a:r>
              <a:rPr lang="hu-HU" sz="6400" smtClean="0">
                <a:latin typeface="Arial" pitchFamily="34" charset="0"/>
                <a:cs typeface="Arial" pitchFamily="34" charset="0"/>
              </a:rPr>
              <a:t>matematikában.</a:t>
            </a:r>
          </a:p>
          <a:p>
            <a:pPr>
              <a:buNone/>
            </a:pPr>
            <a:endParaRPr lang="hu-H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49432"/>
          </a:xfrm>
        </p:spPr>
        <p:txBody>
          <a:bodyPr>
            <a:normAutofit/>
          </a:bodyPr>
          <a:lstStyle/>
          <a:p>
            <a:r>
              <a:rPr lang="hu-HU" sz="2400" dirty="0" smtClean="0">
                <a:latin typeface="Arial" pitchFamily="34" charset="0"/>
                <a:cs typeface="Arial" pitchFamily="34" charset="0"/>
              </a:rPr>
              <a:t>FIZIKA / MATEMATIKA/2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1211627"/>
            <a:ext cx="6172200" cy="768085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Nem matematikai fogalmakat kezelünk úgy, mintha azok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(„majdnem megfelelő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”) matematikai fogalmak lennének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, holott 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utóbbiaknak nincsen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megfelelője a fizikai valóság-ban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hu-HU" sz="1500" dirty="0" smtClean="0">
                <a:latin typeface="Arial" pitchFamily="34" charset="0"/>
                <a:cs typeface="Arial" pitchFamily="34" charset="0"/>
              </a:rPr>
              <a:t>Pontszerű részecske…világvonal…..gravitációs összeomlás. Vagy</a:t>
            </a:r>
            <a:r>
              <a:rPr lang="hu-HU" sz="150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hu-HU" sz="1800" smtClean="0">
                <a:latin typeface="Symbol" pitchFamily="18" charset="2"/>
              </a:rPr>
              <a:t>¥</a:t>
            </a:r>
            <a:r>
              <a:rPr lang="hu-HU" sz="1500" smtClean="0">
                <a:latin typeface="Symbol" pitchFamily="18" charset="2"/>
              </a:rPr>
              <a:t> </a:t>
            </a:r>
            <a:r>
              <a:rPr lang="hu-HU" sz="1500" smtClean="0">
                <a:latin typeface="Arial" pitchFamily="34" charset="0"/>
                <a:cs typeface="Arial" pitchFamily="34" charset="0"/>
              </a:rPr>
              <a:t>mint </a:t>
            </a:r>
            <a:r>
              <a:rPr lang="hu-HU" sz="15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u-HU" sz="1500" smtClean="0">
                <a:latin typeface="Arial" pitchFamily="34" charset="0"/>
                <a:cs typeface="Arial" pitchFamily="34" charset="0"/>
              </a:rPr>
              <a:t>mérőszám”, renormalizálás , „</a:t>
            </a:r>
            <a:r>
              <a:rPr lang="hu-HU" sz="1600" smtClean="0">
                <a:latin typeface="Symbol" pitchFamily="18" charset="2"/>
              </a:rPr>
              <a:t>¥ /¥</a:t>
            </a:r>
            <a:r>
              <a:rPr lang="hu-HU" sz="1500" smtClean="0">
                <a:latin typeface="Arial" pitchFamily="34" charset="0"/>
                <a:cs typeface="Arial" pitchFamily="34" charset="0"/>
              </a:rPr>
              <a:t> = h/2</a:t>
            </a:r>
            <a:r>
              <a:rPr lang="hu-HU" sz="1600" smtClean="0"/>
              <a:t> π”</a:t>
            </a:r>
            <a:endParaRPr lang="hu-HU" sz="15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hu-HU" sz="1500" smtClean="0">
                <a:latin typeface="Arial" pitchFamily="34" charset="0"/>
                <a:cs typeface="Arial" pitchFamily="34" charset="0"/>
              </a:rPr>
              <a:t> </a:t>
            </a: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Egy matematikai és egy ismeretelméleti korlát:</a:t>
            </a:r>
          </a:p>
          <a:p>
            <a:pPr marL="0" lvl="1" indent="0">
              <a:spcBef>
                <a:spcPts val="0"/>
              </a:spcBef>
              <a:buNone/>
            </a:pPr>
            <a:endParaRPr lang="hu-HU" sz="1200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matematika kizár („nem lehet”) és megenged („lehet”) eseteket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 A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kizárás egyértelmű, a megengedés nem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 ír elő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semmit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lvl="1" indent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Gödel önmagába visszatérő időhurkú megoldást talált a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GTR alapegyen-letére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.  Az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hogy  ilyen-e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a világ vagy nem, az </a:t>
            </a:r>
            <a:r>
              <a:rPr lang="hu-HU" sz="1400" i="1" dirty="0" smtClean="0">
                <a:latin typeface="Arial" pitchFamily="34" charset="0"/>
                <a:cs typeface="Arial" pitchFamily="34" charset="0"/>
              </a:rPr>
              <a:t>nem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400" i="1" dirty="0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hanem </a:t>
            </a:r>
            <a:r>
              <a:rPr lang="hu-HU" sz="1400" i="1" smtClean="0">
                <a:latin typeface="Arial" pitchFamily="34" charset="0"/>
                <a:cs typeface="Arial" pitchFamily="34" charset="0"/>
              </a:rPr>
              <a:t>mérések vagy tapasztalat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kérdése (szimmetria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megfontolásoknál általában nem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vesszük figyelembe).</a:t>
            </a:r>
          </a:p>
          <a:p>
            <a:pPr marL="0" lvl="2" indent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Egy távolság elemnél t és x,y,z értelmezési tartományát nem a matek ha-tározza meg.</a:t>
            </a:r>
            <a:endParaRPr lang="hu-HU" sz="1400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hu-HU" sz="1800" dirty="0" smtClean="0">
                <a:latin typeface="Arial" pitchFamily="34" charset="0"/>
                <a:cs typeface="Arial" pitchFamily="34" charset="0"/>
              </a:rPr>
              <a:t>A tapasztalat (minden állítás igaz voltának próbája) csupán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olyan mintha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és 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nem </a:t>
            </a:r>
            <a:r>
              <a:rPr lang="hu-HU" sz="1800" i="1" dirty="0" smtClean="0">
                <a:latin typeface="Arial" pitchFamily="34" charset="0"/>
                <a:cs typeface="Arial" pitchFamily="34" charset="0"/>
              </a:rPr>
              <a:t>olyan</a:t>
            </a:r>
            <a:r>
              <a:rPr lang="hu-HU" sz="1800" dirty="0" smtClean="0">
                <a:latin typeface="Arial" pitchFamily="34" charset="0"/>
                <a:cs typeface="Arial" pitchFamily="34" charset="0"/>
              </a:rPr>
              <a:t> jellegű eredményekkel szolgál.</a:t>
            </a:r>
          </a:p>
          <a:p>
            <a:pPr marL="0" lvl="1" indent="0">
              <a:spcBef>
                <a:spcPts val="0"/>
              </a:spcBef>
              <a:buNone/>
            </a:pPr>
            <a:endParaRPr lang="hu-HU" sz="800" dirty="0" smtClean="0">
              <a:latin typeface="Arial" pitchFamily="34" charset="0"/>
              <a:cs typeface="Arial" pitchFamily="34" charset="0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Csupán olyan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, mintha ez egy kalapács volna ….. ez egy kalapács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: sokol-dalúan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ellenőrizhető.</a:t>
            </a:r>
          </a:p>
          <a:p>
            <a:pPr marL="0" lvl="2" indent="0">
              <a:spcBef>
                <a:spcPts val="0"/>
              </a:spcBef>
              <a:buNone/>
            </a:pPr>
            <a:endParaRPr lang="hu-HU" sz="500" dirty="0" smtClean="0">
              <a:latin typeface="Arial" pitchFamily="34" charset="0"/>
              <a:cs typeface="Arial" pitchFamily="34" charset="0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Csupán olyan, 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mintha a téridő a fizikai valóság aktív része volna ….a téridő a  fizikai valóság </a:t>
            </a:r>
            <a:r>
              <a:rPr lang="hu-HU" sz="1400" smtClean="0">
                <a:latin typeface="Arial" pitchFamily="34" charset="0"/>
                <a:cs typeface="Arial" pitchFamily="34" charset="0"/>
              </a:rPr>
              <a:t>aktív  része</a:t>
            </a:r>
            <a:r>
              <a:rPr lang="hu-HU" sz="1400" dirty="0" smtClean="0">
                <a:latin typeface="Arial" pitchFamily="34" charset="0"/>
                <a:cs typeface="Arial" pitchFamily="34" charset="0"/>
              </a:rPr>
              <a:t>: nincs lehetőség sokoldalú ellenőrzésre.</a:t>
            </a:r>
          </a:p>
          <a:p>
            <a:pPr marL="0" lvl="2" indent="0">
              <a:spcBef>
                <a:spcPts val="0"/>
              </a:spcBef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marL="0" lvl="2" indent="0">
              <a:spcBef>
                <a:spcPts val="0"/>
              </a:spcBef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hu-HU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611560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SZIMMETRIA/1</a:t>
            </a:r>
            <a:endParaRPr lang="hu-HU" sz="24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2900" y="611560"/>
            <a:ext cx="6172200" cy="8352928"/>
          </a:xfrm>
        </p:spPr>
        <p:txBody>
          <a:bodyPr>
            <a:normAutofit fontScale="85000" lnSpcReduction="1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100" smtClean="0">
                <a:latin typeface="Arial" pitchFamily="34" charset="0"/>
                <a:cs typeface="Arial" pitchFamily="34" charset="0"/>
              </a:rPr>
              <a:t>A továbbiak szempontjából csak </a:t>
            </a:r>
            <a:r>
              <a:rPr lang="hu-HU" sz="2100" i="1" smtClean="0">
                <a:latin typeface="Arial" pitchFamily="34" charset="0"/>
                <a:cs typeface="Arial" pitchFamily="34" charset="0"/>
              </a:rPr>
              <a:t>téridő</a:t>
            </a:r>
            <a:r>
              <a:rPr lang="hu-HU" sz="2100" smtClean="0">
                <a:latin typeface="Arial" pitchFamily="34" charset="0"/>
                <a:cs typeface="Arial" pitchFamily="34" charset="0"/>
              </a:rPr>
              <a:t> szimmetriák érde-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100" smtClean="0">
                <a:latin typeface="Arial" pitchFamily="34" charset="0"/>
                <a:cs typeface="Arial" pitchFamily="34" charset="0"/>
              </a:rPr>
              <a:t>kesek.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hu-HU" sz="60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100" smtClean="0">
                <a:latin typeface="Arial" pitchFamily="34" charset="0"/>
                <a:cs typeface="Arial" pitchFamily="34" charset="0"/>
              </a:rPr>
              <a:t>A matematika szimmetria fogalma egyértelmű, használata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2100" smtClean="0">
                <a:latin typeface="Arial" pitchFamily="34" charset="0"/>
                <a:cs typeface="Arial" pitchFamily="34" charset="0"/>
              </a:rPr>
              <a:t>azonban nem.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ABCDCBA egy jobb-bal szimmetriát mutató karaktersorozat.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hu-HU" sz="1600" smtClean="0">
                <a:latin typeface="Arial" pitchFamily="34" charset="0"/>
                <a:cs typeface="Arial" pitchFamily="34" charset="0"/>
              </a:rPr>
              <a:t>Jobb-bal: a tér attribútumai, de a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karaktersorozat szimmetriájának a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téridő szimmetriáihoz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 nincsen köze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Időben előre-hátra szimmetria: ha egy eseménysorról  felvett film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mindkét  irányban lejátsszva  megengedett eseménysort mutat,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akkor az eseménysort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időben szimmetrikusnak tartjuk. Ennek a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téridő szimmetriáihoz ugyancsak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nincsen köze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.  </a:t>
            </a:r>
          </a:p>
          <a:p>
            <a:pPr marL="0">
              <a:lnSpc>
                <a:spcPts val="12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</a:t>
            </a:r>
            <a:endParaRPr lang="hu-HU" sz="14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6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téridő lehetséges szimmetriáit a téridő dimenziói és topológiája ha-tározza meg.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3 dimenziós térben  egy jobbkéz nem „tükrözhető” balkézzé, egy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további dimenzióra volna szükség.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1 dimenziós időben a tükrözés értelmezhetetlen, kivinne a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rendelkezésre  álló állapottérből (v.ö. a matek megtilt valamit; 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persze a két időirány egymástól függetlenül a matek oldaláról 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          nézve is meg a GTR oldaláról nézve is még létezhet).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időbeli szimmetria fogalom fizikán belüli mindennapi használata ezt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nem veszi figyelembe.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Az időnek a GTR keretei között egyetlen megengedett szimmetriája a transzlációs szimmetria. Minden más elképzelés – ha nem is a világ-ból, de a GTR-ből kivezet.</a:t>
            </a: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endParaRPr lang="hu-HU" sz="600" smtClean="0">
              <a:latin typeface="Arial" pitchFamily="34" charset="0"/>
              <a:cs typeface="Arial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Eseménysorok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ettől függetlenül lehetnek „időben szimmetrikusak” vagy nem.</a:t>
            </a:r>
            <a:endParaRPr lang="hu-HU" sz="1900" smtClean="0">
              <a:latin typeface="Arial" pitchFamily="34" charset="0"/>
              <a:cs typeface="Arial" pitchFamily="34" charset="0"/>
            </a:endParaRPr>
          </a:p>
          <a:p>
            <a:pPr marL="0" algn="r">
              <a:lnSpc>
                <a:spcPct val="110000"/>
              </a:lnSpc>
              <a:spcBef>
                <a:spcPts val="0"/>
              </a:spcBef>
              <a:buNone/>
            </a:pPr>
            <a:endParaRPr lang="hu-HU" sz="190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u-HU" sz="1900" smtClean="0"/>
              <a:t>Tapasztalt időben aszimmetrikus esemánysorok: fekete lyukak (be igen, </a:t>
            </a:r>
          </a:p>
          <a:p>
            <a:pPr>
              <a:buNone/>
            </a:pPr>
            <a:r>
              <a:rPr lang="hu-HU" sz="1900" smtClean="0"/>
              <a:t>ki  nem); sztochasztikus folyamatok ;  mérések (az eredményből a mérés </a:t>
            </a:r>
          </a:p>
          <a:p>
            <a:pPr>
              <a:buNone/>
            </a:pPr>
            <a:r>
              <a:rPr lang="hu-HU" sz="1900" smtClean="0"/>
              <a:t>mikéntjére nem következhetünk), hullámfüggvény összeomlás.</a:t>
            </a:r>
            <a:endParaRPr lang="hu-HU"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49432"/>
          </a:xfrm>
        </p:spPr>
        <p:txBody>
          <a:bodyPr>
            <a:normAutofit/>
          </a:bodyPr>
          <a:lstStyle/>
          <a:p>
            <a:r>
              <a:rPr lang="hu-HU" sz="2400" smtClean="0">
                <a:latin typeface="Arial" pitchFamily="34" charset="0"/>
                <a:cs typeface="Arial" pitchFamily="34" charset="0"/>
              </a:rPr>
              <a:t>SZIMMETRIA/2</a:t>
            </a:r>
            <a:endParaRPr lang="hu-HU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0648" y="1187624"/>
            <a:ext cx="6172200" cy="6956591"/>
          </a:xfrm>
        </p:spPr>
        <p:txBody>
          <a:bodyPr>
            <a:normAutofit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A termodinamika második tétele: az entrópia az idő mono-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ton függvénye. Ha az univerzum jelenleg tapasztalt tágu-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lása megfordul, a tétel érvényességét az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időirány megfor-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i="1" smtClean="0">
                <a:latin typeface="Arial" pitchFamily="34" charset="0"/>
                <a:cs typeface="Arial" pitchFamily="34" charset="0"/>
              </a:rPr>
              <a:t>dulása 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biztosítja.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Nem igaz. A biztosíték a dinamikus egyenletek. Egy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külső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megfigyelő megfigyelései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időbeli sorrendben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: az univer-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zum tágul; a tágulás lassul; a tágulás megszünik; az uni-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verzum zsugorodni kezd stb.</a:t>
            </a:r>
          </a:p>
          <a:p>
            <a:pPr marL="0">
              <a:spcBef>
                <a:spcPts val="0"/>
              </a:spcBef>
              <a:buNone/>
            </a:pPr>
            <a:endParaRPr lang="hu-HU" sz="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Egy ilyen külső megfigyelő létét természeti törvényeink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nem tiltják.</a:t>
            </a: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Ehrenfest két urnás kisérlete szemlélteti, hogy a rendezett-ségre való „törekvésnek” nincsen köze az időhöz.</a:t>
            </a:r>
          </a:p>
          <a:p>
            <a:pPr marL="0" lvl="1">
              <a:spcBef>
                <a:spcPts val="0"/>
              </a:spcBef>
              <a:buNone/>
            </a:pPr>
            <a:endParaRPr lang="hu-HU" sz="5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 Két urnába tetszés szerinti megosztásban helyezzünk el  1-től 100-ig szá-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 mozott golyókat. Egy 100-as beosztású rulettkerék minden forgatásánál  a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 kijött számmal ellátott golyót tegyük át a másik urnába.  A sokszor ismé-</a:t>
            </a:r>
          </a:p>
          <a:p>
            <a:pPr marL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 telt forgatások során a két urna tartalma  50-hez közelít,  </a:t>
            </a:r>
            <a:r>
              <a:rPr lang="hu-HU" sz="1400" i="1" smtClean="0">
                <a:latin typeface="Arial" pitchFamily="34" charset="0"/>
                <a:cs typeface="Arial" pitchFamily="34" charset="0"/>
              </a:rPr>
              <a:t>időiránytól  </a:t>
            </a:r>
          </a:p>
          <a:p>
            <a:pPr marL="0">
              <a:spcBef>
                <a:spcPts val="0"/>
              </a:spcBef>
              <a:buNone/>
            </a:pPr>
            <a:r>
              <a:rPr lang="hu-HU" sz="1400" smtClean="0">
                <a:latin typeface="Arial" pitchFamily="34" charset="0"/>
                <a:cs typeface="Arial" pitchFamily="34" charset="0"/>
              </a:rPr>
              <a:t>  </a:t>
            </a:r>
            <a:r>
              <a:rPr lang="hu-HU" sz="1400" i="1" smtClean="0">
                <a:latin typeface="Arial" pitchFamily="34" charset="0"/>
                <a:cs typeface="Arial" pitchFamily="34" charset="0"/>
              </a:rPr>
              <a:t>függetllenül.</a:t>
            </a: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Jogos megállapítás: a környezetünkben tapasztalt időbeli aszimmetria függetlenül termodinamikai megfontolásoktól  általános érvényű lehet.</a:t>
            </a: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hu-HU" sz="1800" smtClean="0">
                <a:latin typeface="Arial" pitchFamily="34" charset="0"/>
                <a:cs typeface="Arial" pitchFamily="34" charset="0"/>
              </a:rPr>
              <a:t>Ha csakugyan általános érvényű, ennek a valóságot  leíró dinamikus egyenletekben valami nyoma </a:t>
            </a:r>
            <a:r>
              <a:rPr lang="hu-HU" sz="1800" i="1" smtClean="0">
                <a:latin typeface="Arial" pitchFamily="34" charset="0"/>
                <a:cs typeface="Arial" pitchFamily="34" charset="0"/>
              </a:rPr>
              <a:t>kellene</a:t>
            </a:r>
            <a:r>
              <a:rPr lang="hu-HU" sz="1800" smtClean="0">
                <a:latin typeface="Arial" pitchFamily="34" charset="0"/>
                <a:cs typeface="Arial" pitchFamily="34" charset="0"/>
              </a:rPr>
              <a:t> legyen.</a:t>
            </a: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hu-HU" sz="1800" smtClean="0">
              <a:latin typeface="Arial" pitchFamily="34" charset="0"/>
              <a:cs typeface="Arial" pitchFamily="34" charset="0"/>
            </a:endParaRPr>
          </a:p>
          <a:p>
            <a:pPr marL="0" algn="r">
              <a:spcBef>
                <a:spcPts val="0"/>
              </a:spcBef>
              <a:buNone/>
            </a:pPr>
            <a:endParaRPr lang="hu-HU" sz="12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3751</TotalTime>
  <Words>3132</Words>
  <Application>Microsoft Office PowerPoint</Application>
  <PresentationFormat>Diavetítés a képernyőre (4:3 oldalarány)</PresentationFormat>
  <Paragraphs>564</Paragraphs>
  <Slides>19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Office-téma</vt:lpstr>
      <vt:lpstr>MSZKI, meg ami utána volt</vt:lpstr>
      <vt:lpstr>2. dia</vt:lpstr>
      <vt:lpstr>  SZÁMÍTÁSTUDOMÁNY </vt:lpstr>
      <vt:lpstr>4. dia</vt:lpstr>
      <vt:lpstr>A FIZIKAI VALÓSÁG</vt:lpstr>
      <vt:lpstr>FIZIKA / MATEMATIKA/1</vt:lpstr>
      <vt:lpstr>FIZIKA / MATEMATIKA/2</vt:lpstr>
      <vt:lpstr>SZIMMETRIA/1</vt:lpstr>
      <vt:lpstr>SZIMMETRIA/2</vt:lpstr>
      <vt:lpstr>KÉT KISÉRLET ÉS EGY KÉRDÉS</vt:lpstr>
      <vt:lpstr>FOGALOMZAVAROK</vt:lpstr>
      <vt:lpstr>BOMLÁS</vt:lpstr>
      <vt:lpstr>PONTSZERŰ  RÉSZECSKÉK</vt:lpstr>
      <vt:lpstr>IDŐ, MÉRNÖK SZEMMEL</vt:lpstr>
      <vt:lpstr>IDŐFOGALOM A KÖZNAPI ÉLETBEN</vt:lpstr>
      <vt:lpstr>IDŐ A GTR-BEN ÉS QM-BEN</vt:lpstr>
      <vt:lpstr>KEZDET ÉS VÉG</vt:lpstr>
      <vt:lpstr>ÖSSZEFOGLALÁS</vt:lpstr>
      <vt:lpstr>19.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MSZKI, meg ami utána volt</dc:title>
  <cp:lastModifiedBy>Sándory Mihály</cp:lastModifiedBy>
  <cp:revision>301</cp:revision>
  <dcterms:modified xsi:type="dcterms:W3CDTF">2013-05-08T12:37:47Z</dcterms:modified>
</cp:coreProperties>
</file>