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3" r:id="rId5"/>
    <p:sldId id="264" r:id="rId6"/>
    <p:sldId id="267" r:id="rId7"/>
    <p:sldId id="265" r:id="rId8"/>
    <p:sldId id="269" r:id="rId9"/>
    <p:sldId id="273" r:id="rId10"/>
    <p:sldId id="266" r:id="rId11"/>
    <p:sldId id="271" r:id="rId12"/>
    <p:sldId id="270" r:id="rId13"/>
    <p:sldId id="272" r:id="rId14"/>
  </p:sldIdLst>
  <p:sldSz cx="9144000" cy="6858000" type="screen4x3"/>
  <p:notesSz cx="7099300" cy="10234613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FF0000"/>
    <a:srgbClr val="99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581" autoAdjust="0"/>
  </p:normalViewPr>
  <p:slideViewPr>
    <p:cSldViewPr snapToGrid="0"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A6C166-F8C9-4685-AC23-57EB862E9EB1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9A045F-1142-4033-B02E-001F090B6C28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56E78B-B8E3-4FB4-A4CD-D90473A27D17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Cím, 1 nagy és 2 kisebb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3DEC1CC-2BFA-4D2A-8D6E-31A9D79B004E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7E1235E-4BB0-44FB-9B77-E09F40EA7769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3B9060-FC4A-458C-A2AB-03F3E05FF523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1FDE1B-D15F-4943-9329-E8AD54A9BB3E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96D0A8-76CE-40C8-9FCE-CD7D4BB9DF7B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D9C7ED-2000-4525-AF7F-B3D34D89E855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51115F-230A-44F3-9771-4E4C57C06ED5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6AB183-700B-4B9B-826D-9363AA9F995B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E02F55-A26E-433D-B686-DF8D55B0FA76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E53FF6-5BFB-4F9B-B94F-97DCA59EA4C7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3BB210D-3911-4766-83DE-AE8FDEDC3936}" type="slidenum">
              <a:rPr lang="hu-HU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3452813" y="4119563"/>
            <a:ext cx="18303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800">
                <a:solidFill>
                  <a:schemeClr val="accent1"/>
                </a:solidFill>
              </a:rPr>
              <a:t>Tichy Géza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046413" y="5119688"/>
            <a:ext cx="31988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hu-HU" sz="3200">
                <a:solidFill>
                  <a:schemeClr val="accent2"/>
                </a:solidFill>
              </a:rPr>
              <a:t>ELFT ankét</a:t>
            </a:r>
          </a:p>
          <a:p>
            <a:pPr algn="ctr"/>
            <a:r>
              <a:rPr lang="hu-HU" sz="3200">
                <a:solidFill>
                  <a:schemeClr val="accent2"/>
                </a:solidFill>
              </a:rPr>
              <a:t> 2015. március 27.</a:t>
            </a:r>
          </a:p>
        </p:txBody>
      </p:sp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784225" y="1052513"/>
            <a:ext cx="7735888" cy="244475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hu-HU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/>
                  </a:outerShdw>
                </a:effectLst>
                <a:latin typeface="Arial Black"/>
              </a:rPr>
              <a:t>Leárnyékolható-e</a:t>
            </a:r>
          </a:p>
          <a:p>
            <a:pPr algn="ctr"/>
            <a:r>
              <a:rPr lang="hu-HU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/>
                  </a:outerShdw>
                </a:effectLst>
                <a:latin typeface="Arial Black"/>
              </a:rPr>
              <a:t> egy mobiltelefon?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00038" y="407988"/>
            <a:ext cx="424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3600">
                <a:solidFill>
                  <a:srgbClr val="FF0000"/>
                </a:solidFill>
              </a:rPr>
              <a:t>Rezonanciajelenségek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327025" y="1358900"/>
            <a:ext cx="5581650" cy="95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4376738" y="1414463"/>
            <a:ext cx="79375" cy="2806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327025" y="4086225"/>
            <a:ext cx="5581650" cy="95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grpSp>
        <p:nvGrpSpPr>
          <p:cNvPr id="20544" name="Group 64"/>
          <p:cNvGrpSpPr>
            <a:grpSpLocks/>
          </p:cNvGrpSpPr>
          <p:nvPr/>
        </p:nvGrpSpPr>
        <p:grpSpPr bwMode="auto">
          <a:xfrm>
            <a:off x="4605338" y="730250"/>
            <a:ext cx="2703512" cy="2698750"/>
            <a:chOff x="2901" y="460"/>
            <a:chExt cx="2536" cy="3631"/>
          </a:xfrm>
        </p:grpSpPr>
        <p:sp>
          <p:nvSpPr>
            <p:cNvPr id="20483" name="Rectangle 3"/>
            <p:cNvSpPr>
              <a:spLocks noChangeArrowheads="1"/>
            </p:cNvSpPr>
            <p:nvPr/>
          </p:nvSpPr>
          <p:spPr bwMode="auto">
            <a:xfrm>
              <a:off x="2927" y="3410"/>
              <a:ext cx="2422" cy="68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0514" name="Freeform 34"/>
            <p:cNvSpPr>
              <a:spLocks/>
            </p:cNvSpPr>
            <p:nvPr/>
          </p:nvSpPr>
          <p:spPr bwMode="auto">
            <a:xfrm>
              <a:off x="2959" y="2575"/>
              <a:ext cx="2407" cy="549"/>
            </a:xfrm>
            <a:custGeom>
              <a:avLst/>
              <a:gdLst/>
              <a:ahLst/>
              <a:cxnLst>
                <a:cxn ang="0">
                  <a:pos x="2" y="52"/>
                </a:cxn>
                <a:cxn ang="0">
                  <a:pos x="6" y="50"/>
                </a:cxn>
                <a:cxn ang="0">
                  <a:pos x="10" y="47"/>
                </a:cxn>
                <a:cxn ang="0">
                  <a:pos x="14" y="44"/>
                </a:cxn>
                <a:cxn ang="0">
                  <a:pos x="18" y="41"/>
                </a:cxn>
                <a:cxn ang="0">
                  <a:pos x="22" y="38"/>
                </a:cxn>
                <a:cxn ang="0">
                  <a:pos x="27" y="36"/>
                </a:cxn>
                <a:cxn ang="0">
                  <a:pos x="30" y="33"/>
                </a:cxn>
                <a:cxn ang="0">
                  <a:pos x="35" y="30"/>
                </a:cxn>
                <a:cxn ang="0">
                  <a:pos x="39" y="28"/>
                </a:cxn>
                <a:cxn ang="0">
                  <a:pos x="43" y="25"/>
                </a:cxn>
                <a:cxn ang="0">
                  <a:pos x="47" y="23"/>
                </a:cxn>
                <a:cxn ang="0">
                  <a:pos x="51" y="20"/>
                </a:cxn>
                <a:cxn ang="0">
                  <a:pos x="55" y="18"/>
                </a:cxn>
                <a:cxn ang="0">
                  <a:pos x="59" y="16"/>
                </a:cxn>
                <a:cxn ang="0">
                  <a:pos x="64" y="14"/>
                </a:cxn>
                <a:cxn ang="0">
                  <a:pos x="68" y="12"/>
                </a:cxn>
                <a:cxn ang="0">
                  <a:pos x="73" y="10"/>
                </a:cxn>
                <a:cxn ang="0">
                  <a:pos x="78" y="8"/>
                </a:cxn>
                <a:cxn ang="0">
                  <a:pos x="82" y="6"/>
                </a:cxn>
                <a:cxn ang="0">
                  <a:pos x="87" y="5"/>
                </a:cxn>
                <a:cxn ang="0">
                  <a:pos x="92" y="3"/>
                </a:cxn>
                <a:cxn ang="0">
                  <a:pos x="98" y="2"/>
                </a:cxn>
                <a:cxn ang="0">
                  <a:pos x="103" y="1"/>
                </a:cxn>
                <a:cxn ang="0">
                  <a:pos x="109" y="1"/>
                </a:cxn>
                <a:cxn ang="0">
                  <a:pos x="114" y="0"/>
                </a:cxn>
                <a:cxn ang="0">
                  <a:pos x="120" y="0"/>
                </a:cxn>
                <a:cxn ang="0">
                  <a:pos x="126" y="0"/>
                </a:cxn>
                <a:cxn ang="0">
                  <a:pos x="131" y="1"/>
                </a:cxn>
                <a:cxn ang="0">
                  <a:pos x="137" y="1"/>
                </a:cxn>
                <a:cxn ang="0">
                  <a:pos x="142" y="2"/>
                </a:cxn>
                <a:cxn ang="0">
                  <a:pos x="148" y="3"/>
                </a:cxn>
                <a:cxn ang="0">
                  <a:pos x="153" y="5"/>
                </a:cxn>
                <a:cxn ang="0">
                  <a:pos x="158" y="6"/>
                </a:cxn>
                <a:cxn ang="0">
                  <a:pos x="162" y="8"/>
                </a:cxn>
                <a:cxn ang="0">
                  <a:pos x="167" y="10"/>
                </a:cxn>
                <a:cxn ang="0">
                  <a:pos x="172" y="12"/>
                </a:cxn>
                <a:cxn ang="0">
                  <a:pos x="176" y="14"/>
                </a:cxn>
                <a:cxn ang="0">
                  <a:pos x="181" y="16"/>
                </a:cxn>
                <a:cxn ang="0">
                  <a:pos x="185" y="18"/>
                </a:cxn>
                <a:cxn ang="0">
                  <a:pos x="189" y="20"/>
                </a:cxn>
                <a:cxn ang="0">
                  <a:pos x="193" y="23"/>
                </a:cxn>
                <a:cxn ang="0">
                  <a:pos x="197" y="25"/>
                </a:cxn>
                <a:cxn ang="0">
                  <a:pos x="201" y="28"/>
                </a:cxn>
                <a:cxn ang="0">
                  <a:pos x="205" y="30"/>
                </a:cxn>
                <a:cxn ang="0">
                  <a:pos x="210" y="33"/>
                </a:cxn>
                <a:cxn ang="0">
                  <a:pos x="213" y="36"/>
                </a:cxn>
                <a:cxn ang="0">
                  <a:pos x="218" y="38"/>
                </a:cxn>
                <a:cxn ang="0">
                  <a:pos x="222" y="41"/>
                </a:cxn>
                <a:cxn ang="0">
                  <a:pos x="226" y="44"/>
                </a:cxn>
                <a:cxn ang="0">
                  <a:pos x="230" y="47"/>
                </a:cxn>
                <a:cxn ang="0">
                  <a:pos x="234" y="50"/>
                </a:cxn>
                <a:cxn ang="0">
                  <a:pos x="238" y="52"/>
                </a:cxn>
              </a:cxnLst>
              <a:rect l="0" t="0" r="r" b="b"/>
              <a:pathLst>
                <a:path w="241" h="55">
                  <a:moveTo>
                    <a:pt x="0" y="55"/>
                  </a:moveTo>
                  <a:lnTo>
                    <a:pt x="0" y="54"/>
                  </a:lnTo>
                  <a:lnTo>
                    <a:pt x="1" y="54"/>
                  </a:lnTo>
                  <a:lnTo>
                    <a:pt x="1" y="53"/>
                  </a:lnTo>
                  <a:lnTo>
                    <a:pt x="2" y="53"/>
                  </a:lnTo>
                  <a:lnTo>
                    <a:pt x="2" y="52"/>
                  </a:lnTo>
                  <a:lnTo>
                    <a:pt x="3" y="52"/>
                  </a:lnTo>
                  <a:lnTo>
                    <a:pt x="4" y="52"/>
                  </a:lnTo>
                  <a:lnTo>
                    <a:pt x="4" y="51"/>
                  </a:lnTo>
                  <a:lnTo>
                    <a:pt x="5" y="51"/>
                  </a:lnTo>
                  <a:lnTo>
                    <a:pt x="5" y="50"/>
                  </a:lnTo>
                  <a:lnTo>
                    <a:pt x="6" y="50"/>
                  </a:lnTo>
                  <a:lnTo>
                    <a:pt x="7" y="49"/>
                  </a:lnTo>
                  <a:lnTo>
                    <a:pt x="8" y="49"/>
                  </a:lnTo>
                  <a:lnTo>
                    <a:pt x="8" y="48"/>
                  </a:lnTo>
                  <a:lnTo>
                    <a:pt x="9" y="48"/>
                  </a:lnTo>
                  <a:lnTo>
                    <a:pt x="9" y="47"/>
                  </a:lnTo>
                  <a:lnTo>
                    <a:pt x="10" y="47"/>
                  </a:lnTo>
                  <a:lnTo>
                    <a:pt x="11" y="47"/>
                  </a:lnTo>
                  <a:lnTo>
                    <a:pt x="11" y="46"/>
                  </a:lnTo>
                  <a:lnTo>
                    <a:pt x="12" y="46"/>
                  </a:lnTo>
                  <a:lnTo>
                    <a:pt x="12" y="45"/>
                  </a:lnTo>
                  <a:lnTo>
                    <a:pt x="13" y="45"/>
                  </a:lnTo>
                  <a:lnTo>
                    <a:pt x="14" y="44"/>
                  </a:lnTo>
                  <a:lnTo>
                    <a:pt x="15" y="44"/>
                  </a:lnTo>
                  <a:lnTo>
                    <a:pt x="15" y="43"/>
                  </a:lnTo>
                  <a:lnTo>
                    <a:pt x="16" y="43"/>
                  </a:lnTo>
                  <a:lnTo>
                    <a:pt x="17" y="42"/>
                  </a:lnTo>
                  <a:lnTo>
                    <a:pt x="18" y="42"/>
                  </a:lnTo>
                  <a:lnTo>
                    <a:pt x="18" y="41"/>
                  </a:lnTo>
                  <a:lnTo>
                    <a:pt x="19" y="41"/>
                  </a:lnTo>
                  <a:lnTo>
                    <a:pt x="20" y="40"/>
                  </a:lnTo>
                  <a:lnTo>
                    <a:pt x="21" y="40"/>
                  </a:lnTo>
                  <a:lnTo>
                    <a:pt x="21" y="39"/>
                  </a:lnTo>
                  <a:lnTo>
                    <a:pt x="22" y="39"/>
                  </a:lnTo>
                  <a:lnTo>
                    <a:pt x="22" y="38"/>
                  </a:lnTo>
                  <a:lnTo>
                    <a:pt x="23" y="38"/>
                  </a:lnTo>
                  <a:lnTo>
                    <a:pt x="24" y="38"/>
                  </a:lnTo>
                  <a:lnTo>
                    <a:pt x="24" y="37"/>
                  </a:lnTo>
                  <a:lnTo>
                    <a:pt x="25" y="37"/>
                  </a:lnTo>
                  <a:lnTo>
                    <a:pt x="26" y="36"/>
                  </a:lnTo>
                  <a:lnTo>
                    <a:pt x="27" y="36"/>
                  </a:lnTo>
                  <a:lnTo>
                    <a:pt x="27" y="35"/>
                  </a:lnTo>
                  <a:lnTo>
                    <a:pt x="28" y="35"/>
                  </a:lnTo>
                  <a:lnTo>
                    <a:pt x="28" y="34"/>
                  </a:lnTo>
                  <a:lnTo>
                    <a:pt x="29" y="34"/>
                  </a:lnTo>
                  <a:lnTo>
                    <a:pt x="30" y="34"/>
                  </a:lnTo>
                  <a:lnTo>
                    <a:pt x="30" y="33"/>
                  </a:lnTo>
                  <a:lnTo>
                    <a:pt x="31" y="33"/>
                  </a:lnTo>
                  <a:lnTo>
                    <a:pt x="32" y="32"/>
                  </a:lnTo>
                  <a:lnTo>
                    <a:pt x="33" y="32"/>
                  </a:lnTo>
                  <a:lnTo>
                    <a:pt x="33" y="31"/>
                  </a:lnTo>
                  <a:lnTo>
                    <a:pt x="34" y="31"/>
                  </a:lnTo>
                  <a:lnTo>
                    <a:pt x="35" y="30"/>
                  </a:lnTo>
                  <a:lnTo>
                    <a:pt x="36" y="30"/>
                  </a:lnTo>
                  <a:lnTo>
                    <a:pt x="36" y="29"/>
                  </a:lnTo>
                  <a:lnTo>
                    <a:pt x="37" y="29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9" y="28"/>
                  </a:lnTo>
                  <a:lnTo>
                    <a:pt x="39" y="27"/>
                  </a:lnTo>
                  <a:lnTo>
                    <a:pt x="40" y="27"/>
                  </a:lnTo>
                  <a:lnTo>
                    <a:pt x="41" y="27"/>
                  </a:lnTo>
                  <a:lnTo>
                    <a:pt x="41" y="26"/>
                  </a:lnTo>
                  <a:lnTo>
                    <a:pt x="42" y="26"/>
                  </a:lnTo>
                  <a:lnTo>
                    <a:pt x="43" y="25"/>
                  </a:lnTo>
                  <a:lnTo>
                    <a:pt x="44" y="25"/>
                  </a:lnTo>
                  <a:lnTo>
                    <a:pt x="44" y="24"/>
                  </a:lnTo>
                  <a:lnTo>
                    <a:pt x="45" y="24"/>
                  </a:lnTo>
                  <a:lnTo>
                    <a:pt x="46" y="24"/>
                  </a:lnTo>
                  <a:lnTo>
                    <a:pt x="46" y="23"/>
                  </a:lnTo>
                  <a:lnTo>
                    <a:pt x="47" y="23"/>
                  </a:lnTo>
                  <a:lnTo>
                    <a:pt x="48" y="22"/>
                  </a:lnTo>
                  <a:lnTo>
                    <a:pt x="49" y="22"/>
                  </a:lnTo>
                  <a:lnTo>
                    <a:pt x="49" y="21"/>
                  </a:lnTo>
                  <a:lnTo>
                    <a:pt x="50" y="21"/>
                  </a:lnTo>
                  <a:lnTo>
                    <a:pt x="51" y="21"/>
                  </a:lnTo>
                  <a:lnTo>
                    <a:pt x="51" y="20"/>
                  </a:lnTo>
                  <a:lnTo>
                    <a:pt x="52" y="20"/>
                  </a:lnTo>
                  <a:lnTo>
                    <a:pt x="53" y="20"/>
                  </a:lnTo>
                  <a:lnTo>
                    <a:pt x="53" y="19"/>
                  </a:lnTo>
                  <a:lnTo>
                    <a:pt x="54" y="19"/>
                  </a:lnTo>
                  <a:lnTo>
                    <a:pt x="55" y="19"/>
                  </a:lnTo>
                  <a:lnTo>
                    <a:pt x="55" y="18"/>
                  </a:lnTo>
                  <a:lnTo>
                    <a:pt x="56" y="18"/>
                  </a:lnTo>
                  <a:lnTo>
                    <a:pt x="57" y="18"/>
                  </a:lnTo>
                  <a:lnTo>
                    <a:pt x="57" y="17"/>
                  </a:lnTo>
                  <a:lnTo>
                    <a:pt x="58" y="17"/>
                  </a:lnTo>
                  <a:lnTo>
                    <a:pt x="59" y="17"/>
                  </a:lnTo>
                  <a:lnTo>
                    <a:pt x="59" y="16"/>
                  </a:lnTo>
                  <a:lnTo>
                    <a:pt x="60" y="16"/>
                  </a:lnTo>
                  <a:lnTo>
                    <a:pt x="61" y="15"/>
                  </a:lnTo>
                  <a:lnTo>
                    <a:pt x="62" y="15"/>
                  </a:lnTo>
                  <a:lnTo>
                    <a:pt x="63" y="15"/>
                  </a:lnTo>
                  <a:lnTo>
                    <a:pt x="63" y="14"/>
                  </a:lnTo>
                  <a:lnTo>
                    <a:pt x="64" y="14"/>
                  </a:lnTo>
                  <a:lnTo>
                    <a:pt x="65" y="14"/>
                  </a:lnTo>
                  <a:lnTo>
                    <a:pt x="65" y="13"/>
                  </a:lnTo>
                  <a:lnTo>
                    <a:pt x="66" y="13"/>
                  </a:lnTo>
                  <a:lnTo>
                    <a:pt x="67" y="13"/>
                  </a:lnTo>
                  <a:lnTo>
                    <a:pt x="67" y="12"/>
                  </a:lnTo>
                  <a:lnTo>
                    <a:pt x="68" y="12"/>
                  </a:lnTo>
                  <a:lnTo>
                    <a:pt x="69" y="12"/>
                  </a:lnTo>
                  <a:lnTo>
                    <a:pt x="69" y="11"/>
                  </a:lnTo>
                  <a:lnTo>
                    <a:pt x="70" y="11"/>
                  </a:lnTo>
                  <a:lnTo>
                    <a:pt x="71" y="11"/>
                  </a:lnTo>
                  <a:lnTo>
                    <a:pt x="72" y="10"/>
                  </a:lnTo>
                  <a:lnTo>
                    <a:pt x="73" y="10"/>
                  </a:lnTo>
                  <a:lnTo>
                    <a:pt x="74" y="10"/>
                  </a:lnTo>
                  <a:lnTo>
                    <a:pt x="74" y="9"/>
                  </a:lnTo>
                  <a:lnTo>
                    <a:pt x="75" y="9"/>
                  </a:lnTo>
                  <a:lnTo>
                    <a:pt x="76" y="9"/>
                  </a:lnTo>
                  <a:lnTo>
                    <a:pt x="77" y="8"/>
                  </a:lnTo>
                  <a:lnTo>
                    <a:pt x="78" y="8"/>
                  </a:lnTo>
                  <a:lnTo>
                    <a:pt x="79" y="8"/>
                  </a:lnTo>
                  <a:lnTo>
                    <a:pt x="79" y="7"/>
                  </a:lnTo>
                  <a:lnTo>
                    <a:pt x="80" y="7"/>
                  </a:lnTo>
                  <a:lnTo>
                    <a:pt x="81" y="7"/>
                  </a:lnTo>
                  <a:lnTo>
                    <a:pt x="82" y="7"/>
                  </a:lnTo>
                  <a:lnTo>
                    <a:pt x="82" y="6"/>
                  </a:lnTo>
                  <a:lnTo>
                    <a:pt x="83" y="6"/>
                  </a:lnTo>
                  <a:lnTo>
                    <a:pt x="84" y="6"/>
                  </a:lnTo>
                  <a:lnTo>
                    <a:pt x="85" y="6"/>
                  </a:lnTo>
                  <a:lnTo>
                    <a:pt x="85" y="5"/>
                  </a:lnTo>
                  <a:lnTo>
                    <a:pt x="86" y="5"/>
                  </a:lnTo>
                  <a:lnTo>
                    <a:pt x="87" y="5"/>
                  </a:lnTo>
                  <a:lnTo>
                    <a:pt x="88" y="5"/>
                  </a:lnTo>
                  <a:lnTo>
                    <a:pt x="89" y="4"/>
                  </a:lnTo>
                  <a:lnTo>
                    <a:pt x="90" y="4"/>
                  </a:lnTo>
                  <a:lnTo>
                    <a:pt x="91" y="4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3" y="3"/>
                  </a:lnTo>
                  <a:lnTo>
                    <a:pt x="94" y="3"/>
                  </a:lnTo>
                  <a:lnTo>
                    <a:pt x="95" y="3"/>
                  </a:lnTo>
                  <a:lnTo>
                    <a:pt x="96" y="3"/>
                  </a:lnTo>
                  <a:lnTo>
                    <a:pt x="97" y="2"/>
                  </a:lnTo>
                  <a:lnTo>
                    <a:pt x="98" y="2"/>
                  </a:lnTo>
                  <a:lnTo>
                    <a:pt x="99" y="2"/>
                  </a:lnTo>
                  <a:lnTo>
                    <a:pt x="100" y="2"/>
                  </a:lnTo>
                  <a:lnTo>
                    <a:pt x="101" y="2"/>
                  </a:lnTo>
                  <a:lnTo>
                    <a:pt x="102" y="2"/>
                  </a:lnTo>
                  <a:lnTo>
                    <a:pt x="102" y="1"/>
                  </a:lnTo>
                  <a:lnTo>
                    <a:pt x="103" y="1"/>
                  </a:lnTo>
                  <a:lnTo>
                    <a:pt x="104" y="1"/>
                  </a:lnTo>
                  <a:lnTo>
                    <a:pt x="105" y="1"/>
                  </a:lnTo>
                  <a:lnTo>
                    <a:pt x="106" y="1"/>
                  </a:lnTo>
                  <a:lnTo>
                    <a:pt x="107" y="1"/>
                  </a:lnTo>
                  <a:lnTo>
                    <a:pt x="108" y="1"/>
                  </a:lnTo>
                  <a:lnTo>
                    <a:pt x="109" y="1"/>
                  </a:lnTo>
                  <a:lnTo>
                    <a:pt x="109" y="0"/>
                  </a:lnTo>
                  <a:lnTo>
                    <a:pt x="110" y="0"/>
                  </a:lnTo>
                  <a:lnTo>
                    <a:pt x="111" y="0"/>
                  </a:lnTo>
                  <a:lnTo>
                    <a:pt x="112" y="0"/>
                  </a:lnTo>
                  <a:lnTo>
                    <a:pt x="113" y="0"/>
                  </a:lnTo>
                  <a:lnTo>
                    <a:pt x="114" y="0"/>
                  </a:lnTo>
                  <a:lnTo>
                    <a:pt x="115" y="0"/>
                  </a:lnTo>
                  <a:lnTo>
                    <a:pt x="116" y="0"/>
                  </a:lnTo>
                  <a:lnTo>
                    <a:pt x="117" y="0"/>
                  </a:lnTo>
                  <a:lnTo>
                    <a:pt x="118" y="0"/>
                  </a:lnTo>
                  <a:lnTo>
                    <a:pt x="119" y="0"/>
                  </a:lnTo>
                  <a:lnTo>
                    <a:pt x="120" y="0"/>
                  </a:lnTo>
                  <a:lnTo>
                    <a:pt x="121" y="0"/>
                  </a:lnTo>
                  <a:lnTo>
                    <a:pt x="122" y="0"/>
                  </a:lnTo>
                  <a:lnTo>
                    <a:pt x="123" y="0"/>
                  </a:lnTo>
                  <a:lnTo>
                    <a:pt x="124" y="0"/>
                  </a:lnTo>
                  <a:lnTo>
                    <a:pt x="125" y="0"/>
                  </a:lnTo>
                  <a:lnTo>
                    <a:pt x="126" y="0"/>
                  </a:lnTo>
                  <a:lnTo>
                    <a:pt x="127" y="0"/>
                  </a:lnTo>
                  <a:lnTo>
                    <a:pt x="128" y="0"/>
                  </a:lnTo>
                  <a:lnTo>
                    <a:pt x="129" y="0"/>
                  </a:lnTo>
                  <a:lnTo>
                    <a:pt x="130" y="0"/>
                  </a:lnTo>
                  <a:lnTo>
                    <a:pt x="131" y="0"/>
                  </a:lnTo>
                  <a:lnTo>
                    <a:pt x="131" y="1"/>
                  </a:lnTo>
                  <a:lnTo>
                    <a:pt x="132" y="1"/>
                  </a:lnTo>
                  <a:lnTo>
                    <a:pt x="133" y="1"/>
                  </a:lnTo>
                  <a:lnTo>
                    <a:pt x="134" y="1"/>
                  </a:lnTo>
                  <a:lnTo>
                    <a:pt x="135" y="1"/>
                  </a:lnTo>
                  <a:lnTo>
                    <a:pt x="136" y="1"/>
                  </a:lnTo>
                  <a:lnTo>
                    <a:pt x="137" y="1"/>
                  </a:lnTo>
                  <a:lnTo>
                    <a:pt x="138" y="1"/>
                  </a:lnTo>
                  <a:lnTo>
                    <a:pt x="138" y="2"/>
                  </a:lnTo>
                  <a:lnTo>
                    <a:pt x="139" y="2"/>
                  </a:lnTo>
                  <a:lnTo>
                    <a:pt x="140" y="2"/>
                  </a:lnTo>
                  <a:lnTo>
                    <a:pt x="141" y="2"/>
                  </a:lnTo>
                  <a:lnTo>
                    <a:pt x="142" y="2"/>
                  </a:lnTo>
                  <a:lnTo>
                    <a:pt x="143" y="2"/>
                  </a:lnTo>
                  <a:lnTo>
                    <a:pt x="144" y="3"/>
                  </a:lnTo>
                  <a:lnTo>
                    <a:pt x="145" y="3"/>
                  </a:lnTo>
                  <a:lnTo>
                    <a:pt x="146" y="3"/>
                  </a:lnTo>
                  <a:lnTo>
                    <a:pt x="147" y="3"/>
                  </a:lnTo>
                  <a:lnTo>
                    <a:pt x="148" y="3"/>
                  </a:lnTo>
                  <a:lnTo>
                    <a:pt x="148" y="4"/>
                  </a:lnTo>
                  <a:lnTo>
                    <a:pt x="149" y="4"/>
                  </a:lnTo>
                  <a:lnTo>
                    <a:pt x="150" y="4"/>
                  </a:lnTo>
                  <a:lnTo>
                    <a:pt x="151" y="4"/>
                  </a:lnTo>
                  <a:lnTo>
                    <a:pt x="152" y="5"/>
                  </a:lnTo>
                  <a:lnTo>
                    <a:pt x="153" y="5"/>
                  </a:lnTo>
                  <a:lnTo>
                    <a:pt x="154" y="5"/>
                  </a:lnTo>
                  <a:lnTo>
                    <a:pt x="155" y="5"/>
                  </a:lnTo>
                  <a:lnTo>
                    <a:pt x="155" y="6"/>
                  </a:lnTo>
                  <a:lnTo>
                    <a:pt x="156" y="6"/>
                  </a:lnTo>
                  <a:lnTo>
                    <a:pt x="157" y="6"/>
                  </a:lnTo>
                  <a:lnTo>
                    <a:pt x="158" y="6"/>
                  </a:lnTo>
                  <a:lnTo>
                    <a:pt x="158" y="7"/>
                  </a:lnTo>
                  <a:lnTo>
                    <a:pt x="159" y="7"/>
                  </a:lnTo>
                  <a:lnTo>
                    <a:pt x="160" y="7"/>
                  </a:lnTo>
                  <a:lnTo>
                    <a:pt x="161" y="7"/>
                  </a:lnTo>
                  <a:lnTo>
                    <a:pt x="161" y="8"/>
                  </a:lnTo>
                  <a:lnTo>
                    <a:pt x="162" y="8"/>
                  </a:lnTo>
                  <a:lnTo>
                    <a:pt x="163" y="8"/>
                  </a:lnTo>
                  <a:lnTo>
                    <a:pt x="164" y="9"/>
                  </a:lnTo>
                  <a:lnTo>
                    <a:pt x="165" y="9"/>
                  </a:lnTo>
                  <a:lnTo>
                    <a:pt x="166" y="9"/>
                  </a:lnTo>
                  <a:lnTo>
                    <a:pt x="166" y="10"/>
                  </a:lnTo>
                  <a:lnTo>
                    <a:pt x="167" y="10"/>
                  </a:lnTo>
                  <a:lnTo>
                    <a:pt x="168" y="10"/>
                  </a:lnTo>
                  <a:lnTo>
                    <a:pt x="169" y="11"/>
                  </a:lnTo>
                  <a:lnTo>
                    <a:pt x="170" y="11"/>
                  </a:lnTo>
                  <a:lnTo>
                    <a:pt x="171" y="11"/>
                  </a:lnTo>
                  <a:lnTo>
                    <a:pt x="171" y="12"/>
                  </a:lnTo>
                  <a:lnTo>
                    <a:pt x="172" y="12"/>
                  </a:lnTo>
                  <a:lnTo>
                    <a:pt x="173" y="12"/>
                  </a:lnTo>
                  <a:lnTo>
                    <a:pt x="173" y="13"/>
                  </a:lnTo>
                  <a:lnTo>
                    <a:pt x="174" y="13"/>
                  </a:lnTo>
                  <a:lnTo>
                    <a:pt x="175" y="13"/>
                  </a:lnTo>
                  <a:lnTo>
                    <a:pt x="175" y="14"/>
                  </a:lnTo>
                  <a:lnTo>
                    <a:pt x="176" y="14"/>
                  </a:lnTo>
                  <a:lnTo>
                    <a:pt x="177" y="14"/>
                  </a:lnTo>
                  <a:lnTo>
                    <a:pt x="177" y="15"/>
                  </a:lnTo>
                  <a:lnTo>
                    <a:pt x="178" y="15"/>
                  </a:lnTo>
                  <a:lnTo>
                    <a:pt x="179" y="15"/>
                  </a:lnTo>
                  <a:lnTo>
                    <a:pt x="180" y="16"/>
                  </a:lnTo>
                  <a:lnTo>
                    <a:pt x="181" y="16"/>
                  </a:lnTo>
                  <a:lnTo>
                    <a:pt x="181" y="17"/>
                  </a:lnTo>
                  <a:lnTo>
                    <a:pt x="182" y="17"/>
                  </a:lnTo>
                  <a:lnTo>
                    <a:pt x="183" y="17"/>
                  </a:lnTo>
                  <a:lnTo>
                    <a:pt x="183" y="18"/>
                  </a:lnTo>
                  <a:lnTo>
                    <a:pt x="184" y="18"/>
                  </a:lnTo>
                  <a:lnTo>
                    <a:pt x="185" y="18"/>
                  </a:lnTo>
                  <a:lnTo>
                    <a:pt x="185" y="19"/>
                  </a:lnTo>
                  <a:lnTo>
                    <a:pt x="186" y="19"/>
                  </a:lnTo>
                  <a:lnTo>
                    <a:pt x="187" y="19"/>
                  </a:lnTo>
                  <a:lnTo>
                    <a:pt x="187" y="20"/>
                  </a:lnTo>
                  <a:lnTo>
                    <a:pt x="188" y="20"/>
                  </a:lnTo>
                  <a:lnTo>
                    <a:pt x="189" y="20"/>
                  </a:lnTo>
                  <a:lnTo>
                    <a:pt x="189" y="21"/>
                  </a:lnTo>
                  <a:lnTo>
                    <a:pt x="190" y="21"/>
                  </a:lnTo>
                  <a:lnTo>
                    <a:pt x="191" y="21"/>
                  </a:lnTo>
                  <a:lnTo>
                    <a:pt x="191" y="22"/>
                  </a:lnTo>
                  <a:lnTo>
                    <a:pt x="192" y="22"/>
                  </a:lnTo>
                  <a:lnTo>
                    <a:pt x="193" y="23"/>
                  </a:lnTo>
                  <a:lnTo>
                    <a:pt x="194" y="23"/>
                  </a:lnTo>
                  <a:lnTo>
                    <a:pt x="194" y="24"/>
                  </a:lnTo>
                  <a:lnTo>
                    <a:pt x="195" y="24"/>
                  </a:lnTo>
                  <a:lnTo>
                    <a:pt x="196" y="24"/>
                  </a:lnTo>
                  <a:lnTo>
                    <a:pt x="196" y="25"/>
                  </a:lnTo>
                  <a:lnTo>
                    <a:pt x="197" y="25"/>
                  </a:lnTo>
                  <a:lnTo>
                    <a:pt x="198" y="26"/>
                  </a:lnTo>
                  <a:lnTo>
                    <a:pt x="199" y="26"/>
                  </a:lnTo>
                  <a:lnTo>
                    <a:pt x="199" y="27"/>
                  </a:lnTo>
                  <a:lnTo>
                    <a:pt x="200" y="27"/>
                  </a:lnTo>
                  <a:lnTo>
                    <a:pt x="201" y="27"/>
                  </a:lnTo>
                  <a:lnTo>
                    <a:pt x="201" y="28"/>
                  </a:lnTo>
                  <a:lnTo>
                    <a:pt x="202" y="28"/>
                  </a:lnTo>
                  <a:lnTo>
                    <a:pt x="202" y="29"/>
                  </a:lnTo>
                  <a:lnTo>
                    <a:pt x="203" y="29"/>
                  </a:lnTo>
                  <a:lnTo>
                    <a:pt x="204" y="29"/>
                  </a:lnTo>
                  <a:lnTo>
                    <a:pt x="204" y="30"/>
                  </a:lnTo>
                  <a:lnTo>
                    <a:pt x="205" y="30"/>
                  </a:lnTo>
                  <a:lnTo>
                    <a:pt x="206" y="31"/>
                  </a:lnTo>
                  <a:lnTo>
                    <a:pt x="207" y="31"/>
                  </a:lnTo>
                  <a:lnTo>
                    <a:pt x="207" y="32"/>
                  </a:lnTo>
                  <a:lnTo>
                    <a:pt x="208" y="32"/>
                  </a:lnTo>
                  <a:lnTo>
                    <a:pt x="209" y="33"/>
                  </a:lnTo>
                  <a:lnTo>
                    <a:pt x="210" y="33"/>
                  </a:lnTo>
                  <a:lnTo>
                    <a:pt x="210" y="34"/>
                  </a:lnTo>
                  <a:lnTo>
                    <a:pt x="211" y="34"/>
                  </a:lnTo>
                  <a:lnTo>
                    <a:pt x="212" y="34"/>
                  </a:lnTo>
                  <a:lnTo>
                    <a:pt x="212" y="35"/>
                  </a:lnTo>
                  <a:lnTo>
                    <a:pt x="213" y="35"/>
                  </a:lnTo>
                  <a:lnTo>
                    <a:pt x="213" y="36"/>
                  </a:lnTo>
                  <a:lnTo>
                    <a:pt x="214" y="36"/>
                  </a:lnTo>
                  <a:lnTo>
                    <a:pt x="215" y="37"/>
                  </a:lnTo>
                  <a:lnTo>
                    <a:pt x="216" y="37"/>
                  </a:lnTo>
                  <a:lnTo>
                    <a:pt x="216" y="38"/>
                  </a:lnTo>
                  <a:lnTo>
                    <a:pt x="217" y="38"/>
                  </a:lnTo>
                  <a:lnTo>
                    <a:pt x="218" y="38"/>
                  </a:lnTo>
                  <a:lnTo>
                    <a:pt x="218" y="39"/>
                  </a:lnTo>
                  <a:lnTo>
                    <a:pt x="219" y="39"/>
                  </a:lnTo>
                  <a:lnTo>
                    <a:pt x="219" y="40"/>
                  </a:lnTo>
                  <a:lnTo>
                    <a:pt x="220" y="40"/>
                  </a:lnTo>
                  <a:lnTo>
                    <a:pt x="221" y="41"/>
                  </a:lnTo>
                  <a:lnTo>
                    <a:pt x="222" y="41"/>
                  </a:lnTo>
                  <a:lnTo>
                    <a:pt x="222" y="42"/>
                  </a:lnTo>
                  <a:lnTo>
                    <a:pt x="223" y="42"/>
                  </a:lnTo>
                  <a:lnTo>
                    <a:pt x="224" y="43"/>
                  </a:lnTo>
                  <a:lnTo>
                    <a:pt x="225" y="43"/>
                  </a:lnTo>
                  <a:lnTo>
                    <a:pt x="225" y="44"/>
                  </a:lnTo>
                  <a:lnTo>
                    <a:pt x="226" y="44"/>
                  </a:lnTo>
                  <a:lnTo>
                    <a:pt x="227" y="45"/>
                  </a:lnTo>
                  <a:lnTo>
                    <a:pt x="228" y="45"/>
                  </a:lnTo>
                  <a:lnTo>
                    <a:pt x="228" y="46"/>
                  </a:lnTo>
                  <a:lnTo>
                    <a:pt x="229" y="46"/>
                  </a:lnTo>
                  <a:lnTo>
                    <a:pt x="229" y="47"/>
                  </a:lnTo>
                  <a:lnTo>
                    <a:pt x="230" y="47"/>
                  </a:lnTo>
                  <a:lnTo>
                    <a:pt x="231" y="47"/>
                  </a:lnTo>
                  <a:lnTo>
                    <a:pt x="231" y="48"/>
                  </a:lnTo>
                  <a:lnTo>
                    <a:pt x="232" y="48"/>
                  </a:lnTo>
                  <a:lnTo>
                    <a:pt x="232" y="49"/>
                  </a:lnTo>
                  <a:lnTo>
                    <a:pt x="233" y="49"/>
                  </a:lnTo>
                  <a:lnTo>
                    <a:pt x="234" y="50"/>
                  </a:lnTo>
                  <a:lnTo>
                    <a:pt x="235" y="50"/>
                  </a:lnTo>
                  <a:lnTo>
                    <a:pt x="235" y="51"/>
                  </a:lnTo>
                  <a:lnTo>
                    <a:pt x="236" y="51"/>
                  </a:lnTo>
                  <a:lnTo>
                    <a:pt x="236" y="52"/>
                  </a:lnTo>
                  <a:lnTo>
                    <a:pt x="237" y="52"/>
                  </a:lnTo>
                  <a:lnTo>
                    <a:pt x="238" y="52"/>
                  </a:lnTo>
                  <a:lnTo>
                    <a:pt x="238" y="53"/>
                  </a:lnTo>
                  <a:lnTo>
                    <a:pt x="239" y="53"/>
                  </a:lnTo>
                  <a:lnTo>
                    <a:pt x="239" y="54"/>
                  </a:lnTo>
                  <a:lnTo>
                    <a:pt x="240" y="54"/>
                  </a:lnTo>
                  <a:lnTo>
                    <a:pt x="241" y="54"/>
                  </a:lnTo>
                </a:path>
              </a:pathLst>
            </a:custGeom>
            <a:noFill/>
            <a:ln w="1587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516" name="Freeform 36"/>
            <p:cNvSpPr>
              <a:spLocks/>
            </p:cNvSpPr>
            <p:nvPr/>
          </p:nvSpPr>
          <p:spPr bwMode="auto">
            <a:xfrm>
              <a:off x="3030" y="1541"/>
              <a:ext cx="2407" cy="1088"/>
            </a:xfrm>
            <a:custGeom>
              <a:avLst/>
              <a:gdLst/>
              <a:ahLst/>
              <a:cxnLst>
                <a:cxn ang="0">
                  <a:pos x="2" y="50"/>
                </a:cxn>
                <a:cxn ang="0">
                  <a:pos x="6" y="46"/>
                </a:cxn>
                <a:cxn ang="0">
                  <a:pos x="9" y="41"/>
                </a:cxn>
                <a:cxn ang="0">
                  <a:pos x="13" y="36"/>
                </a:cxn>
                <a:cxn ang="0">
                  <a:pos x="17" y="31"/>
                </a:cxn>
                <a:cxn ang="0">
                  <a:pos x="20" y="26"/>
                </a:cxn>
                <a:cxn ang="0">
                  <a:pos x="24" y="22"/>
                </a:cxn>
                <a:cxn ang="0">
                  <a:pos x="28" y="17"/>
                </a:cxn>
                <a:cxn ang="0">
                  <a:pos x="32" y="14"/>
                </a:cxn>
                <a:cxn ang="0">
                  <a:pos x="36" y="10"/>
                </a:cxn>
                <a:cxn ang="0">
                  <a:pos x="41" y="7"/>
                </a:cxn>
                <a:cxn ang="0">
                  <a:pos x="45" y="4"/>
                </a:cxn>
                <a:cxn ang="0">
                  <a:pos x="50" y="2"/>
                </a:cxn>
                <a:cxn ang="0">
                  <a:pos x="55" y="0"/>
                </a:cxn>
                <a:cxn ang="0">
                  <a:pos x="62" y="0"/>
                </a:cxn>
                <a:cxn ang="0">
                  <a:pos x="68" y="1"/>
                </a:cxn>
                <a:cxn ang="0">
                  <a:pos x="74" y="4"/>
                </a:cxn>
                <a:cxn ang="0">
                  <a:pos x="79" y="7"/>
                </a:cxn>
                <a:cxn ang="0">
                  <a:pos x="84" y="10"/>
                </a:cxn>
                <a:cxn ang="0">
                  <a:pos x="88" y="14"/>
                </a:cxn>
                <a:cxn ang="0">
                  <a:pos x="93" y="20"/>
                </a:cxn>
                <a:cxn ang="0">
                  <a:pos x="97" y="23"/>
                </a:cxn>
                <a:cxn ang="0">
                  <a:pos x="101" y="28"/>
                </a:cxn>
                <a:cxn ang="0">
                  <a:pos x="104" y="33"/>
                </a:cxn>
                <a:cxn ang="0">
                  <a:pos x="108" y="37"/>
                </a:cxn>
                <a:cxn ang="0">
                  <a:pos x="111" y="42"/>
                </a:cxn>
                <a:cxn ang="0">
                  <a:pos x="115" y="47"/>
                </a:cxn>
                <a:cxn ang="0">
                  <a:pos x="118" y="52"/>
                </a:cxn>
                <a:cxn ang="0">
                  <a:pos x="122" y="57"/>
                </a:cxn>
                <a:cxn ang="0">
                  <a:pos x="125" y="62"/>
                </a:cxn>
                <a:cxn ang="0">
                  <a:pos x="129" y="67"/>
                </a:cxn>
                <a:cxn ang="0">
                  <a:pos x="132" y="72"/>
                </a:cxn>
                <a:cxn ang="0">
                  <a:pos x="136" y="76"/>
                </a:cxn>
                <a:cxn ang="0">
                  <a:pos x="139" y="81"/>
                </a:cxn>
                <a:cxn ang="0">
                  <a:pos x="143" y="86"/>
                </a:cxn>
                <a:cxn ang="0">
                  <a:pos x="147" y="89"/>
                </a:cxn>
                <a:cxn ang="0">
                  <a:pos x="152" y="95"/>
                </a:cxn>
                <a:cxn ang="0">
                  <a:pos x="156" y="99"/>
                </a:cxn>
                <a:cxn ang="0">
                  <a:pos x="161" y="102"/>
                </a:cxn>
                <a:cxn ang="0">
                  <a:pos x="166" y="105"/>
                </a:cxn>
                <a:cxn ang="0">
                  <a:pos x="172" y="108"/>
                </a:cxn>
                <a:cxn ang="0">
                  <a:pos x="178" y="109"/>
                </a:cxn>
                <a:cxn ang="0">
                  <a:pos x="185" y="109"/>
                </a:cxn>
                <a:cxn ang="0">
                  <a:pos x="190" y="107"/>
                </a:cxn>
                <a:cxn ang="0">
                  <a:pos x="195" y="105"/>
                </a:cxn>
                <a:cxn ang="0">
                  <a:pos x="199" y="102"/>
                </a:cxn>
                <a:cxn ang="0">
                  <a:pos x="204" y="99"/>
                </a:cxn>
                <a:cxn ang="0">
                  <a:pos x="208" y="95"/>
                </a:cxn>
                <a:cxn ang="0">
                  <a:pos x="212" y="92"/>
                </a:cxn>
                <a:cxn ang="0">
                  <a:pos x="216" y="87"/>
                </a:cxn>
                <a:cxn ang="0">
                  <a:pos x="220" y="83"/>
                </a:cxn>
                <a:cxn ang="0">
                  <a:pos x="223" y="78"/>
                </a:cxn>
                <a:cxn ang="0">
                  <a:pos x="227" y="73"/>
                </a:cxn>
                <a:cxn ang="0">
                  <a:pos x="231" y="68"/>
                </a:cxn>
                <a:cxn ang="0">
                  <a:pos x="234" y="63"/>
                </a:cxn>
                <a:cxn ang="0">
                  <a:pos x="238" y="59"/>
                </a:cxn>
              </a:cxnLst>
              <a:rect l="0" t="0" r="r" b="b"/>
              <a:pathLst>
                <a:path w="241" h="109">
                  <a:moveTo>
                    <a:pt x="0" y="55"/>
                  </a:moveTo>
                  <a:lnTo>
                    <a:pt x="0" y="54"/>
                  </a:lnTo>
                  <a:lnTo>
                    <a:pt x="0" y="53"/>
                  </a:lnTo>
                  <a:lnTo>
                    <a:pt x="1" y="53"/>
                  </a:lnTo>
                  <a:lnTo>
                    <a:pt x="1" y="52"/>
                  </a:lnTo>
                  <a:lnTo>
                    <a:pt x="2" y="51"/>
                  </a:lnTo>
                  <a:lnTo>
                    <a:pt x="2" y="50"/>
                  </a:lnTo>
                  <a:lnTo>
                    <a:pt x="3" y="50"/>
                  </a:lnTo>
                  <a:lnTo>
                    <a:pt x="3" y="49"/>
                  </a:lnTo>
                  <a:lnTo>
                    <a:pt x="4" y="49"/>
                  </a:lnTo>
                  <a:lnTo>
                    <a:pt x="4" y="48"/>
                  </a:lnTo>
                  <a:lnTo>
                    <a:pt x="5" y="47"/>
                  </a:lnTo>
                  <a:lnTo>
                    <a:pt x="5" y="46"/>
                  </a:lnTo>
                  <a:lnTo>
                    <a:pt x="6" y="46"/>
                  </a:lnTo>
                  <a:lnTo>
                    <a:pt x="6" y="45"/>
                  </a:lnTo>
                  <a:lnTo>
                    <a:pt x="7" y="44"/>
                  </a:lnTo>
                  <a:lnTo>
                    <a:pt x="7" y="43"/>
                  </a:lnTo>
                  <a:lnTo>
                    <a:pt x="8" y="43"/>
                  </a:lnTo>
                  <a:lnTo>
                    <a:pt x="8" y="42"/>
                  </a:lnTo>
                  <a:lnTo>
                    <a:pt x="9" y="42"/>
                  </a:lnTo>
                  <a:lnTo>
                    <a:pt x="9" y="41"/>
                  </a:lnTo>
                  <a:lnTo>
                    <a:pt x="10" y="40"/>
                  </a:lnTo>
                  <a:lnTo>
                    <a:pt x="10" y="39"/>
                  </a:lnTo>
                  <a:lnTo>
                    <a:pt x="11" y="39"/>
                  </a:lnTo>
                  <a:lnTo>
                    <a:pt x="11" y="38"/>
                  </a:lnTo>
                  <a:lnTo>
                    <a:pt x="12" y="38"/>
                  </a:lnTo>
                  <a:lnTo>
                    <a:pt x="12" y="37"/>
                  </a:lnTo>
                  <a:lnTo>
                    <a:pt x="13" y="36"/>
                  </a:lnTo>
                  <a:lnTo>
                    <a:pt x="13" y="35"/>
                  </a:lnTo>
                  <a:lnTo>
                    <a:pt x="14" y="35"/>
                  </a:lnTo>
                  <a:lnTo>
                    <a:pt x="14" y="34"/>
                  </a:lnTo>
                  <a:lnTo>
                    <a:pt x="15" y="33"/>
                  </a:lnTo>
                  <a:lnTo>
                    <a:pt x="16" y="32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7" y="30"/>
                  </a:lnTo>
                  <a:lnTo>
                    <a:pt x="18" y="30"/>
                  </a:lnTo>
                  <a:lnTo>
                    <a:pt x="18" y="29"/>
                  </a:lnTo>
                  <a:lnTo>
                    <a:pt x="19" y="29"/>
                  </a:lnTo>
                  <a:lnTo>
                    <a:pt x="19" y="28"/>
                  </a:lnTo>
                  <a:lnTo>
                    <a:pt x="20" y="27"/>
                  </a:lnTo>
                  <a:lnTo>
                    <a:pt x="20" y="26"/>
                  </a:lnTo>
                  <a:lnTo>
                    <a:pt x="21" y="26"/>
                  </a:lnTo>
                  <a:lnTo>
                    <a:pt x="21" y="25"/>
                  </a:lnTo>
                  <a:lnTo>
                    <a:pt x="22" y="25"/>
                  </a:lnTo>
                  <a:lnTo>
                    <a:pt x="22" y="24"/>
                  </a:lnTo>
                  <a:lnTo>
                    <a:pt x="23" y="24"/>
                  </a:lnTo>
                  <a:lnTo>
                    <a:pt x="23" y="23"/>
                  </a:lnTo>
                  <a:lnTo>
                    <a:pt x="24" y="22"/>
                  </a:lnTo>
                  <a:lnTo>
                    <a:pt x="25" y="21"/>
                  </a:lnTo>
                  <a:lnTo>
                    <a:pt x="26" y="20"/>
                  </a:lnTo>
                  <a:lnTo>
                    <a:pt x="26" y="19"/>
                  </a:lnTo>
                  <a:lnTo>
                    <a:pt x="27" y="19"/>
                  </a:lnTo>
                  <a:lnTo>
                    <a:pt x="27" y="18"/>
                  </a:lnTo>
                  <a:lnTo>
                    <a:pt x="28" y="18"/>
                  </a:lnTo>
                  <a:lnTo>
                    <a:pt x="28" y="17"/>
                  </a:lnTo>
                  <a:lnTo>
                    <a:pt x="29" y="17"/>
                  </a:lnTo>
                  <a:lnTo>
                    <a:pt x="29" y="16"/>
                  </a:lnTo>
                  <a:lnTo>
                    <a:pt x="30" y="16"/>
                  </a:lnTo>
                  <a:lnTo>
                    <a:pt x="30" y="15"/>
                  </a:lnTo>
                  <a:lnTo>
                    <a:pt x="31" y="15"/>
                  </a:lnTo>
                  <a:lnTo>
                    <a:pt x="31" y="14"/>
                  </a:lnTo>
                  <a:lnTo>
                    <a:pt x="32" y="14"/>
                  </a:lnTo>
                  <a:lnTo>
                    <a:pt x="32" y="13"/>
                  </a:lnTo>
                  <a:lnTo>
                    <a:pt x="33" y="13"/>
                  </a:lnTo>
                  <a:lnTo>
                    <a:pt x="33" y="12"/>
                  </a:lnTo>
                  <a:lnTo>
                    <a:pt x="34" y="12"/>
                  </a:lnTo>
                  <a:lnTo>
                    <a:pt x="34" y="11"/>
                  </a:lnTo>
                  <a:lnTo>
                    <a:pt x="35" y="11"/>
                  </a:lnTo>
                  <a:lnTo>
                    <a:pt x="36" y="10"/>
                  </a:lnTo>
                  <a:lnTo>
                    <a:pt x="37" y="10"/>
                  </a:lnTo>
                  <a:lnTo>
                    <a:pt x="37" y="9"/>
                  </a:lnTo>
                  <a:lnTo>
                    <a:pt x="38" y="9"/>
                  </a:lnTo>
                  <a:lnTo>
                    <a:pt x="38" y="8"/>
                  </a:lnTo>
                  <a:lnTo>
                    <a:pt x="39" y="8"/>
                  </a:lnTo>
                  <a:lnTo>
                    <a:pt x="40" y="7"/>
                  </a:lnTo>
                  <a:lnTo>
                    <a:pt x="41" y="7"/>
                  </a:lnTo>
                  <a:lnTo>
                    <a:pt x="41" y="6"/>
                  </a:lnTo>
                  <a:lnTo>
                    <a:pt x="42" y="6"/>
                  </a:lnTo>
                  <a:lnTo>
                    <a:pt x="42" y="5"/>
                  </a:lnTo>
                  <a:lnTo>
                    <a:pt x="43" y="5"/>
                  </a:lnTo>
                  <a:lnTo>
                    <a:pt x="44" y="5"/>
                  </a:lnTo>
                  <a:lnTo>
                    <a:pt x="44" y="4"/>
                  </a:lnTo>
                  <a:lnTo>
                    <a:pt x="45" y="4"/>
                  </a:lnTo>
                  <a:lnTo>
                    <a:pt x="46" y="4"/>
                  </a:lnTo>
                  <a:lnTo>
                    <a:pt x="46" y="3"/>
                  </a:lnTo>
                  <a:lnTo>
                    <a:pt x="47" y="3"/>
                  </a:lnTo>
                  <a:lnTo>
                    <a:pt x="48" y="3"/>
                  </a:lnTo>
                  <a:lnTo>
                    <a:pt x="48" y="2"/>
                  </a:lnTo>
                  <a:lnTo>
                    <a:pt x="49" y="2"/>
                  </a:lnTo>
                  <a:lnTo>
                    <a:pt x="50" y="2"/>
                  </a:lnTo>
                  <a:lnTo>
                    <a:pt x="51" y="2"/>
                  </a:lnTo>
                  <a:lnTo>
                    <a:pt x="51" y="1"/>
                  </a:lnTo>
                  <a:lnTo>
                    <a:pt x="52" y="1"/>
                  </a:lnTo>
                  <a:lnTo>
                    <a:pt x="53" y="1"/>
                  </a:lnTo>
                  <a:lnTo>
                    <a:pt x="54" y="1"/>
                  </a:lnTo>
                  <a:lnTo>
                    <a:pt x="54" y="0"/>
                  </a:lnTo>
                  <a:lnTo>
                    <a:pt x="55" y="0"/>
                  </a:lnTo>
                  <a:lnTo>
                    <a:pt x="56" y="0"/>
                  </a:lnTo>
                  <a:lnTo>
                    <a:pt x="57" y="0"/>
                  </a:lnTo>
                  <a:lnTo>
                    <a:pt x="58" y="0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1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65" y="0"/>
                  </a:lnTo>
                  <a:lnTo>
                    <a:pt x="65" y="1"/>
                  </a:lnTo>
                  <a:lnTo>
                    <a:pt x="66" y="1"/>
                  </a:lnTo>
                  <a:lnTo>
                    <a:pt x="67" y="1"/>
                  </a:lnTo>
                  <a:lnTo>
                    <a:pt x="68" y="1"/>
                  </a:lnTo>
                  <a:lnTo>
                    <a:pt x="69" y="1"/>
                  </a:lnTo>
                  <a:lnTo>
                    <a:pt x="69" y="2"/>
                  </a:lnTo>
                  <a:lnTo>
                    <a:pt x="70" y="2"/>
                  </a:lnTo>
                  <a:lnTo>
                    <a:pt x="71" y="2"/>
                  </a:lnTo>
                  <a:lnTo>
                    <a:pt x="72" y="3"/>
                  </a:lnTo>
                  <a:lnTo>
                    <a:pt x="73" y="3"/>
                  </a:lnTo>
                  <a:lnTo>
                    <a:pt x="74" y="4"/>
                  </a:lnTo>
                  <a:lnTo>
                    <a:pt x="75" y="4"/>
                  </a:lnTo>
                  <a:lnTo>
                    <a:pt x="76" y="5"/>
                  </a:lnTo>
                  <a:lnTo>
                    <a:pt x="77" y="5"/>
                  </a:lnTo>
                  <a:lnTo>
                    <a:pt x="77" y="6"/>
                  </a:lnTo>
                  <a:lnTo>
                    <a:pt x="78" y="6"/>
                  </a:lnTo>
                  <a:lnTo>
                    <a:pt x="79" y="6"/>
                  </a:lnTo>
                  <a:lnTo>
                    <a:pt x="79" y="7"/>
                  </a:lnTo>
                  <a:lnTo>
                    <a:pt x="80" y="7"/>
                  </a:lnTo>
                  <a:lnTo>
                    <a:pt x="80" y="8"/>
                  </a:lnTo>
                  <a:lnTo>
                    <a:pt x="81" y="8"/>
                  </a:lnTo>
                  <a:lnTo>
                    <a:pt x="82" y="9"/>
                  </a:lnTo>
                  <a:lnTo>
                    <a:pt x="83" y="9"/>
                  </a:lnTo>
                  <a:lnTo>
                    <a:pt x="83" y="10"/>
                  </a:lnTo>
                  <a:lnTo>
                    <a:pt x="84" y="10"/>
                  </a:lnTo>
                  <a:lnTo>
                    <a:pt x="84" y="11"/>
                  </a:lnTo>
                  <a:lnTo>
                    <a:pt x="85" y="11"/>
                  </a:lnTo>
                  <a:lnTo>
                    <a:pt x="85" y="12"/>
                  </a:lnTo>
                  <a:lnTo>
                    <a:pt x="86" y="12"/>
                  </a:lnTo>
                  <a:lnTo>
                    <a:pt x="87" y="13"/>
                  </a:lnTo>
                  <a:lnTo>
                    <a:pt x="87" y="14"/>
                  </a:lnTo>
                  <a:lnTo>
                    <a:pt x="88" y="14"/>
                  </a:lnTo>
                  <a:lnTo>
                    <a:pt x="88" y="15"/>
                  </a:lnTo>
                  <a:lnTo>
                    <a:pt x="89" y="15"/>
                  </a:lnTo>
                  <a:lnTo>
                    <a:pt x="90" y="16"/>
                  </a:lnTo>
                  <a:lnTo>
                    <a:pt x="91" y="17"/>
                  </a:lnTo>
                  <a:lnTo>
                    <a:pt x="92" y="18"/>
                  </a:lnTo>
                  <a:lnTo>
                    <a:pt x="93" y="19"/>
                  </a:lnTo>
                  <a:lnTo>
                    <a:pt x="93" y="20"/>
                  </a:lnTo>
                  <a:lnTo>
                    <a:pt x="94" y="20"/>
                  </a:lnTo>
                  <a:lnTo>
                    <a:pt x="94" y="21"/>
                  </a:lnTo>
                  <a:lnTo>
                    <a:pt x="95" y="21"/>
                  </a:lnTo>
                  <a:lnTo>
                    <a:pt x="95" y="22"/>
                  </a:lnTo>
                  <a:lnTo>
                    <a:pt x="96" y="22"/>
                  </a:lnTo>
                  <a:lnTo>
                    <a:pt x="96" y="23"/>
                  </a:lnTo>
                  <a:lnTo>
                    <a:pt x="97" y="23"/>
                  </a:lnTo>
                  <a:lnTo>
                    <a:pt x="97" y="24"/>
                  </a:lnTo>
                  <a:lnTo>
                    <a:pt x="98" y="24"/>
                  </a:lnTo>
                  <a:lnTo>
                    <a:pt x="98" y="25"/>
                  </a:lnTo>
                  <a:lnTo>
                    <a:pt x="99" y="26"/>
                  </a:lnTo>
                  <a:lnTo>
                    <a:pt x="100" y="27"/>
                  </a:lnTo>
                  <a:lnTo>
                    <a:pt x="100" y="28"/>
                  </a:lnTo>
                  <a:lnTo>
                    <a:pt x="101" y="28"/>
                  </a:lnTo>
                  <a:lnTo>
                    <a:pt x="101" y="29"/>
                  </a:lnTo>
                  <a:lnTo>
                    <a:pt x="102" y="29"/>
                  </a:lnTo>
                  <a:lnTo>
                    <a:pt x="102" y="30"/>
                  </a:lnTo>
                  <a:lnTo>
                    <a:pt x="103" y="31"/>
                  </a:lnTo>
                  <a:lnTo>
                    <a:pt x="103" y="32"/>
                  </a:lnTo>
                  <a:lnTo>
                    <a:pt x="104" y="32"/>
                  </a:lnTo>
                  <a:lnTo>
                    <a:pt x="104" y="33"/>
                  </a:lnTo>
                  <a:lnTo>
                    <a:pt x="105" y="33"/>
                  </a:lnTo>
                  <a:lnTo>
                    <a:pt x="105" y="34"/>
                  </a:lnTo>
                  <a:lnTo>
                    <a:pt x="106" y="34"/>
                  </a:lnTo>
                  <a:lnTo>
                    <a:pt x="106" y="35"/>
                  </a:lnTo>
                  <a:lnTo>
                    <a:pt x="107" y="36"/>
                  </a:lnTo>
                  <a:lnTo>
                    <a:pt x="107" y="37"/>
                  </a:lnTo>
                  <a:lnTo>
                    <a:pt x="108" y="37"/>
                  </a:lnTo>
                  <a:lnTo>
                    <a:pt x="108" y="38"/>
                  </a:lnTo>
                  <a:lnTo>
                    <a:pt x="109" y="39"/>
                  </a:lnTo>
                  <a:lnTo>
                    <a:pt x="109" y="40"/>
                  </a:lnTo>
                  <a:lnTo>
                    <a:pt x="110" y="40"/>
                  </a:lnTo>
                  <a:lnTo>
                    <a:pt x="110" y="41"/>
                  </a:lnTo>
                  <a:lnTo>
                    <a:pt x="111" y="41"/>
                  </a:lnTo>
                  <a:lnTo>
                    <a:pt x="111" y="42"/>
                  </a:lnTo>
                  <a:lnTo>
                    <a:pt x="112" y="43"/>
                  </a:lnTo>
                  <a:lnTo>
                    <a:pt x="112" y="44"/>
                  </a:lnTo>
                  <a:lnTo>
                    <a:pt x="113" y="44"/>
                  </a:lnTo>
                  <a:lnTo>
                    <a:pt x="113" y="45"/>
                  </a:lnTo>
                  <a:lnTo>
                    <a:pt x="114" y="46"/>
                  </a:lnTo>
                  <a:lnTo>
                    <a:pt x="114" y="47"/>
                  </a:lnTo>
                  <a:lnTo>
                    <a:pt x="115" y="47"/>
                  </a:lnTo>
                  <a:lnTo>
                    <a:pt x="115" y="48"/>
                  </a:lnTo>
                  <a:lnTo>
                    <a:pt x="116" y="48"/>
                  </a:lnTo>
                  <a:lnTo>
                    <a:pt x="116" y="49"/>
                  </a:lnTo>
                  <a:lnTo>
                    <a:pt x="117" y="50"/>
                  </a:lnTo>
                  <a:lnTo>
                    <a:pt x="117" y="51"/>
                  </a:lnTo>
                  <a:lnTo>
                    <a:pt x="118" y="51"/>
                  </a:lnTo>
                  <a:lnTo>
                    <a:pt x="118" y="52"/>
                  </a:lnTo>
                  <a:lnTo>
                    <a:pt x="119" y="52"/>
                  </a:lnTo>
                  <a:lnTo>
                    <a:pt x="119" y="53"/>
                  </a:lnTo>
                  <a:lnTo>
                    <a:pt x="120" y="54"/>
                  </a:lnTo>
                  <a:lnTo>
                    <a:pt x="120" y="55"/>
                  </a:lnTo>
                  <a:lnTo>
                    <a:pt x="121" y="56"/>
                  </a:lnTo>
                  <a:lnTo>
                    <a:pt x="121" y="57"/>
                  </a:lnTo>
                  <a:lnTo>
                    <a:pt x="122" y="57"/>
                  </a:lnTo>
                  <a:lnTo>
                    <a:pt x="122" y="58"/>
                  </a:lnTo>
                  <a:lnTo>
                    <a:pt x="123" y="58"/>
                  </a:lnTo>
                  <a:lnTo>
                    <a:pt x="123" y="59"/>
                  </a:lnTo>
                  <a:lnTo>
                    <a:pt x="124" y="60"/>
                  </a:lnTo>
                  <a:lnTo>
                    <a:pt x="124" y="61"/>
                  </a:lnTo>
                  <a:lnTo>
                    <a:pt x="125" y="61"/>
                  </a:lnTo>
                  <a:lnTo>
                    <a:pt x="125" y="62"/>
                  </a:lnTo>
                  <a:lnTo>
                    <a:pt x="126" y="62"/>
                  </a:lnTo>
                  <a:lnTo>
                    <a:pt x="126" y="63"/>
                  </a:lnTo>
                  <a:lnTo>
                    <a:pt x="127" y="64"/>
                  </a:lnTo>
                  <a:lnTo>
                    <a:pt x="127" y="65"/>
                  </a:lnTo>
                  <a:lnTo>
                    <a:pt x="128" y="65"/>
                  </a:lnTo>
                  <a:lnTo>
                    <a:pt x="128" y="66"/>
                  </a:lnTo>
                  <a:lnTo>
                    <a:pt x="129" y="67"/>
                  </a:lnTo>
                  <a:lnTo>
                    <a:pt x="129" y="68"/>
                  </a:lnTo>
                  <a:lnTo>
                    <a:pt x="130" y="68"/>
                  </a:lnTo>
                  <a:lnTo>
                    <a:pt x="130" y="69"/>
                  </a:lnTo>
                  <a:lnTo>
                    <a:pt x="131" y="69"/>
                  </a:lnTo>
                  <a:lnTo>
                    <a:pt x="131" y="70"/>
                  </a:lnTo>
                  <a:lnTo>
                    <a:pt x="132" y="71"/>
                  </a:lnTo>
                  <a:lnTo>
                    <a:pt x="132" y="72"/>
                  </a:lnTo>
                  <a:lnTo>
                    <a:pt x="133" y="72"/>
                  </a:lnTo>
                  <a:lnTo>
                    <a:pt x="133" y="73"/>
                  </a:lnTo>
                  <a:lnTo>
                    <a:pt x="134" y="74"/>
                  </a:lnTo>
                  <a:lnTo>
                    <a:pt x="134" y="75"/>
                  </a:lnTo>
                  <a:lnTo>
                    <a:pt x="135" y="75"/>
                  </a:lnTo>
                  <a:lnTo>
                    <a:pt x="135" y="76"/>
                  </a:lnTo>
                  <a:lnTo>
                    <a:pt x="136" y="76"/>
                  </a:lnTo>
                  <a:lnTo>
                    <a:pt x="136" y="77"/>
                  </a:lnTo>
                  <a:lnTo>
                    <a:pt x="137" y="77"/>
                  </a:lnTo>
                  <a:lnTo>
                    <a:pt x="137" y="78"/>
                  </a:lnTo>
                  <a:lnTo>
                    <a:pt x="138" y="79"/>
                  </a:lnTo>
                  <a:lnTo>
                    <a:pt x="138" y="80"/>
                  </a:lnTo>
                  <a:lnTo>
                    <a:pt x="139" y="80"/>
                  </a:lnTo>
                  <a:lnTo>
                    <a:pt x="139" y="81"/>
                  </a:lnTo>
                  <a:lnTo>
                    <a:pt x="140" y="81"/>
                  </a:lnTo>
                  <a:lnTo>
                    <a:pt x="140" y="82"/>
                  </a:lnTo>
                  <a:lnTo>
                    <a:pt x="141" y="83"/>
                  </a:lnTo>
                  <a:lnTo>
                    <a:pt x="142" y="84"/>
                  </a:lnTo>
                  <a:lnTo>
                    <a:pt x="142" y="85"/>
                  </a:lnTo>
                  <a:lnTo>
                    <a:pt x="143" y="85"/>
                  </a:lnTo>
                  <a:lnTo>
                    <a:pt x="143" y="86"/>
                  </a:lnTo>
                  <a:lnTo>
                    <a:pt x="144" y="86"/>
                  </a:lnTo>
                  <a:lnTo>
                    <a:pt x="144" y="87"/>
                  </a:lnTo>
                  <a:lnTo>
                    <a:pt x="145" y="87"/>
                  </a:lnTo>
                  <a:lnTo>
                    <a:pt x="145" y="88"/>
                  </a:lnTo>
                  <a:lnTo>
                    <a:pt x="146" y="88"/>
                  </a:lnTo>
                  <a:lnTo>
                    <a:pt x="146" y="89"/>
                  </a:lnTo>
                  <a:lnTo>
                    <a:pt x="147" y="89"/>
                  </a:lnTo>
                  <a:lnTo>
                    <a:pt x="147" y="90"/>
                  </a:lnTo>
                  <a:lnTo>
                    <a:pt x="148" y="91"/>
                  </a:lnTo>
                  <a:lnTo>
                    <a:pt x="149" y="92"/>
                  </a:lnTo>
                  <a:lnTo>
                    <a:pt x="150" y="93"/>
                  </a:lnTo>
                  <a:lnTo>
                    <a:pt x="151" y="94"/>
                  </a:lnTo>
                  <a:lnTo>
                    <a:pt x="152" y="94"/>
                  </a:lnTo>
                  <a:lnTo>
                    <a:pt x="152" y="95"/>
                  </a:lnTo>
                  <a:lnTo>
                    <a:pt x="153" y="95"/>
                  </a:lnTo>
                  <a:lnTo>
                    <a:pt x="153" y="96"/>
                  </a:lnTo>
                  <a:lnTo>
                    <a:pt x="154" y="97"/>
                  </a:lnTo>
                  <a:lnTo>
                    <a:pt x="155" y="97"/>
                  </a:lnTo>
                  <a:lnTo>
                    <a:pt x="155" y="98"/>
                  </a:lnTo>
                  <a:lnTo>
                    <a:pt x="156" y="98"/>
                  </a:lnTo>
                  <a:lnTo>
                    <a:pt x="156" y="99"/>
                  </a:lnTo>
                  <a:lnTo>
                    <a:pt x="157" y="99"/>
                  </a:lnTo>
                  <a:lnTo>
                    <a:pt x="157" y="100"/>
                  </a:lnTo>
                  <a:lnTo>
                    <a:pt x="158" y="100"/>
                  </a:lnTo>
                  <a:lnTo>
                    <a:pt x="159" y="101"/>
                  </a:lnTo>
                  <a:lnTo>
                    <a:pt x="160" y="101"/>
                  </a:lnTo>
                  <a:lnTo>
                    <a:pt x="160" y="102"/>
                  </a:lnTo>
                  <a:lnTo>
                    <a:pt x="161" y="102"/>
                  </a:lnTo>
                  <a:lnTo>
                    <a:pt x="161" y="103"/>
                  </a:lnTo>
                  <a:lnTo>
                    <a:pt x="162" y="103"/>
                  </a:lnTo>
                  <a:lnTo>
                    <a:pt x="163" y="103"/>
                  </a:lnTo>
                  <a:lnTo>
                    <a:pt x="163" y="104"/>
                  </a:lnTo>
                  <a:lnTo>
                    <a:pt x="164" y="104"/>
                  </a:lnTo>
                  <a:lnTo>
                    <a:pt x="165" y="105"/>
                  </a:lnTo>
                  <a:lnTo>
                    <a:pt x="166" y="105"/>
                  </a:lnTo>
                  <a:lnTo>
                    <a:pt x="167" y="106"/>
                  </a:lnTo>
                  <a:lnTo>
                    <a:pt x="168" y="106"/>
                  </a:lnTo>
                  <a:lnTo>
                    <a:pt x="169" y="107"/>
                  </a:lnTo>
                  <a:lnTo>
                    <a:pt x="170" y="107"/>
                  </a:lnTo>
                  <a:lnTo>
                    <a:pt x="171" y="107"/>
                  </a:lnTo>
                  <a:lnTo>
                    <a:pt x="171" y="108"/>
                  </a:lnTo>
                  <a:lnTo>
                    <a:pt x="172" y="108"/>
                  </a:lnTo>
                  <a:lnTo>
                    <a:pt x="173" y="108"/>
                  </a:lnTo>
                  <a:lnTo>
                    <a:pt x="174" y="108"/>
                  </a:lnTo>
                  <a:lnTo>
                    <a:pt x="175" y="108"/>
                  </a:lnTo>
                  <a:lnTo>
                    <a:pt x="175" y="109"/>
                  </a:lnTo>
                  <a:lnTo>
                    <a:pt x="176" y="109"/>
                  </a:lnTo>
                  <a:lnTo>
                    <a:pt x="177" y="109"/>
                  </a:lnTo>
                  <a:lnTo>
                    <a:pt x="178" y="109"/>
                  </a:lnTo>
                  <a:lnTo>
                    <a:pt x="179" y="109"/>
                  </a:lnTo>
                  <a:lnTo>
                    <a:pt x="180" y="109"/>
                  </a:lnTo>
                  <a:lnTo>
                    <a:pt x="181" y="109"/>
                  </a:lnTo>
                  <a:lnTo>
                    <a:pt x="182" y="109"/>
                  </a:lnTo>
                  <a:lnTo>
                    <a:pt x="183" y="109"/>
                  </a:lnTo>
                  <a:lnTo>
                    <a:pt x="184" y="109"/>
                  </a:lnTo>
                  <a:lnTo>
                    <a:pt x="185" y="109"/>
                  </a:lnTo>
                  <a:lnTo>
                    <a:pt x="186" y="109"/>
                  </a:lnTo>
                  <a:lnTo>
                    <a:pt x="186" y="108"/>
                  </a:lnTo>
                  <a:lnTo>
                    <a:pt x="187" y="108"/>
                  </a:lnTo>
                  <a:lnTo>
                    <a:pt x="188" y="108"/>
                  </a:lnTo>
                  <a:lnTo>
                    <a:pt x="189" y="108"/>
                  </a:lnTo>
                  <a:lnTo>
                    <a:pt x="189" y="107"/>
                  </a:lnTo>
                  <a:lnTo>
                    <a:pt x="190" y="107"/>
                  </a:lnTo>
                  <a:lnTo>
                    <a:pt x="191" y="107"/>
                  </a:lnTo>
                  <a:lnTo>
                    <a:pt x="192" y="107"/>
                  </a:lnTo>
                  <a:lnTo>
                    <a:pt x="192" y="106"/>
                  </a:lnTo>
                  <a:lnTo>
                    <a:pt x="193" y="106"/>
                  </a:lnTo>
                  <a:lnTo>
                    <a:pt x="194" y="106"/>
                  </a:lnTo>
                  <a:lnTo>
                    <a:pt x="194" y="105"/>
                  </a:lnTo>
                  <a:lnTo>
                    <a:pt x="195" y="105"/>
                  </a:lnTo>
                  <a:lnTo>
                    <a:pt x="196" y="105"/>
                  </a:lnTo>
                  <a:lnTo>
                    <a:pt x="196" y="104"/>
                  </a:lnTo>
                  <a:lnTo>
                    <a:pt x="197" y="104"/>
                  </a:lnTo>
                  <a:lnTo>
                    <a:pt x="198" y="104"/>
                  </a:lnTo>
                  <a:lnTo>
                    <a:pt x="198" y="103"/>
                  </a:lnTo>
                  <a:lnTo>
                    <a:pt x="199" y="103"/>
                  </a:lnTo>
                  <a:lnTo>
                    <a:pt x="199" y="102"/>
                  </a:lnTo>
                  <a:lnTo>
                    <a:pt x="200" y="102"/>
                  </a:lnTo>
                  <a:lnTo>
                    <a:pt x="201" y="101"/>
                  </a:lnTo>
                  <a:lnTo>
                    <a:pt x="202" y="101"/>
                  </a:lnTo>
                  <a:lnTo>
                    <a:pt x="202" y="100"/>
                  </a:lnTo>
                  <a:lnTo>
                    <a:pt x="203" y="100"/>
                  </a:lnTo>
                  <a:lnTo>
                    <a:pt x="203" y="99"/>
                  </a:lnTo>
                  <a:lnTo>
                    <a:pt x="204" y="99"/>
                  </a:lnTo>
                  <a:lnTo>
                    <a:pt x="205" y="98"/>
                  </a:lnTo>
                  <a:lnTo>
                    <a:pt x="206" y="98"/>
                  </a:lnTo>
                  <a:lnTo>
                    <a:pt x="206" y="97"/>
                  </a:lnTo>
                  <a:lnTo>
                    <a:pt x="207" y="97"/>
                  </a:lnTo>
                  <a:lnTo>
                    <a:pt x="207" y="96"/>
                  </a:lnTo>
                  <a:lnTo>
                    <a:pt x="208" y="96"/>
                  </a:lnTo>
                  <a:lnTo>
                    <a:pt x="208" y="95"/>
                  </a:lnTo>
                  <a:lnTo>
                    <a:pt x="209" y="95"/>
                  </a:lnTo>
                  <a:lnTo>
                    <a:pt x="209" y="94"/>
                  </a:lnTo>
                  <a:lnTo>
                    <a:pt x="210" y="94"/>
                  </a:lnTo>
                  <a:lnTo>
                    <a:pt x="210" y="93"/>
                  </a:lnTo>
                  <a:lnTo>
                    <a:pt x="211" y="93"/>
                  </a:lnTo>
                  <a:lnTo>
                    <a:pt x="211" y="92"/>
                  </a:lnTo>
                  <a:lnTo>
                    <a:pt x="212" y="92"/>
                  </a:lnTo>
                  <a:lnTo>
                    <a:pt x="212" y="91"/>
                  </a:lnTo>
                  <a:lnTo>
                    <a:pt x="213" y="91"/>
                  </a:lnTo>
                  <a:lnTo>
                    <a:pt x="213" y="90"/>
                  </a:lnTo>
                  <a:lnTo>
                    <a:pt x="214" y="90"/>
                  </a:lnTo>
                  <a:lnTo>
                    <a:pt x="214" y="89"/>
                  </a:lnTo>
                  <a:lnTo>
                    <a:pt x="215" y="88"/>
                  </a:lnTo>
                  <a:lnTo>
                    <a:pt x="216" y="87"/>
                  </a:lnTo>
                  <a:lnTo>
                    <a:pt x="217" y="86"/>
                  </a:lnTo>
                  <a:lnTo>
                    <a:pt x="217" y="85"/>
                  </a:lnTo>
                  <a:lnTo>
                    <a:pt x="218" y="85"/>
                  </a:lnTo>
                  <a:lnTo>
                    <a:pt x="218" y="84"/>
                  </a:lnTo>
                  <a:lnTo>
                    <a:pt x="219" y="84"/>
                  </a:lnTo>
                  <a:lnTo>
                    <a:pt x="219" y="83"/>
                  </a:lnTo>
                  <a:lnTo>
                    <a:pt x="220" y="83"/>
                  </a:lnTo>
                  <a:lnTo>
                    <a:pt x="220" y="82"/>
                  </a:lnTo>
                  <a:lnTo>
                    <a:pt x="221" y="81"/>
                  </a:lnTo>
                  <a:lnTo>
                    <a:pt x="221" y="80"/>
                  </a:lnTo>
                  <a:lnTo>
                    <a:pt x="222" y="80"/>
                  </a:lnTo>
                  <a:lnTo>
                    <a:pt x="222" y="79"/>
                  </a:lnTo>
                  <a:lnTo>
                    <a:pt x="223" y="79"/>
                  </a:lnTo>
                  <a:lnTo>
                    <a:pt x="223" y="78"/>
                  </a:lnTo>
                  <a:lnTo>
                    <a:pt x="224" y="78"/>
                  </a:lnTo>
                  <a:lnTo>
                    <a:pt x="224" y="77"/>
                  </a:lnTo>
                  <a:lnTo>
                    <a:pt x="225" y="76"/>
                  </a:lnTo>
                  <a:lnTo>
                    <a:pt x="226" y="75"/>
                  </a:lnTo>
                  <a:lnTo>
                    <a:pt x="226" y="74"/>
                  </a:lnTo>
                  <a:lnTo>
                    <a:pt x="227" y="74"/>
                  </a:lnTo>
                  <a:lnTo>
                    <a:pt x="227" y="73"/>
                  </a:lnTo>
                  <a:lnTo>
                    <a:pt x="228" y="72"/>
                  </a:lnTo>
                  <a:lnTo>
                    <a:pt x="228" y="71"/>
                  </a:lnTo>
                  <a:lnTo>
                    <a:pt x="229" y="71"/>
                  </a:lnTo>
                  <a:lnTo>
                    <a:pt x="229" y="70"/>
                  </a:lnTo>
                  <a:lnTo>
                    <a:pt x="230" y="70"/>
                  </a:lnTo>
                  <a:lnTo>
                    <a:pt x="230" y="69"/>
                  </a:lnTo>
                  <a:lnTo>
                    <a:pt x="231" y="68"/>
                  </a:lnTo>
                  <a:lnTo>
                    <a:pt x="231" y="67"/>
                  </a:lnTo>
                  <a:lnTo>
                    <a:pt x="232" y="67"/>
                  </a:lnTo>
                  <a:lnTo>
                    <a:pt x="232" y="66"/>
                  </a:lnTo>
                  <a:lnTo>
                    <a:pt x="233" y="66"/>
                  </a:lnTo>
                  <a:lnTo>
                    <a:pt x="233" y="65"/>
                  </a:lnTo>
                  <a:lnTo>
                    <a:pt x="234" y="64"/>
                  </a:lnTo>
                  <a:lnTo>
                    <a:pt x="234" y="63"/>
                  </a:lnTo>
                  <a:lnTo>
                    <a:pt x="235" y="63"/>
                  </a:lnTo>
                  <a:lnTo>
                    <a:pt x="235" y="62"/>
                  </a:lnTo>
                  <a:lnTo>
                    <a:pt x="236" y="61"/>
                  </a:lnTo>
                  <a:lnTo>
                    <a:pt x="236" y="60"/>
                  </a:lnTo>
                  <a:lnTo>
                    <a:pt x="237" y="60"/>
                  </a:lnTo>
                  <a:lnTo>
                    <a:pt x="237" y="59"/>
                  </a:lnTo>
                  <a:lnTo>
                    <a:pt x="238" y="59"/>
                  </a:lnTo>
                  <a:lnTo>
                    <a:pt x="238" y="58"/>
                  </a:lnTo>
                  <a:lnTo>
                    <a:pt x="239" y="57"/>
                  </a:lnTo>
                  <a:lnTo>
                    <a:pt x="239" y="56"/>
                  </a:lnTo>
                  <a:lnTo>
                    <a:pt x="240" y="56"/>
                  </a:lnTo>
                  <a:lnTo>
                    <a:pt x="240" y="55"/>
                  </a:lnTo>
                  <a:lnTo>
                    <a:pt x="241" y="55"/>
                  </a:lnTo>
                </a:path>
              </a:pathLst>
            </a:cu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518" name="Freeform 38"/>
            <p:cNvSpPr>
              <a:spLocks/>
            </p:cNvSpPr>
            <p:nvPr/>
          </p:nvSpPr>
          <p:spPr bwMode="auto">
            <a:xfrm>
              <a:off x="2901" y="460"/>
              <a:ext cx="2407" cy="1088"/>
            </a:xfrm>
            <a:custGeom>
              <a:avLst/>
              <a:gdLst/>
              <a:ahLst/>
              <a:cxnLst>
                <a:cxn ang="0">
                  <a:pos x="2" y="50"/>
                </a:cxn>
                <a:cxn ang="0">
                  <a:pos x="4" y="44"/>
                </a:cxn>
                <a:cxn ang="0">
                  <a:pos x="7" y="38"/>
                </a:cxn>
                <a:cxn ang="0">
                  <a:pos x="11" y="31"/>
                </a:cxn>
                <a:cxn ang="0">
                  <a:pos x="14" y="26"/>
                </a:cxn>
                <a:cxn ang="0">
                  <a:pos x="17" y="20"/>
                </a:cxn>
                <a:cxn ang="0">
                  <a:pos x="20" y="15"/>
                </a:cxn>
                <a:cxn ang="0">
                  <a:pos x="24" y="9"/>
                </a:cxn>
                <a:cxn ang="0">
                  <a:pos x="28" y="5"/>
                </a:cxn>
                <a:cxn ang="0">
                  <a:pos x="34" y="1"/>
                </a:cxn>
                <a:cxn ang="0">
                  <a:pos x="41" y="0"/>
                </a:cxn>
                <a:cxn ang="0">
                  <a:pos x="47" y="2"/>
                </a:cxn>
                <a:cxn ang="0">
                  <a:pos x="52" y="6"/>
                </a:cxn>
                <a:cxn ang="0">
                  <a:pos x="56" y="11"/>
                </a:cxn>
                <a:cxn ang="0">
                  <a:pos x="61" y="17"/>
                </a:cxn>
                <a:cxn ang="0">
                  <a:pos x="64" y="23"/>
                </a:cxn>
                <a:cxn ang="0">
                  <a:pos x="68" y="31"/>
                </a:cxn>
                <a:cxn ang="0">
                  <a:pos x="71" y="36"/>
                </a:cxn>
                <a:cxn ang="0">
                  <a:pos x="74" y="42"/>
                </a:cxn>
                <a:cxn ang="0">
                  <a:pos x="78" y="50"/>
                </a:cxn>
                <a:cxn ang="0">
                  <a:pos x="81" y="57"/>
                </a:cxn>
                <a:cxn ang="0">
                  <a:pos x="84" y="63"/>
                </a:cxn>
                <a:cxn ang="0">
                  <a:pos x="87" y="71"/>
                </a:cxn>
                <a:cxn ang="0">
                  <a:pos x="91" y="78"/>
                </a:cxn>
                <a:cxn ang="0">
                  <a:pos x="95" y="84"/>
                </a:cxn>
                <a:cxn ang="0">
                  <a:pos x="98" y="90"/>
                </a:cxn>
                <a:cxn ang="0">
                  <a:pos x="101" y="95"/>
                </a:cxn>
                <a:cxn ang="0">
                  <a:pos x="105" y="100"/>
                </a:cxn>
                <a:cxn ang="0">
                  <a:pos x="111" y="105"/>
                </a:cxn>
                <a:cxn ang="0">
                  <a:pos x="116" y="108"/>
                </a:cxn>
                <a:cxn ang="0">
                  <a:pos x="123" y="109"/>
                </a:cxn>
                <a:cxn ang="0">
                  <a:pos x="128" y="106"/>
                </a:cxn>
                <a:cxn ang="0">
                  <a:pos x="133" y="102"/>
                </a:cxn>
                <a:cxn ang="0">
                  <a:pos x="138" y="97"/>
                </a:cxn>
                <a:cxn ang="0">
                  <a:pos x="141" y="91"/>
                </a:cxn>
                <a:cxn ang="0">
                  <a:pos x="145" y="86"/>
                </a:cxn>
                <a:cxn ang="0">
                  <a:pos x="148" y="80"/>
                </a:cxn>
                <a:cxn ang="0">
                  <a:pos x="152" y="72"/>
                </a:cxn>
                <a:cxn ang="0">
                  <a:pos x="155" y="65"/>
                </a:cxn>
                <a:cxn ang="0">
                  <a:pos x="158" y="58"/>
                </a:cxn>
                <a:cxn ang="0">
                  <a:pos x="161" y="52"/>
                </a:cxn>
                <a:cxn ang="0">
                  <a:pos x="165" y="44"/>
                </a:cxn>
                <a:cxn ang="0">
                  <a:pos x="168" y="37"/>
                </a:cxn>
                <a:cxn ang="0">
                  <a:pos x="171" y="32"/>
                </a:cxn>
                <a:cxn ang="0">
                  <a:pos x="175" y="25"/>
                </a:cxn>
                <a:cxn ang="0">
                  <a:pos x="179" y="19"/>
                </a:cxn>
                <a:cxn ang="0">
                  <a:pos x="182" y="13"/>
                </a:cxn>
                <a:cxn ang="0">
                  <a:pos x="187" y="8"/>
                </a:cxn>
                <a:cxn ang="0">
                  <a:pos x="191" y="3"/>
                </a:cxn>
                <a:cxn ang="0">
                  <a:pos x="197" y="0"/>
                </a:cxn>
                <a:cxn ang="0">
                  <a:pos x="204" y="1"/>
                </a:cxn>
                <a:cxn ang="0">
                  <a:pos x="211" y="4"/>
                </a:cxn>
                <a:cxn ang="0">
                  <a:pos x="215" y="8"/>
                </a:cxn>
                <a:cxn ang="0">
                  <a:pos x="219" y="13"/>
                </a:cxn>
                <a:cxn ang="0">
                  <a:pos x="222" y="19"/>
                </a:cxn>
                <a:cxn ang="0">
                  <a:pos x="226" y="24"/>
                </a:cxn>
                <a:cxn ang="0">
                  <a:pos x="228" y="30"/>
                </a:cxn>
                <a:cxn ang="0">
                  <a:pos x="232" y="36"/>
                </a:cxn>
                <a:cxn ang="0">
                  <a:pos x="235" y="43"/>
                </a:cxn>
                <a:cxn ang="0">
                  <a:pos x="238" y="48"/>
                </a:cxn>
                <a:cxn ang="0">
                  <a:pos x="240" y="54"/>
                </a:cxn>
              </a:cxnLst>
              <a:rect l="0" t="0" r="r" b="b"/>
              <a:pathLst>
                <a:path w="241" h="109">
                  <a:moveTo>
                    <a:pt x="0" y="55"/>
                  </a:moveTo>
                  <a:lnTo>
                    <a:pt x="0" y="54"/>
                  </a:lnTo>
                  <a:lnTo>
                    <a:pt x="0" y="53"/>
                  </a:lnTo>
                  <a:lnTo>
                    <a:pt x="0" y="52"/>
                  </a:lnTo>
                  <a:lnTo>
                    <a:pt x="1" y="52"/>
                  </a:lnTo>
                  <a:lnTo>
                    <a:pt x="1" y="51"/>
                  </a:lnTo>
                  <a:lnTo>
                    <a:pt x="1" y="50"/>
                  </a:lnTo>
                  <a:lnTo>
                    <a:pt x="2" y="50"/>
                  </a:lnTo>
                  <a:lnTo>
                    <a:pt x="2" y="49"/>
                  </a:lnTo>
                  <a:lnTo>
                    <a:pt x="2" y="48"/>
                  </a:lnTo>
                  <a:lnTo>
                    <a:pt x="3" y="48"/>
                  </a:lnTo>
                  <a:lnTo>
                    <a:pt x="3" y="47"/>
                  </a:lnTo>
                  <a:lnTo>
                    <a:pt x="3" y="46"/>
                  </a:lnTo>
                  <a:lnTo>
                    <a:pt x="4" y="46"/>
                  </a:lnTo>
                  <a:lnTo>
                    <a:pt x="4" y="45"/>
                  </a:lnTo>
                  <a:lnTo>
                    <a:pt x="4" y="44"/>
                  </a:lnTo>
                  <a:lnTo>
                    <a:pt x="5" y="44"/>
                  </a:lnTo>
                  <a:lnTo>
                    <a:pt x="5" y="43"/>
                  </a:lnTo>
                  <a:lnTo>
                    <a:pt x="5" y="42"/>
                  </a:lnTo>
                  <a:lnTo>
                    <a:pt x="6" y="42"/>
                  </a:lnTo>
                  <a:lnTo>
                    <a:pt x="6" y="41"/>
                  </a:lnTo>
                  <a:lnTo>
                    <a:pt x="6" y="40"/>
                  </a:lnTo>
                  <a:lnTo>
                    <a:pt x="7" y="39"/>
                  </a:lnTo>
                  <a:lnTo>
                    <a:pt x="7" y="38"/>
                  </a:lnTo>
                  <a:lnTo>
                    <a:pt x="8" y="37"/>
                  </a:lnTo>
                  <a:lnTo>
                    <a:pt x="8" y="36"/>
                  </a:lnTo>
                  <a:lnTo>
                    <a:pt x="9" y="35"/>
                  </a:lnTo>
                  <a:lnTo>
                    <a:pt x="9" y="34"/>
                  </a:lnTo>
                  <a:lnTo>
                    <a:pt x="10" y="33"/>
                  </a:lnTo>
                  <a:lnTo>
                    <a:pt x="10" y="32"/>
                  </a:lnTo>
                  <a:lnTo>
                    <a:pt x="11" y="32"/>
                  </a:lnTo>
                  <a:lnTo>
                    <a:pt x="11" y="31"/>
                  </a:lnTo>
                  <a:lnTo>
                    <a:pt x="11" y="30"/>
                  </a:lnTo>
                  <a:lnTo>
                    <a:pt x="12" y="30"/>
                  </a:lnTo>
                  <a:lnTo>
                    <a:pt x="12" y="29"/>
                  </a:lnTo>
                  <a:lnTo>
                    <a:pt x="12" y="28"/>
                  </a:lnTo>
                  <a:lnTo>
                    <a:pt x="13" y="28"/>
                  </a:lnTo>
                  <a:lnTo>
                    <a:pt x="13" y="27"/>
                  </a:lnTo>
                  <a:lnTo>
                    <a:pt x="13" y="26"/>
                  </a:lnTo>
                  <a:lnTo>
                    <a:pt x="14" y="26"/>
                  </a:lnTo>
                  <a:lnTo>
                    <a:pt x="14" y="25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5" y="23"/>
                  </a:lnTo>
                  <a:lnTo>
                    <a:pt x="16" y="22"/>
                  </a:lnTo>
                  <a:lnTo>
                    <a:pt x="16" y="21"/>
                  </a:lnTo>
                  <a:lnTo>
                    <a:pt x="17" y="21"/>
                  </a:lnTo>
                  <a:lnTo>
                    <a:pt x="17" y="20"/>
                  </a:lnTo>
                  <a:lnTo>
                    <a:pt x="17" y="19"/>
                  </a:lnTo>
                  <a:lnTo>
                    <a:pt x="18" y="19"/>
                  </a:lnTo>
                  <a:lnTo>
                    <a:pt x="18" y="18"/>
                  </a:lnTo>
                  <a:lnTo>
                    <a:pt x="19" y="18"/>
                  </a:lnTo>
                  <a:lnTo>
                    <a:pt x="19" y="17"/>
                  </a:lnTo>
                  <a:lnTo>
                    <a:pt x="19" y="16"/>
                  </a:lnTo>
                  <a:lnTo>
                    <a:pt x="20" y="16"/>
                  </a:lnTo>
                  <a:lnTo>
                    <a:pt x="20" y="15"/>
                  </a:lnTo>
                  <a:lnTo>
                    <a:pt x="21" y="14"/>
                  </a:lnTo>
                  <a:lnTo>
                    <a:pt x="21" y="13"/>
                  </a:lnTo>
                  <a:lnTo>
                    <a:pt x="22" y="13"/>
                  </a:lnTo>
                  <a:lnTo>
                    <a:pt x="22" y="12"/>
                  </a:lnTo>
                  <a:lnTo>
                    <a:pt x="23" y="12"/>
                  </a:lnTo>
                  <a:lnTo>
                    <a:pt x="23" y="11"/>
                  </a:lnTo>
                  <a:lnTo>
                    <a:pt x="24" y="10"/>
                  </a:lnTo>
                  <a:lnTo>
                    <a:pt x="24" y="9"/>
                  </a:lnTo>
                  <a:lnTo>
                    <a:pt x="25" y="9"/>
                  </a:lnTo>
                  <a:lnTo>
                    <a:pt x="25" y="8"/>
                  </a:lnTo>
                  <a:lnTo>
                    <a:pt x="26" y="8"/>
                  </a:lnTo>
                  <a:lnTo>
                    <a:pt x="26" y="7"/>
                  </a:lnTo>
                  <a:lnTo>
                    <a:pt x="27" y="7"/>
                  </a:lnTo>
                  <a:lnTo>
                    <a:pt x="27" y="6"/>
                  </a:lnTo>
                  <a:lnTo>
                    <a:pt x="28" y="6"/>
                  </a:lnTo>
                  <a:lnTo>
                    <a:pt x="28" y="5"/>
                  </a:lnTo>
                  <a:lnTo>
                    <a:pt x="29" y="5"/>
                  </a:lnTo>
                  <a:lnTo>
                    <a:pt x="29" y="4"/>
                  </a:lnTo>
                  <a:lnTo>
                    <a:pt x="30" y="4"/>
                  </a:lnTo>
                  <a:lnTo>
                    <a:pt x="31" y="3"/>
                  </a:lnTo>
                  <a:lnTo>
                    <a:pt x="32" y="3"/>
                  </a:lnTo>
                  <a:lnTo>
                    <a:pt x="32" y="2"/>
                  </a:lnTo>
                  <a:lnTo>
                    <a:pt x="33" y="2"/>
                  </a:lnTo>
                  <a:lnTo>
                    <a:pt x="34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2" y="0"/>
                  </a:lnTo>
                  <a:lnTo>
                    <a:pt x="43" y="0"/>
                  </a:lnTo>
                  <a:lnTo>
                    <a:pt x="43" y="1"/>
                  </a:lnTo>
                  <a:lnTo>
                    <a:pt x="44" y="1"/>
                  </a:lnTo>
                  <a:lnTo>
                    <a:pt x="45" y="1"/>
                  </a:lnTo>
                  <a:lnTo>
                    <a:pt x="46" y="1"/>
                  </a:lnTo>
                  <a:lnTo>
                    <a:pt x="46" y="2"/>
                  </a:lnTo>
                  <a:lnTo>
                    <a:pt x="47" y="2"/>
                  </a:lnTo>
                  <a:lnTo>
                    <a:pt x="48" y="3"/>
                  </a:lnTo>
                  <a:lnTo>
                    <a:pt x="49" y="3"/>
                  </a:lnTo>
                  <a:lnTo>
                    <a:pt x="49" y="4"/>
                  </a:lnTo>
                  <a:lnTo>
                    <a:pt x="50" y="4"/>
                  </a:lnTo>
                  <a:lnTo>
                    <a:pt x="50" y="5"/>
                  </a:lnTo>
                  <a:lnTo>
                    <a:pt x="51" y="5"/>
                  </a:lnTo>
                  <a:lnTo>
                    <a:pt x="51" y="6"/>
                  </a:lnTo>
                  <a:lnTo>
                    <a:pt x="52" y="6"/>
                  </a:lnTo>
                  <a:lnTo>
                    <a:pt x="53" y="7"/>
                  </a:lnTo>
                  <a:lnTo>
                    <a:pt x="53" y="8"/>
                  </a:lnTo>
                  <a:lnTo>
                    <a:pt x="54" y="8"/>
                  </a:lnTo>
                  <a:lnTo>
                    <a:pt x="54" y="9"/>
                  </a:lnTo>
                  <a:lnTo>
                    <a:pt x="55" y="9"/>
                  </a:lnTo>
                  <a:lnTo>
                    <a:pt x="55" y="10"/>
                  </a:lnTo>
                  <a:lnTo>
                    <a:pt x="56" y="10"/>
                  </a:lnTo>
                  <a:lnTo>
                    <a:pt x="56" y="11"/>
                  </a:lnTo>
                  <a:lnTo>
                    <a:pt x="57" y="12"/>
                  </a:lnTo>
                  <a:lnTo>
                    <a:pt x="58" y="13"/>
                  </a:lnTo>
                  <a:lnTo>
                    <a:pt x="58" y="14"/>
                  </a:lnTo>
                  <a:lnTo>
                    <a:pt x="59" y="14"/>
                  </a:lnTo>
                  <a:lnTo>
                    <a:pt x="59" y="15"/>
                  </a:lnTo>
                  <a:lnTo>
                    <a:pt x="60" y="16"/>
                  </a:lnTo>
                  <a:lnTo>
                    <a:pt x="60" y="17"/>
                  </a:lnTo>
                  <a:lnTo>
                    <a:pt x="61" y="17"/>
                  </a:lnTo>
                  <a:lnTo>
                    <a:pt x="61" y="18"/>
                  </a:lnTo>
                  <a:lnTo>
                    <a:pt x="61" y="19"/>
                  </a:lnTo>
                  <a:lnTo>
                    <a:pt x="62" y="19"/>
                  </a:lnTo>
                  <a:lnTo>
                    <a:pt x="62" y="20"/>
                  </a:lnTo>
                  <a:lnTo>
                    <a:pt x="63" y="21"/>
                  </a:lnTo>
                  <a:lnTo>
                    <a:pt x="63" y="22"/>
                  </a:lnTo>
                  <a:lnTo>
                    <a:pt x="64" y="22"/>
                  </a:lnTo>
                  <a:lnTo>
                    <a:pt x="64" y="23"/>
                  </a:lnTo>
                  <a:lnTo>
                    <a:pt x="65" y="24"/>
                  </a:lnTo>
                  <a:lnTo>
                    <a:pt x="65" y="25"/>
                  </a:lnTo>
                  <a:lnTo>
                    <a:pt x="66" y="26"/>
                  </a:lnTo>
                  <a:lnTo>
                    <a:pt x="66" y="27"/>
                  </a:lnTo>
                  <a:lnTo>
                    <a:pt x="67" y="28"/>
                  </a:lnTo>
                  <a:lnTo>
                    <a:pt x="67" y="29"/>
                  </a:lnTo>
                  <a:lnTo>
                    <a:pt x="68" y="30"/>
                  </a:lnTo>
                  <a:lnTo>
                    <a:pt x="68" y="31"/>
                  </a:lnTo>
                  <a:lnTo>
                    <a:pt x="69" y="31"/>
                  </a:lnTo>
                  <a:lnTo>
                    <a:pt x="69" y="32"/>
                  </a:lnTo>
                  <a:lnTo>
                    <a:pt x="69" y="33"/>
                  </a:lnTo>
                  <a:lnTo>
                    <a:pt x="70" y="33"/>
                  </a:lnTo>
                  <a:lnTo>
                    <a:pt x="70" y="34"/>
                  </a:lnTo>
                  <a:lnTo>
                    <a:pt x="70" y="35"/>
                  </a:lnTo>
                  <a:lnTo>
                    <a:pt x="71" y="35"/>
                  </a:lnTo>
                  <a:lnTo>
                    <a:pt x="71" y="36"/>
                  </a:lnTo>
                  <a:lnTo>
                    <a:pt x="71" y="37"/>
                  </a:lnTo>
                  <a:lnTo>
                    <a:pt x="72" y="37"/>
                  </a:lnTo>
                  <a:lnTo>
                    <a:pt x="72" y="38"/>
                  </a:lnTo>
                  <a:lnTo>
                    <a:pt x="72" y="39"/>
                  </a:lnTo>
                  <a:lnTo>
                    <a:pt x="73" y="39"/>
                  </a:lnTo>
                  <a:lnTo>
                    <a:pt x="73" y="40"/>
                  </a:lnTo>
                  <a:lnTo>
                    <a:pt x="73" y="41"/>
                  </a:lnTo>
                  <a:lnTo>
                    <a:pt x="74" y="42"/>
                  </a:lnTo>
                  <a:lnTo>
                    <a:pt x="74" y="43"/>
                  </a:lnTo>
                  <a:lnTo>
                    <a:pt x="75" y="44"/>
                  </a:lnTo>
                  <a:lnTo>
                    <a:pt x="75" y="45"/>
                  </a:lnTo>
                  <a:lnTo>
                    <a:pt x="76" y="46"/>
                  </a:lnTo>
                  <a:lnTo>
                    <a:pt x="76" y="47"/>
                  </a:lnTo>
                  <a:lnTo>
                    <a:pt x="77" y="48"/>
                  </a:lnTo>
                  <a:lnTo>
                    <a:pt x="77" y="49"/>
                  </a:lnTo>
                  <a:lnTo>
                    <a:pt x="78" y="50"/>
                  </a:lnTo>
                  <a:lnTo>
                    <a:pt x="78" y="51"/>
                  </a:lnTo>
                  <a:lnTo>
                    <a:pt x="79" y="52"/>
                  </a:lnTo>
                  <a:lnTo>
                    <a:pt x="79" y="53"/>
                  </a:lnTo>
                  <a:lnTo>
                    <a:pt x="80" y="54"/>
                  </a:lnTo>
                  <a:lnTo>
                    <a:pt x="80" y="55"/>
                  </a:lnTo>
                  <a:lnTo>
                    <a:pt x="80" y="56"/>
                  </a:lnTo>
                  <a:lnTo>
                    <a:pt x="81" y="56"/>
                  </a:lnTo>
                  <a:lnTo>
                    <a:pt x="81" y="57"/>
                  </a:lnTo>
                  <a:lnTo>
                    <a:pt x="81" y="58"/>
                  </a:lnTo>
                  <a:lnTo>
                    <a:pt x="82" y="58"/>
                  </a:lnTo>
                  <a:lnTo>
                    <a:pt x="82" y="59"/>
                  </a:lnTo>
                  <a:lnTo>
                    <a:pt x="82" y="60"/>
                  </a:lnTo>
                  <a:lnTo>
                    <a:pt x="83" y="60"/>
                  </a:lnTo>
                  <a:lnTo>
                    <a:pt x="83" y="61"/>
                  </a:lnTo>
                  <a:lnTo>
                    <a:pt x="83" y="62"/>
                  </a:lnTo>
                  <a:lnTo>
                    <a:pt x="84" y="63"/>
                  </a:lnTo>
                  <a:lnTo>
                    <a:pt x="84" y="64"/>
                  </a:lnTo>
                  <a:lnTo>
                    <a:pt x="85" y="65"/>
                  </a:lnTo>
                  <a:lnTo>
                    <a:pt x="85" y="66"/>
                  </a:lnTo>
                  <a:lnTo>
                    <a:pt x="86" y="67"/>
                  </a:lnTo>
                  <a:lnTo>
                    <a:pt x="86" y="68"/>
                  </a:lnTo>
                  <a:lnTo>
                    <a:pt x="87" y="69"/>
                  </a:lnTo>
                  <a:lnTo>
                    <a:pt x="87" y="70"/>
                  </a:lnTo>
                  <a:lnTo>
                    <a:pt x="87" y="71"/>
                  </a:lnTo>
                  <a:lnTo>
                    <a:pt x="88" y="71"/>
                  </a:lnTo>
                  <a:lnTo>
                    <a:pt x="88" y="72"/>
                  </a:lnTo>
                  <a:lnTo>
                    <a:pt x="89" y="73"/>
                  </a:lnTo>
                  <a:lnTo>
                    <a:pt x="89" y="74"/>
                  </a:lnTo>
                  <a:lnTo>
                    <a:pt x="90" y="75"/>
                  </a:lnTo>
                  <a:lnTo>
                    <a:pt x="90" y="76"/>
                  </a:lnTo>
                  <a:lnTo>
                    <a:pt x="91" y="77"/>
                  </a:lnTo>
                  <a:lnTo>
                    <a:pt x="91" y="78"/>
                  </a:lnTo>
                  <a:lnTo>
                    <a:pt x="92" y="79"/>
                  </a:lnTo>
                  <a:lnTo>
                    <a:pt x="92" y="80"/>
                  </a:lnTo>
                  <a:lnTo>
                    <a:pt x="93" y="80"/>
                  </a:lnTo>
                  <a:lnTo>
                    <a:pt x="93" y="81"/>
                  </a:lnTo>
                  <a:lnTo>
                    <a:pt x="93" y="82"/>
                  </a:lnTo>
                  <a:lnTo>
                    <a:pt x="94" y="83"/>
                  </a:lnTo>
                  <a:lnTo>
                    <a:pt x="94" y="84"/>
                  </a:lnTo>
                  <a:lnTo>
                    <a:pt x="95" y="84"/>
                  </a:lnTo>
                  <a:lnTo>
                    <a:pt x="95" y="85"/>
                  </a:lnTo>
                  <a:lnTo>
                    <a:pt x="95" y="86"/>
                  </a:lnTo>
                  <a:lnTo>
                    <a:pt x="96" y="86"/>
                  </a:lnTo>
                  <a:lnTo>
                    <a:pt x="96" y="87"/>
                  </a:lnTo>
                  <a:lnTo>
                    <a:pt x="97" y="88"/>
                  </a:lnTo>
                  <a:lnTo>
                    <a:pt x="97" y="89"/>
                  </a:lnTo>
                  <a:lnTo>
                    <a:pt x="98" y="89"/>
                  </a:lnTo>
                  <a:lnTo>
                    <a:pt x="98" y="90"/>
                  </a:lnTo>
                  <a:lnTo>
                    <a:pt x="98" y="91"/>
                  </a:lnTo>
                  <a:lnTo>
                    <a:pt x="99" y="91"/>
                  </a:lnTo>
                  <a:lnTo>
                    <a:pt x="99" y="92"/>
                  </a:lnTo>
                  <a:lnTo>
                    <a:pt x="100" y="92"/>
                  </a:lnTo>
                  <a:lnTo>
                    <a:pt x="100" y="93"/>
                  </a:lnTo>
                  <a:lnTo>
                    <a:pt x="100" y="94"/>
                  </a:lnTo>
                  <a:lnTo>
                    <a:pt x="101" y="94"/>
                  </a:lnTo>
                  <a:lnTo>
                    <a:pt x="101" y="95"/>
                  </a:lnTo>
                  <a:lnTo>
                    <a:pt x="102" y="96"/>
                  </a:lnTo>
                  <a:lnTo>
                    <a:pt x="102" y="97"/>
                  </a:lnTo>
                  <a:lnTo>
                    <a:pt x="103" y="97"/>
                  </a:lnTo>
                  <a:lnTo>
                    <a:pt x="103" y="98"/>
                  </a:lnTo>
                  <a:lnTo>
                    <a:pt x="104" y="98"/>
                  </a:lnTo>
                  <a:lnTo>
                    <a:pt x="104" y="99"/>
                  </a:lnTo>
                  <a:lnTo>
                    <a:pt x="105" y="99"/>
                  </a:lnTo>
                  <a:lnTo>
                    <a:pt x="105" y="100"/>
                  </a:lnTo>
                  <a:lnTo>
                    <a:pt x="106" y="101"/>
                  </a:lnTo>
                  <a:lnTo>
                    <a:pt x="107" y="102"/>
                  </a:lnTo>
                  <a:lnTo>
                    <a:pt x="107" y="103"/>
                  </a:lnTo>
                  <a:lnTo>
                    <a:pt x="108" y="103"/>
                  </a:lnTo>
                  <a:lnTo>
                    <a:pt x="108" y="104"/>
                  </a:lnTo>
                  <a:lnTo>
                    <a:pt x="109" y="104"/>
                  </a:lnTo>
                  <a:lnTo>
                    <a:pt x="110" y="105"/>
                  </a:lnTo>
                  <a:lnTo>
                    <a:pt x="111" y="105"/>
                  </a:lnTo>
                  <a:lnTo>
                    <a:pt x="111" y="106"/>
                  </a:lnTo>
                  <a:lnTo>
                    <a:pt x="112" y="106"/>
                  </a:lnTo>
                  <a:lnTo>
                    <a:pt x="112" y="107"/>
                  </a:lnTo>
                  <a:lnTo>
                    <a:pt x="113" y="107"/>
                  </a:lnTo>
                  <a:lnTo>
                    <a:pt x="114" y="107"/>
                  </a:lnTo>
                  <a:lnTo>
                    <a:pt x="114" y="108"/>
                  </a:lnTo>
                  <a:lnTo>
                    <a:pt x="115" y="108"/>
                  </a:lnTo>
                  <a:lnTo>
                    <a:pt x="116" y="108"/>
                  </a:lnTo>
                  <a:lnTo>
                    <a:pt x="116" y="109"/>
                  </a:lnTo>
                  <a:lnTo>
                    <a:pt x="117" y="109"/>
                  </a:lnTo>
                  <a:lnTo>
                    <a:pt x="118" y="109"/>
                  </a:lnTo>
                  <a:lnTo>
                    <a:pt x="119" y="109"/>
                  </a:lnTo>
                  <a:lnTo>
                    <a:pt x="120" y="109"/>
                  </a:lnTo>
                  <a:lnTo>
                    <a:pt x="121" y="109"/>
                  </a:lnTo>
                  <a:lnTo>
                    <a:pt x="122" y="109"/>
                  </a:lnTo>
                  <a:lnTo>
                    <a:pt x="123" y="109"/>
                  </a:lnTo>
                  <a:lnTo>
                    <a:pt x="124" y="109"/>
                  </a:lnTo>
                  <a:lnTo>
                    <a:pt x="124" y="108"/>
                  </a:lnTo>
                  <a:lnTo>
                    <a:pt x="125" y="108"/>
                  </a:lnTo>
                  <a:lnTo>
                    <a:pt x="126" y="108"/>
                  </a:lnTo>
                  <a:lnTo>
                    <a:pt x="126" y="107"/>
                  </a:lnTo>
                  <a:lnTo>
                    <a:pt x="127" y="107"/>
                  </a:lnTo>
                  <a:lnTo>
                    <a:pt x="128" y="107"/>
                  </a:lnTo>
                  <a:lnTo>
                    <a:pt x="128" y="106"/>
                  </a:lnTo>
                  <a:lnTo>
                    <a:pt x="129" y="106"/>
                  </a:lnTo>
                  <a:lnTo>
                    <a:pt x="129" y="105"/>
                  </a:lnTo>
                  <a:lnTo>
                    <a:pt x="130" y="105"/>
                  </a:lnTo>
                  <a:lnTo>
                    <a:pt x="131" y="104"/>
                  </a:lnTo>
                  <a:lnTo>
                    <a:pt x="132" y="104"/>
                  </a:lnTo>
                  <a:lnTo>
                    <a:pt x="132" y="103"/>
                  </a:lnTo>
                  <a:lnTo>
                    <a:pt x="133" y="103"/>
                  </a:lnTo>
                  <a:lnTo>
                    <a:pt x="133" y="102"/>
                  </a:lnTo>
                  <a:lnTo>
                    <a:pt x="134" y="101"/>
                  </a:lnTo>
                  <a:lnTo>
                    <a:pt x="135" y="100"/>
                  </a:lnTo>
                  <a:lnTo>
                    <a:pt x="135" y="99"/>
                  </a:lnTo>
                  <a:lnTo>
                    <a:pt x="136" y="99"/>
                  </a:lnTo>
                  <a:lnTo>
                    <a:pt x="136" y="98"/>
                  </a:lnTo>
                  <a:lnTo>
                    <a:pt x="137" y="98"/>
                  </a:lnTo>
                  <a:lnTo>
                    <a:pt x="137" y="97"/>
                  </a:lnTo>
                  <a:lnTo>
                    <a:pt x="138" y="97"/>
                  </a:lnTo>
                  <a:lnTo>
                    <a:pt x="138" y="96"/>
                  </a:lnTo>
                  <a:lnTo>
                    <a:pt x="139" y="95"/>
                  </a:lnTo>
                  <a:lnTo>
                    <a:pt x="139" y="94"/>
                  </a:lnTo>
                  <a:lnTo>
                    <a:pt x="140" y="94"/>
                  </a:lnTo>
                  <a:lnTo>
                    <a:pt x="140" y="93"/>
                  </a:lnTo>
                  <a:lnTo>
                    <a:pt x="140" y="92"/>
                  </a:lnTo>
                  <a:lnTo>
                    <a:pt x="141" y="92"/>
                  </a:lnTo>
                  <a:lnTo>
                    <a:pt x="141" y="91"/>
                  </a:lnTo>
                  <a:lnTo>
                    <a:pt x="142" y="91"/>
                  </a:lnTo>
                  <a:lnTo>
                    <a:pt x="142" y="90"/>
                  </a:lnTo>
                  <a:lnTo>
                    <a:pt x="142" y="89"/>
                  </a:lnTo>
                  <a:lnTo>
                    <a:pt x="143" y="89"/>
                  </a:lnTo>
                  <a:lnTo>
                    <a:pt x="143" y="88"/>
                  </a:lnTo>
                  <a:lnTo>
                    <a:pt x="144" y="87"/>
                  </a:lnTo>
                  <a:lnTo>
                    <a:pt x="144" y="86"/>
                  </a:lnTo>
                  <a:lnTo>
                    <a:pt x="145" y="86"/>
                  </a:lnTo>
                  <a:lnTo>
                    <a:pt x="145" y="85"/>
                  </a:lnTo>
                  <a:lnTo>
                    <a:pt x="145" y="84"/>
                  </a:lnTo>
                  <a:lnTo>
                    <a:pt x="146" y="84"/>
                  </a:lnTo>
                  <a:lnTo>
                    <a:pt x="146" y="83"/>
                  </a:lnTo>
                  <a:lnTo>
                    <a:pt x="147" y="82"/>
                  </a:lnTo>
                  <a:lnTo>
                    <a:pt x="147" y="81"/>
                  </a:lnTo>
                  <a:lnTo>
                    <a:pt x="147" y="80"/>
                  </a:lnTo>
                  <a:lnTo>
                    <a:pt x="148" y="80"/>
                  </a:lnTo>
                  <a:lnTo>
                    <a:pt x="148" y="79"/>
                  </a:lnTo>
                  <a:lnTo>
                    <a:pt x="149" y="78"/>
                  </a:lnTo>
                  <a:lnTo>
                    <a:pt x="149" y="77"/>
                  </a:lnTo>
                  <a:lnTo>
                    <a:pt x="150" y="76"/>
                  </a:lnTo>
                  <a:lnTo>
                    <a:pt x="150" y="75"/>
                  </a:lnTo>
                  <a:lnTo>
                    <a:pt x="151" y="74"/>
                  </a:lnTo>
                  <a:lnTo>
                    <a:pt x="151" y="73"/>
                  </a:lnTo>
                  <a:lnTo>
                    <a:pt x="152" y="72"/>
                  </a:lnTo>
                  <a:lnTo>
                    <a:pt x="152" y="71"/>
                  </a:lnTo>
                  <a:lnTo>
                    <a:pt x="153" y="71"/>
                  </a:lnTo>
                  <a:lnTo>
                    <a:pt x="153" y="70"/>
                  </a:lnTo>
                  <a:lnTo>
                    <a:pt x="153" y="69"/>
                  </a:lnTo>
                  <a:lnTo>
                    <a:pt x="154" y="68"/>
                  </a:lnTo>
                  <a:lnTo>
                    <a:pt x="154" y="67"/>
                  </a:lnTo>
                  <a:lnTo>
                    <a:pt x="155" y="66"/>
                  </a:lnTo>
                  <a:lnTo>
                    <a:pt x="155" y="65"/>
                  </a:lnTo>
                  <a:lnTo>
                    <a:pt x="156" y="64"/>
                  </a:lnTo>
                  <a:lnTo>
                    <a:pt x="156" y="63"/>
                  </a:lnTo>
                  <a:lnTo>
                    <a:pt x="157" y="62"/>
                  </a:lnTo>
                  <a:lnTo>
                    <a:pt x="157" y="61"/>
                  </a:lnTo>
                  <a:lnTo>
                    <a:pt x="157" y="60"/>
                  </a:lnTo>
                  <a:lnTo>
                    <a:pt x="158" y="60"/>
                  </a:lnTo>
                  <a:lnTo>
                    <a:pt x="158" y="59"/>
                  </a:lnTo>
                  <a:lnTo>
                    <a:pt x="158" y="58"/>
                  </a:lnTo>
                  <a:lnTo>
                    <a:pt x="159" y="58"/>
                  </a:lnTo>
                  <a:lnTo>
                    <a:pt x="159" y="57"/>
                  </a:lnTo>
                  <a:lnTo>
                    <a:pt x="159" y="56"/>
                  </a:lnTo>
                  <a:lnTo>
                    <a:pt x="160" y="56"/>
                  </a:lnTo>
                  <a:lnTo>
                    <a:pt x="160" y="55"/>
                  </a:lnTo>
                  <a:lnTo>
                    <a:pt x="160" y="54"/>
                  </a:lnTo>
                  <a:lnTo>
                    <a:pt x="161" y="53"/>
                  </a:lnTo>
                  <a:lnTo>
                    <a:pt x="161" y="52"/>
                  </a:lnTo>
                  <a:lnTo>
                    <a:pt x="162" y="51"/>
                  </a:lnTo>
                  <a:lnTo>
                    <a:pt x="162" y="50"/>
                  </a:lnTo>
                  <a:lnTo>
                    <a:pt x="163" y="49"/>
                  </a:lnTo>
                  <a:lnTo>
                    <a:pt x="163" y="48"/>
                  </a:lnTo>
                  <a:lnTo>
                    <a:pt x="164" y="47"/>
                  </a:lnTo>
                  <a:lnTo>
                    <a:pt x="164" y="46"/>
                  </a:lnTo>
                  <a:lnTo>
                    <a:pt x="165" y="45"/>
                  </a:lnTo>
                  <a:lnTo>
                    <a:pt x="165" y="44"/>
                  </a:lnTo>
                  <a:lnTo>
                    <a:pt x="166" y="43"/>
                  </a:lnTo>
                  <a:lnTo>
                    <a:pt x="166" y="42"/>
                  </a:lnTo>
                  <a:lnTo>
                    <a:pt x="167" y="41"/>
                  </a:lnTo>
                  <a:lnTo>
                    <a:pt x="167" y="40"/>
                  </a:lnTo>
                  <a:lnTo>
                    <a:pt x="167" y="39"/>
                  </a:lnTo>
                  <a:lnTo>
                    <a:pt x="168" y="39"/>
                  </a:lnTo>
                  <a:lnTo>
                    <a:pt x="168" y="38"/>
                  </a:lnTo>
                  <a:lnTo>
                    <a:pt x="168" y="37"/>
                  </a:lnTo>
                  <a:lnTo>
                    <a:pt x="169" y="37"/>
                  </a:lnTo>
                  <a:lnTo>
                    <a:pt x="169" y="36"/>
                  </a:lnTo>
                  <a:lnTo>
                    <a:pt x="169" y="35"/>
                  </a:lnTo>
                  <a:lnTo>
                    <a:pt x="170" y="35"/>
                  </a:lnTo>
                  <a:lnTo>
                    <a:pt x="170" y="34"/>
                  </a:lnTo>
                  <a:lnTo>
                    <a:pt x="170" y="33"/>
                  </a:lnTo>
                  <a:lnTo>
                    <a:pt x="171" y="33"/>
                  </a:lnTo>
                  <a:lnTo>
                    <a:pt x="171" y="32"/>
                  </a:lnTo>
                  <a:lnTo>
                    <a:pt x="171" y="31"/>
                  </a:lnTo>
                  <a:lnTo>
                    <a:pt x="172" y="31"/>
                  </a:lnTo>
                  <a:lnTo>
                    <a:pt x="172" y="30"/>
                  </a:lnTo>
                  <a:lnTo>
                    <a:pt x="173" y="29"/>
                  </a:lnTo>
                  <a:lnTo>
                    <a:pt x="173" y="28"/>
                  </a:lnTo>
                  <a:lnTo>
                    <a:pt x="174" y="27"/>
                  </a:lnTo>
                  <a:lnTo>
                    <a:pt x="174" y="26"/>
                  </a:lnTo>
                  <a:lnTo>
                    <a:pt x="175" y="25"/>
                  </a:lnTo>
                  <a:lnTo>
                    <a:pt x="175" y="24"/>
                  </a:lnTo>
                  <a:lnTo>
                    <a:pt x="176" y="23"/>
                  </a:lnTo>
                  <a:lnTo>
                    <a:pt x="176" y="22"/>
                  </a:lnTo>
                  <a:lnTo>
                    <a:pt x="177" y="22"/>
                  </a:lnTo>
                  <a:lnTo>
                    <a:pt x="177" y="21"/>
                  </a:lnTo>
                  <a:lnTo>
                    <a:pt x="178" y="20"/>
                  </a:lnTo>
                  <a:lnTo>
                    <a:pt x="178" y="19"/>
                  </a:lnTo>
                  <a:lnTo>
                    <a:pt x="179" y="19"/>
                  </a:lnTo>
                  <a:lnTo>
                    <a:pt x="179" y="18"/>
                  </a:lnTo>
                  <a:lnTo>
                    <a:pt x="179" y="17"/>
                  </a:lnTo>
                  <a:lnTo>
                    <a:pt x="180" y="17"/>
                  </a:lnTo>
                  <a:lnTo>
                    <a:pt x="180" y="16"/>
                  </a:lnTo>
                  <a:lnTo>
                    <a:pt x="181" y="15"/>
                  </a:lnTo>
                  <a:lnTo>
                    <a:pt x="181" y="14"/>
                  </a:lnTo>
                  <a:lnTo>
                    <a:pt x="182" y="14"/>
                  </a:lnTo>
                  <a:lnTo>
                    <a:pt x="182" y="13"/>
                  </a:lnTo>
                  <a:lnTo>
                    <a:pt x="183" y="12"/>
                  </a:lnTo>
                  <a:lnTo>
                    <a:pt x="184" y="11"/>
                  </a:lnTo>
                  <a:lnTo>
                    <a:pt x="184" y="10"/>
                  </a:lnTo>
                  <a:lnTo>
                    <a:pt x="185" y="10"/>
                  </a:lnTo>
                  <a:lnTo>
                    <a:pt x="185" y="9"/>
                  </a:lnTo>
                  <a:lnTo>
                    <a:pt x="186" y="9"/>
                  </a:lnTo>
                  <a:lnTo>
                    <a:pt x="186" y="8"/>
                  </a:lnTo>
                  <a:lnTo>
                    <a:pt x="187" y="8"/>
                  </a:lnTo>
                  <a:lnTo>
                    <a:pt x="187" y="7"/>
                  </a:lnTo>
                  <a:lnTo>
                    <a:pt x="188" y="6"/>
                  </a:lnTo>
                  <a:lnTo>
                    <a:pt x="189" y="6"/>
                  </a:lnTo>
                  <a:lnTo>
                    <a:pt x="189" y="5"/>
                  </a:lnTo>
                  <a:lnTo>
                    <a:pt x="190" y="5"/>
                  </a:lnTo>
                  <a:lnTo>
                    <a:pt x="190" y="4"/>
                  </a:lnTo>
                  <a:lnTo>
                    <a:pt x="191" y="4"/>
                  </a:lnTo>
                  <a:lnTo>
                    <a:pt x="191" y="3"/>
                  </a:lnTo>
                  <a:lnTo>
                    <a:pt x="192" y="3"/>
                  </a:lnTo>
                  <a:lnTo>
                    <a:pt x="193" y="2"/>
                  </a:lnTo>
                  <a:lnTo>
                    <a:pt x="194" y="2"/>
                  </a:lnTo>
                  <a:lnTo>
                    <a:pt x="194" y="1"/>
                  </a:lnTo>
                  <a:lnTo>
                    <a:pt x="195" y="1"/>
                  </a:lnTo>
                  <a:lnTo>
                    <a:pt x="196" y="1"/>
                  </a:lnTo>
                  <a:lnTo>
                    <a:pt x="197" y="1"/>
                  </a:lnTo>
                  <a:lnTo>
                    <a:pt x="197" y="0"/>
                  </a:lnTo>
                  <a:lnTo>
                    <a:pt x="198" y="0"/>
                  </a:lnTo>
                  <a:lnTo>
                    <a:pt x="199" y="0"/>
                  </a:lnTo>
                  <a:lnTo>
                    <a:pt x="200" y="0"/>
                  </a:lnTo>
                  <a:lnTo>
                    <a:pt x="201" y="0"/>
                  </a:lnTo>
                  <a:lnTo>
                    <a:pt x="202" y="0"/>
                  </a:lnTo>
                  <a:lnTo>
                    <a:pt x="203" y="0"/>
                  </a:lnTo>
                  <a:lnTo>
                    <a:pt x="204" y="0"/>
                  </a:lnTo>
                  <a:lnTo>
                    <a:pt x="204" y="1"/>
                  </a:lnTo>
                  <a:lnTo>
                    <a:pt x="205" y="1"/>
                  </a:lnTo>
                  <a:lnTo>
                    <a:pt x="206" y="1"/>
                  </a:lnTo>
                  <a:lnTo>
                    <a:pt x="207" y="2"/>
                  </a:lnTo>
                  <a:lnTo>
                    <a:pt x="208" y="2"/>
                  </a:lnTo>
                  <a:lnTo>
                    <a:pt x="208" y="3"/>
                  </a:lnTo>
                  <a:lnTo>
                    <a:pt x="209" y="3"/>
                  </a:lnTo>
                  <a:lnTo>
                    <a:pt x="210" y="4"/>
                  </a:lnTo>
                  <a:lnTo>
                    <a:pt x="211" y="4"/>
                  </a:lnTo>
                  <a:lnTo>
                    <a:pt x="211" y="5"/>
                  </a:lnTo>
                  <a:lnTo>
                    <a:pt x="212" y="5"/>
                  </a:lnTo>
                  <a:lnTo>
                    <a:pt x="212" y="6"/>
                  </a:lnTo>
                  <a:lnTo>
                    <a:pt x="213" y="6"/>
                  </a:lnTo>
                  <a:lnTo>
                    <a:pt x="213" y="7"/>
                  </a:lnTo>
                  <a:lnTo>
                    <a:pt x="214" y="7"/>
                  </a:lnTo>
                  <a:lnTo>
                    <a:pt x="214" y="8"/>
                  </a:lnTo>
                  <a:lnTo>
                    <a:pt x="215" y="8"/>
                  </a:lnTo>
                  <a:lnTo>
                    <a:pt x="215" y="9"/>
                  </a:lnTo>
                  <a:lnTo>
                    <a:pt x="216" y="9"/>
                  </a:lnTo>
                  <a:lnTo>
                    <a:pt x="216" y="10"/>
                  </a:lnTo>
                  <a:lnTo>
                    <a:pt x="217" y="11"/>
                  </a:lnTo>
                  <a:lnTo>
                    <a:pt x="217" y="12"/>
                  </a:lnTo>
                  <a:lnTo>
                    <a:pt x="218" y="12"/>
                  </a:lnTo>
                  <a:lnTo>
                    <a:pt x="218" y="13"/>
                  </a:lnTo>
                  <a:lnTo>
                    <a:pt x="219" y="13"/>
                  </a:lnTo>
                  <a:lnTo>
                    <a:pt x="219" y="14"/>
                  </a:lnTo>
                  <a:lnTo>
                    <a:pt x="220" y="15"/>
                  </a:lnTo>
                  <a:lnTo>
                    <a:pt x="220" y="16"/>
                  </a:lnTo>
                  <a:lnTo>
                    <a:pt x="221" y="16"/>
                  </a:lnTo>
                  <a:lnTo>
                    <a:pt x="221" y="17"/>
                  </a:lnTo>
                  <a:lnTo>
                    <a:pt x="221" y="18"/>
                  </a:lnTo>
                  <a:lnTo>
                    <a:pt x="222" y="18"/>
                  </a:lnTo>
                  <a:lnTo>
                    <a:pt x="222" y="19"/>
                  </a:lnTo>
                  <a:lnTo>
                    <a:pt x="223" y="19"/>
                  </a:lnTo>
                  <a:lnTo>
                    <a:pt x="223" y="20"/>
                  </a:lnTo>
                  <a:lnTo>
                    <a:pt x="223" y="21"/>
                  </a:lnTo>
                  <a:lnTo>
                    <a:pt x="224" y="21"/>
                  </a:lnTo>
                  <a:lnTo>
                    <a:pt x="224" y="22"/>
                  </a:lnTo>
                  <a:lnTo>
                    <a:pt x="225" y="23"/>
                  </a:lnTo>
                  <a:lnTo>
                    <a:pt x="225" y="24"/>
                  </a:lnTo>
                  <a:lnTo>
                    <a:pt x="226" y="24"/>
                  </a:lnTo>
                  <a:lnTo>
                    <a:pt x="226" y="25"/>
                  </a:lnTo>
                  <a:lnTo>
                    <a:pt x="226" y="26"/>
                  </a:lnTo>
                  <a:lnTo>
                    <a:pt x="227" y="26"/>
                  </a:lnTo>
                  <a:lnTo>
                    <a:pt x="227" y="27"/>
                  </a:lnTo>
                  <a:lnTo>
                    <a:pt x="227" y="28"/>
                  </a:lnTo>
                  <a:lnTo>
                    <a:pt x="228" y="28"/>
                  </a:lnTo>
                  <a:lnTo>
                    <a:pt x="228" y="29"/>
                  </a:lnTo>
                  <a:lnTo>
                    <a:pt x="228" y="30"/>
                  </a:lnTo>
                  <a:lnTo>
                    <a:pt x="229" y="30"/>
                  </a:lnTo>
                  <a:lnTo>
                    <a:pt x="229" y="31"/>
                  </a:lnTo>
                  <a:lnTo>
                    <a:pt x="229" y="32"/>
                  </a:lnTo>
                  <a:lnTo>
                    <a:pt x="230" y="32"/>
                  </a:lnTo>
                  <a:lnTo>
                    <a:pt x="230" y="33"/>
                  </a:lnTo>
                  <a:lnTo>
                    <a:pt x="231" y="34"/>
                  </a:lnTo>
                  <a:lnTo>
                    <a:pt x="231" y="35"/>
                  </a:lnTo>
                  <a:lnTo>
                    <a:pt x="232" y="36"/>
                  </a:lnTo>
                  <a:lnTo>
                    <a:pt x="232" y="37"/>
                  </a:lnTo>
                  <a:lnTo>
                    <a:pt x="233" y="38"/>
                  </a:lnTo>
                  <a:lnTo>
                    <a:pt x="233" y="39"/>
                  </a:lnTo>
                  <a:lnTo>
                    <a:pt x="234" y="40"/>
                  </a:lnTo>
                  <a:lnTo>
                    <a:pt x="234" y="41"/>
                  </a:lnTo>
                  <a:lnTo>
                    <a:pt x="234" y="42"/>
                  </a:lnTo>
                  <a:lnTo>
                    <a:pt x="235" y="42"/>
                  </a:lnTo>
                  <a:lnTo>
                    <a:pt x="235" y="43"/>
                  </a:lnTo>
                  <a:lnTo>
                    <a:pt x="235" y="44"/>
                  </a:lnTo>
                  <a:lnTo>
                    <a:pt x="236" y="44"/>
                  </a:lnTo>
                  <a:lnTo>
                    <a:pt x="236" y="45"/>
                  </a:lnTo>
                  <a:lnTo>
                    <a:pt x="236" y="46"/>
                  </a:lnTo>
                  <a:lnTo>
                    <a:pt x="237" y="46"/>
                  </a:lnTo>
                  <a:lnTo>
                    <a:pt x="237" y="47"/>
                  </a:lnTo>
                  <a:lnTo>
                    <a:pt x="237" y="48"/>
                  </a:lnTo>
                  <a:lnTo>
                    <a:pt x="238" y="48"/>
                  </a:lnTo>
                  <a:lnTo>
                    <a:pt x="238" y="49"/>
                  </a:lnTo>
                  <a:lnTo>
                    <a:pt x="238" y="50"/>
                  </a:lnTo>
                  <a:lnTo>
                    <a:pt x="239" y="50"/>
                  </a:lnTo>
                  <a:lnTo>
                    <a:pt x="239" y="51"/>
                  </a:lnTo>
                  <a:lnTo>
                    <a:pt x="239" y="52"/>
                  </a:lnTo>
                  <a:lnTo>
                    <a:pt x="240" y="52"/>
                  </a:lnTo>
                  <a:lnTo>
                    <a:pt x="240" y="53"/>
                  </a:lnTo>
                  <a:lnTo>
                    <a:pt x="240" y="54"/>
                  </a:lnTo>
                  <a:lnTo>
                    <a:pt x="241" y="54"/>
                  </a:lnTo>
                </a:path>
              </a:pathLst>
            </a:custGeom>
            <a:noFill/>
            <a:ln w="15875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graphicFrame>
        <p:nvGraphicFramePr>
          <p:cNvPr id="20542" name="Object 62"/>
          <p:cNvGraphicFramePr>
            <a:graphicFrameLocks noChangeAspect="1"/>
          </p:cNvGraphicFramePr>
          <p:nvPr/>
        </p:nvGraphicFramePr>
        <p:xfrm>
          <a:off x="539750" y="1196975"/>
          <a:ext cx="3384550" cy="2613025"/>
        </p:xfrm>
        <a:graphic>
          <a:graphicData uri="http://schemas.openxmlformats.org/presentationml/2006/ole">
            <p:oleObj spid="_x0000_s20542" name="Mathcad" r:id="rId3" imgW="2257560" imgH="1743120" progId="">
              <p:embed/>
            </p:oleObj>
          </a:graphicData>
        </a:graphic>
      </p:graphicFrame>
      <p:graphicFrame>
        <p:nvGraphicFramePr>
          <p:cNvPr id="20543" name="Object 63"/>
          <p:cNvGraphicFramePr>
            <a:graphicFrameLocks noChangeAspect="1"/>
          </p:cNvGraphicFramePr>
          <p:nvPr/>
        </p:nvGraphicFramePr>
        <p:xfrm>
          <a:off x="468313" y="3573463"/>
          <a:ext cx="3527425" cy="2679700"/>
        </p:xfrm>
        <a:graphic>
          <a:graphicData uri="http://schemas.openxmlformats.org/presentationml/2006/ole">
            <p:oleObj spid="_x0000_s20543" name="Mathcad" r:id="rId4" imgW="2295360" imgH="1743120" progId="">
              <p:embed/>
            </p:oleObj>
          </a:graphicData>
        </a:graphic>
      </p:graphicFrame>
      <p:grpSp>
        <p:nvGrpSpPr>
          <p:cNvPr id="20561" name="Group 81"/>
          <p:cNvGrpSpPr>
            <a:grpSpLocks/>
          </p:cNvGrpSpPr>
          <p:nvPr/>
        </p:nvGrpSpPr>
        <p:grpSpPr bwMode="auto">
          <a:xfrm>
            <a:off x="4932363" y="3844925"/>
            <a:ext cx="1368425" cy="1666875"/>
            <a:chOff x="3107" y="2614"/>
            <a:chExt cx="862" cy="1050"/>
          </a:xfrm>
        </p:grpSpPr>
        <p:sp>
          <p:nvSpPr>
            <p:cNvPr id="20545" name="Line 65"/>
            <p:cNvSpPr>
              <a:spLocks noChangeShapeType="1"/>
            </p:cNvSpPr>
            <p:nvPr/>
          </p:nvSpPr>
          <p:spPr bwMode="auto">
            <a:xfrm>
              <a:off x="3107" y="2614"/>
              <a:ext cx="86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grpSp>
          <p:nvGrpSpPr>
            <p:cNvPr id="20557" name="Group 77"/>
            <p:cNvGrpSpPr>
              <a:grpSpLocks/>
            </p:cNvGrpSpPr>
            <p:nvPr/>
          </p:nvGrpSpPr>
          <p:grpSpPr bwMode="auto">
            <a:xfrm>
              <a:off x="3435" y="2712"/>
              <a:ext cx="193" cy="534"/>
              <a:chOff x="3152" y="3280"/>
              <a:chExt cx="193" cy="534"/>
            </a:xfrm>
          </p:grpSpPr>
          <p:sp>
            <p:nvSpPr>
              <p:cNvPr id="20549" name="Line 69"/>
              <p:cNvSpPr>
                <a:spLocks noChangeShapeType="1"/>
              </p:cNvSpPr>
              <p:nvPr/>
            </p:nvSpPr>
            <p:spPr bwMode="auto">
              <a:xfrm flipV="1">
                <a:off x="3152" y="3280"/>
                <a:ext cx="182" cy="10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0550" name="Line 70"/>
              <p:cNvSpPr>
                <a:spLocks noChangeShapeType="1"/>
              </p:cNvSpPr>
              <p:nvPr/>
            </p:nvSpPr>
            <p:spPr bwMode="auto">
              <a:xfrm flipV="1">
                <a:off x="3152" y="3339"/>
                <a:ext cx="182" cy="10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0551" name="Line 71"/>
              <p:cNvSpPr>
                <a:spLocks noChangeShapeType="1"/>
              </p:cNvSpPr>
              <p:nvPr/>
            </p:nvSpPr>
            <p:spPr bwMode="auto">
              <a:xfrm flipV="1">
                <a:off x="3152" y="3405"/>
                <a:ext cx="182" cy="10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0552" name="Line 72"/>
              <p:cNvSpPr>
                <a:spLocks noChangeShapeType="1"/>
              </p:cNvSpPr>
              <p:nvPr/>
            </p:nvSpPr>
            <p:spPr bwMode="auto">
              <a:xfrm flipV="1">
                <a:off x="3152" y="3464"/>
                <a:ext cx="182" cy="10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0553" name="Line 73"/>
              <p:cNvSpPr>
                <a:spLocks noChangeShapeType="1"/>
              </p:cNvSpPr>
              <p:nvPr/>
            </p:nvSpPr>
            <p:spPr bwMode="auto">
              <a:xfrm flipV="1">
                <a:off x="3163" y="3525"/>
                <a:ext cx="182" cy="10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0554" name="Line 74"/>
              <p:cNvSpPr>
                <a:spLocks noChangeShapeType="1"/>
              </p:cNvSpPr>
              <p:nvPr/>
            </p:nvSpPr>
            <p:spPr bwMode="auto">
              <a:xfrm flipV="1">
                <a:off x="3163" y="3584"/>
                <a:ext cx="182" cy="10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0555" name="Line 75"/>
              <p:cNvSpPr>
                <a:spLocks noChangeShapeType="1"/>
              </p:cNvSpPr>
              <p:nvPr/>
            </p:nvSpPr>
            <p:spPr bwMode="auto">
              <a:xfrm flipV="1">
                <a:off x="3163" y="3650"/>
                <a:ext cx="182" cy="10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0556" name="Line 76"/>
              <p:cNvSpPr>
                <a:spLocks noChangeShapeType="1"/>
              </p:cNvSpPr>
              <p:nvPr/>
            </p:nvSpPr>
            <p:spPr bwMode="auto">
              <a:xfrm flipV="1">
                <a:off x="3163" y="3709"/>
                <a:ext cx="182" cy="10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20558" name="Line 78"/>
            <p:cNvSpPr>
              <a:spLocks noChangeShapeType="1"/>
            </p:cNvSpPr>
            <p:nvPr/>
          </p:nvSpPr>
          <p:spPr bwMode="auto">
            <a:xfrm>
              <a:off x="3523" y="2621"/>
              <a:ext cx="0" cy="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0559" name="Line 79"/>
            <p:cNvSpPr>
              <a:spLocks noChangeShapeType="1"/>
            </p:cNvSpPr>
            <p:nvPr/>
          </p:nvSpPr>
          <p:spPr bwMode="auto">
            <a:xfrm>
              <a:off x="3539" y="3206"/>
              <a:ext cx="0" cy="2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0560" name="Oval 80"/>
            <p:cNvSpPr>
              <a:spLocks noChangeArrowheads="1"/>
            </p:cNvSpPr>
            <p:nvPr/>
          </p:nvSpPr>
          <p:spPr bwMode="auto">
            <a:xfrm>
              <a:off x="3415" y="3431"/>
              <a:ext cx="233" cy="23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20563" name="Line 83"/>
          <p:cNvSpPr>
            <a:spLocks noChangeShapeType="1"/>
          </p:cNvSpPr>
          <p:nvPr/>
        </p:nvSpPr>
        <p:spPr bwMode="auto">
          <a:xfrm>
            <a:off x="5618163" y="5526088"/>
            <a:ext cx="0" cy="490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0564" name="AutoShape 84"/>
          <p:cNvSpPr>
            <a:spLocks noChangeArrowheads="1"/>
          </p:cNvSpPr>
          <p:nvPr/>
        </p:nvSpPr>
        <p:spPr bwMode="auto">
          <a:xfrm>
            <a:off x="5897563" y="5699125"/>
            <a:ext cx="258762" cy="685800"/>
          </a:xfrm>
          <a:prstGeom prst="upDownArrow">
            <a:avLst>
              <a:gd name="adj1" fmla="val 50000"/>
              <a:gd name="adj2" fmla="val 5300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0565" name="Line 85"/>
          <p:cNvSpPr>
            <a:spLocks noChangeShapeType="1"/>
          </p:cNvSpPr>
          <p:nvPr/>
        </p:nvSpPr>
        <p:spPr bwMode="auto">
          <a:xfrm flipV="1">
            <a:off x="7954963" y="4906963"/>
            <a:ext cx="0" cy="4873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0566" name="Line 86"/>
          <p:cNvSpPr>
            <a:spLocks noChangeShapeType="1"/>
          </p:cNvSpPr>
          <p:nvPr/>
        </p:nvSpPr>
        <p:spPr bwMode="auto">
          <a:xfrm flipH="1">
            <a:off x="7089775" y="5335588"/>
            <a:ext cx="0" cy="4873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0567" name="Line 87"/>
          <p:cNvSpPr>
            <a:spLocks noChangeShapeType="1"/>
          </p:cNvSpPr>
          <p:nvPr/>
        </p:nvSpPr>
        <p:spPr bwMode="auto">
          <a:xfrm>
            <a:off x="7070725" y="6064250"/>
            <a:ext cx="0" cy="549275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0568" name="Line 88"/>
          <p:cNvSpPr>
            <a:spLocks noChangeShapeType="1"/>
          </p:cNvSpPr>
          <p:nvPr/>
        </p:nvSpPr>
        <p:spPr bwMode="auto">
          <a:xfrm>
            <a:off x="7943850" y="6067425"/>
            <a:ext cx="0" cy="549275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0569" name="Text Box 89"/>
          <p:cNvSpPr txBox="1">
            <a:spLocks noChangeArrowheads="1"/>
          </p:cNvSpPr>
          <p:nvPr/>
        </p:nvSpPr>
        <p:spPr bwMode="auto">
          <a:xfrm>
            <a:off x="6643688" y="4033838"/>
            <a:ext cx="890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>
                <a:cs typeface="Times New Roman" pitchFamily="18" charset="0"/>
              </a:rPr>
              <a:t>ω</a:t>
            </a:r>
            <a:r>
              <a:rPr lang="hu-HU">
                <a:cs typeface="Times New Roman" pitchFamily="18" charset="0"/>
              </a:rPr>
              <a:t>&lt;</a:t>
            </a:r>
            <a:r>
              <a:rPr lang="el-GR"/>
              <a:t>ω</a:t>
            </a:r>
            <a:r>
              <a:rPr lang="hu-HU" baseline="-25000"/>
              <a:t>R</a:t>
            </a:r>
            <a:endParaRPr lang="el-GR" baseline="-25000"/>
          </a:p>
        </p:txBody>
      </p:sp>
      <p:sp>
        <p:nvSpPr>
          <p:cNvPr id="20570" name="Text Box 90"/>
          <p:cNvSpPr txBox="1">
            <a:spLocks noChangeArrowheads="1"/>
          </p:cNvSpPr>
          <p:nvPr/>
        </p:nvSpPr>
        <p:spPr bwMode="auto">
          <a:xfrm>
            <a:off x="7593013" y="4081463"/>
            <a:ext cx="890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>
                <a:cs typeface="Times New Roman" pitchFamily="18" charset="0"/>
              </a:rPr>
              <a:t>ω</a:t>
            </a:r>
            <a:r>
              <a:rPr lang="hu-HU">
                <a:cs typeface="Times New Roman" pitchFamily="18" charset="0"/>
              </a:rPr>
              <a:t>&gt;</a:t>
            </a:r>
            <a:r>
              <a:rPr lang="el-GR"/>
              <a:t>ω</a:t>
            </a:r>
            <a:r>
              <a:rPr lang="hu-HU" baseline="-25000"/>
              <a:t>R</a:t>
            </a:r>
            <a:endParaRPr lang="el-GR" baseline="-25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026"/>
          <p:cNvSpPr txBox="1">
            <a:spLocks noChangeArrowheads="1"/>
          </p:cNvSpPr>
          <p:nvPr/>
        </p:nvSpPr>
        <p:spPr bwMode="auto">
          <a:xfrm>
            <a:off x="696913" y="549275"/>
            <a:ext cx="23415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3200">
                <a:solidFill>
                  <a:srgbClr val="990033"/>
                </a:solidFill>
              </a:rPr>
              <a:t>Yagi antenna</a:t>
            </a:r>
          </a:p>
        </p:txBody>
      </p:sp>
      <p:pic>
        <p:nvPicPr>
          <p:cNvPr id="27661" name="Picture 1037" descr="480-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3388" y="3736975"/>
            <a:ext cx="3384550" cy="2789238"/>
          </a:xfrm>
          <a:prstGeom prst="rect">
            <a:avLst/>
          </a:prstGeom>
          <a:noFill/>
        </p:spPr>
      </p:pic>
      <p:pic>
        <p:nvPicPr>
          <p:cNvPr id="27665" name="Picture 1041" descr="10Y7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800" y="1677988"/>
            <a:ext cx="4552950" cy="175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69963" y="1147763"/>
            <a:ext cx="3810000" cy="4114800"/>
          </a:xfrm>
          <a:solidFill>
            <a:schemeClr val="accent1"/>
          </a:solidFill>
        </p:spPr>
        <p:txBody>
          <a:bodyPr/>
          <a:lstStyle/>
          <a:p>
            <a:pPr algn="ctr">
              <a:buFontTx/>
              <a:buNone/>
            </a:pPr>
            <a:endParaRPr lang="hu-HU" sz="4000">
              <a:solidFill>
                <a:schemeClr val="bg1"/>
              </a:solidFill>
            </a:endParaRPr>
          </a:p>
          <a:p>
            <a:pPr algn="ctr">
              <a:buFontTx/>
              <a:buNone/>
            </a:pPr>
            <a:r>
              <a:rPr lang="hu-HU" sz="4000">
                <a:solidFill>
                  <a:schemeClr val="bg1"/>
                </a:solidFill>
              </a:rPr>
              <a:t>Köszönöm a hallgatóság türelmét!</a:t>
            </a:r>
            <a:endParaRPr lang="en-GB" sz="4000">
              <a:solidFill>
                <a:schemeClr val="bg1"/>
              </a:solidFill>
            </a:endParaRPr>
          </a:p>
          <a:p>
            <a:pPr algn="ctr">
              <a:buFontTx/>
              <a:buNone/>
            </a:pPr>
            <a:endParaRPr lang="hu-HU" sz="4000">
              <a:solidFill>
                <a:schemeClr val="hlink"/>
              </a:solidFill>
            </a:endParaRPr>
          </a:p>
        </p:txBody>
      </p:sp>
      <p:pic>
        <p:nvPicPr>
          <p:cNvPr id="24581" name="Picture 5" descr="Fájlnév: j0238653.wmf&#10;Kulcsszavak: celluláris telefonok, kapcsolattartás, rádiótelefonok ...&#10;Fájlméret: 37 KB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851525" y="1914525"/>
            <a:ext cx="2459038" cy="2459038"/>
          </a:xfrm>
          <a:noFill/>
          <a:ln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524000" y="1066800"/>
            <a:ext cx="3276600" cy="4267200"/>
            <a:chOff x="960" y="672"/>
            <a:chExt cx="2064" cy="2688"/>
          </a:xfrm>
        </p:grpSpPr>
        <p:sp>
          <p:nvSpPr>
            <p:cNvPr id="4104" name="Rectangle 8"/>
            <p:cNvSpPr>
              <a:spLocks noChangeArrowheads="1"/>
            </p:cNvSpPr>
            <p:nvPr/>
          </p:nvSpPr>
          <p:spPr bwMode="auto">
            <a:xfrm>
              <a:off x="960" y="2688"/>
              <a:ext cx="2064" cy="67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105" name="Rectangle 9"/>
            <p:cNvSpPr>
              <a:spLocks noChangeArrowheads="1"/>
            </p:cNvSpPr>
            <p:nvPr/>
          </p:nvSpPr>
          <p:spPr bwMode="auto">
            <a:xfrm>
              <a:off x="960" y="672"/>
              <a:ext cx="2064" cy="67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107" name="Freeform 11"/>
            <p:cNvSpPr>
              <a:spLocks/>
            </p:cNvSpPr>
            <p:nvPr/>
          </p:nvSpPr>
          <p:spPr bwMode="auto">
            <a:xfrm>
              <a:off x="1488" y="1344"/>
              <a:ext cx="784" cy="1344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96" y="432"/>
                </a:cxn>
                <a:cxn ang="0">
                  <a:pos x="672" y="336"/>
                </a:cxn>
                <a:cxn ang="0">
                  <a:pos x="768" y="1344"/>
                </a:cxn>
              </a:cxnLst>
              <a:rect l="0" t="0" r="r" b="b"/>
              <a:pathLst>
                <a:path w="784" h="1344">
                  <a:moveTo>
                    <a:pt x="96" y="0"/>
                  </a:moveTo>
                  <a:cubicBezTo>
                    <a:pt x="48" y="188"/>
                    <a:pt x="0" y="376"/>
                    <a:pt x="96" y="432"/>
                  </a:cubicBezTo>
                  <a:cubicBezTo>
                    <a:pt x="192" y="488"/>
                    <a:pt x="560" y="184"/>
                    <a:pt x="672" y="336"/>
                  </a:cubicBezTo>
                  <a:cubicBezTo>
                    <a:pt x="784" y="488"/>
                    <a:pt x="752" y="1168"/>
                    <a:pt x="768" y="134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auto">
            <a:xfrm>
              <a:off x="1640" y="1344"/>
              <a:ext cx="808" cy="1344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40" y="240"/>
                </a:cxn>
                <a:cxn ang="0">
                  <a:pos x="328" y="144"/>
                </a:cxn>
                <a:cxn ang="0">
                  <a:pos x="568" y="144"/>
                </a:cxn>
                <a:cxn ang="0">
                  <a:pos x="712" y="336"/>
                </a:cxn>
                <a:cxn ang="0">
                  <a:pos x="808" y="1344"/>
                </a:cxn>
              </a:cxnLst>
              <a:rect l="0" t="0" r="r" b="b"/>
              <a:pathLst>
                <a:path w="808" h="1344">
                  <a:moveTo>
                    <a:pt x="88" y="0"/>
                  </a:moveTo>
                  <a:cubicBezTo>
                    <a:pt x="44" y="108"/>
                    <a:pt x="0" y="216"/>
                    <a:pt x="40" y="240"/>
                  </a:cubicBezTo>
                  <a:cubicBezTo>
                    <a:pt x="80" y="264"/>
                    <a:pt x="240" y="160"/>
                    <a:pt x="328" y="144"/>
                  </a:cubicBezTo>
                  <a:cubicBezTo>
                    <a:pt x="416" y="128"/>
                    <a:pt x="504" y="112"/>
                    <a:pt x="568" y="144"/>
                  </a:cubicBezTo>
                  <a:cubicBezTo>
                    <a:pt x="632" y="176"/>
                    <a:pt x="672" y="136"/>
                    <a:pt x="712" y="336"/>
                  </a:cubicBezTo>
                  <a:cubicBezTo>
                    <a:pt x="752" y="536"/>
                    <a:pt x="792" y="1168"/>
                    <a:pt x="808" y="134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grpSp>
          <p:nvGrpSpPr>
            <p:cNvPr id="4116" name="Group 20"/>
            <p:cNvGrpSpPr>
              <a:grpSpLocks/>
            </p:cNvGrpSpPr>
            <p:nvPr/>
          </p:nvGrpSpPr>
          <p:grpSpPr bwMode="auto">
            <a:xfrm>
              <a:off x="1680" y="816"/>
              <a:ext cx="384" cy="404"/>
              <a:chOff x="4224" y="816"/>
              <a:chExt cx="384" cy="404"/>
            </a:xfrm>
          </p:grpSpPr>
          <p:sp>
            <p:nvSpPr>
              <p:cNvPr id="4112" name="Oval 16"/>
              <p:cNvSpPr>
                <a:spLocks noChangeArrowheads="1"/>
              </p:cNvSpPr>
              <p:nvPr/>
            </p:nvSpPr>
            <p:spPr bwMode="auto">
              <a:xfrm>
                <a:off x="4224" y="816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4113" name="Text Box 17"/>
              <p:cNvSpPr txBox="1">
                <a:spLocks noChangeArrowheads="1"/>
              </p:cNvSpPr>
              <p:nvPr/>
            </p:nvSpPr>
            <p:spPr bwMode="auto">
              <a:xfrm>
                <a:off x="4272" y="816"/>
                <a:ext cx="27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hu-HU" sz="3600"/>
                  <a:t>+</a:t>
                </a:r>
              </a:p>
            </p:txBody>
          </p:sp>
        </p:grpSp>
        <p:grpSp>
          <p:nvGrpSpPr>
            <p:cNvPr id="4120" name="Group 24"/>
            <p:cNvGrpSpPr>
              <a:grpSpLocks/>
            </p:cNvGrpSpPr>
            <p:nvPr/>
          </p:nvGrpSpPr>
          <p:grpSpPr bwMode="auto">
            <a:xfrm>
              <a:off x="1728" y="2832"/>
              <a:ext cx="384" cy="404"/>
              <a:chOff x="4224" y="2064"/>
              <a:chExt cx="384" cy="404"/>
            </a:xfrm>
          </p:grpSpPr>
          <p:sp>
            <p:nvSpPr>
              <p:cNvPr id="4118" name="Oval 22"/>
              <p:cNvSpPr>
                <a:spLocks noChangeArrowheads="1"/>
              </p:cNvSpPr>
              <p:nvPr/>
            </p:nvSpPr>
            <p:spPr bwMode="auto">
              <a:xfrm>
                <a:off x="4224" y="2064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4119" name="Text Box 23"/>
              <p:cNvSpPr txBox="1">
                <a:spLocks noChangeArrowheads="1"/>
              </p:cNvSpPr>
              <p:nvPr/>
            </p:nvSpPr>
            <p:spPr bwMode="auto">
              <a:xfrm>
                <a:off x="4272" y="2064"/>
                <a:ext cx="27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hu-HU" sz="3600"/>
                  <a:t>-</a:t>
                </a:r>
              </a:p>
            </p:txBody>
          </p:sp>
        </p:grpSp>
      </p:grpSp>
      <p:grpSp>
        <p:nvGrpSpPr>
          <p:cNvPr id="4125" name="Group 29"/>
          <p:cNvGrpSpPr>
            <a:grpSpLocks/>
          </p:cNvGrpSpPr>
          <p:nvPr/>
        </p:nvGrpSpPr>
        <p:grpSpPr bwMode="auto">
          <a:xfrm>
            <a:off x="2400300" y="2311400"/>
            <a:ext cx="1384300" cy="508000"/>
            <a:chOff x="1512" y="1456"/>
            <a:chExt cx="872" cy="320"/>
          </a:xfrm>
        </p:grpSpPr>
        <p:sp>
          <p:nvSpPr>
            <p:cNvPr id="4123" name="Freeform 27"/>
            <p:cNvSpPr>
              <a:spLocks/>
            </p:cNvSpPr>
            <p:nvPr/>
          </p:nvSpPr>
          <p:spPr bwMode="auto">
            <a:xfrm>
              <a:off x="1512" y="1632"/>
              <a:ext cx="232" cy="14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16" y="96"/>
                </a:cxn>
                <a:cxn ang="0">
                  <a:pos x="120" y="144"/>
                </a:cxn>
                <a:cxn ang="0">
                  <a:pos x="72" y="96"/>
                </a:cxn>
                <a:cxn ang="0">
                  <a:pos x="24" y="0"/>
                </a:cxn>
              </a:cxnLst>
              <a:rect l="0" t="0" r="r" b="b"/>
              <a:pathLst>
                <a:path w="232" h="144">
                  <a:moveTo>
                    <a:pt x="24" y="0"/>
                  </a:moveTo>
                  <a:cubicBezTo>
                    <a:pt x="48" y="0"/>
                    <a:pt x="200" y="72"/>
                    <a:pt x="216" y="96"/>
                  </a:cubicBezTo>
                  <a:cubicBezTo>
                    <a:pt x="232" y="120"/>
                    <a:pt x="144" y="144"/>
                    <a:pt x="120" y="144"/>
                  </a:cubicBezTo>
                  <a:cubicBezTo>
                    <a:pt x="96" y="144"/>
                    <a:pt x="88" y="120"/>
                    <a:pt x="72" y="96"/>
                  </a:cubicBezTo>
                  <a:cubicBezTo>
                    <a:pt x="56" y="72"/>
                    <a:pt x="0" y="0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124" name="Freeform 28"/>
            <p:cNvSpPr>
              <a:spLocks/>
            </p:cNvSpPr>
            <p:nvPr/>
          </p:nvSpPr>
          <p:spPr bwMode="auto">
            <a:xfrm>
              <a:off x="2096" y="1456"/>
              <a:ext cx="288" cy="232"/>
            </a:xfrm>
            <a:custGeom>
              <a:avLst/>
              <a:gdLst/>
              <a:ahLst/>
              <a:cxnLst>
                <a:cxn ang="0">
                  <a:pos x="16" y="32"/>
                </a:cxn>
                <a:cxn ang="0">
                  <a:pos x="256" y="224"/>
                </a:cxn>
                <a:cxn ang="0">
                  <a:pos x="208" y="80"/>
                </a:cxn>
                <a:cxn ang="0">
                  <a:pos x="160" y="32"/>
                </a:cxn>
                <a:cxn ang="0">
                  <a:pos x="16" y="32"/>
                </a:cxn>
              </a:cxnLst>
              <a:rect l="0" t="0" r="r" b="b"/>
              <a:pathLst>
                <a:path w="288" h="232">
                  <a:moveTo>
                    <a:pt x="16" y="32"/>
                  </a:moveTo>
                  <a:cubicBezTo>
                    <a:pt x="32" y="64"/>
                    <a:pt x="224" y="216"/>
                    <a:pt x="256" y="224"/>
                  </a:cubicBezTo>
                  <a:cubicBezTo>
                    <a:pt x="288" y="232"/>
                    <a:pt x="224" y="112"/>
                    <a:pt x="208" y="80"/>
                  </a:cubicBezTo>
                  <a:cubicBezTo>
                    <a:pt x="192" y="48"/>
                    <a:pt x="184" y="40"/>
                    <a:pt x="160" y="32"/>
                  </a:cubicBezTo>
                  <a:cubicBezTo>
                    <a:pt x="136" y="24"/>
                    <a:pt x="0" y="0"/>
                    <a:pt x="16" y="32"/>
                  </a:cubicBezTo>
                  <a:close/>
                </a:path>
              </a:pathLst>
            </a:custGeom>
            <a:solidFill>
              <a:srgbClr val="66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25" name="Group 33"/>
          <p:cNvGrpSpPr>
            <a:grpSpLocks/>
          </p:cNvGrpSpPr>
          <p:nvPr/>
        </p:nvGrpSpPr>
        <p:grpSpPr bwMode="auto">
          <a:xfrm>
            <a:off x="1138238" y="1008063"/>
            <a:ext cx="7185025" cy="4926012"/>
            <a:chOff x="717" y="635"/>
            <a:chExt cx="4526" cy="3103"/>
          </a:xfrm>
        </p:grpSpPr>
        <p:sp>
          <p:nvSpPr>
            <p:cNvPr id="8224" name="Rectangle 32"/>
            <p:cNvSpPr>
              <a:spLocks noChangeArrowheads="1"/>
            </p:cNvSpPr>
            <p:nvPr/>
          </p:nvSpPr>
          <p:spPr bwMode="auto">
            <a:xfrm>
              <a:off x="717" y="635"/>
              <a:ext cx="4526" cy="310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grpSp>
          <p:nvGrpSpPr>
            <p:cNvPr id="8194" name="Group 2"/>
            <p:cNvGrpSpPr>
              <a:grpSpLocks/>
            </p:cNvGrpSpPr>
            <p:nvPr/>
          </p:nvGrpSpPr>
          <p:grpSpPr bwMode="auto">
            <a:xfrm>
              <a:off x="816" y="864"/>
              <a:ext cx="4151" cy="2657"/>
              <a:chOff x="816" y="864"/>
              <a:chExt cx="4151" cy="2657"/>
            </a:xfrm>
          </p:grpSpPr>
          <p:sp>
            <p:nvSpPr>
              <p:cNvPr id="8195" name="Line 3"/>
              <p:cNvSpPr>
                <a:spLocks noChangeShapeType="1"/>
              </p:cNvSpPr>
              <p:nvPr/>
            </p:nvSpPr>
            <p:spPr bwMode="auto">
              <a:xfrm>
                <a:off x="816" y="864"/>
                <a:ext cx="41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196" name="Line 4"/>
              <p:cNvSpPr>
                <a:spLocks noChangeShapeType="1"/>
              </p:cNvSpPr>
              <p:nvPr/>
            </p:nvSpPr>
            <p:spPr bwMode="auto">
              <a:xfrm>
                <a:off x="816" y="1311"/>
                <a:ext cx="41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197" name="Line 5"/>
              <p:cNvSpPr>
                <a:spLocks noChangeShapeType="1"/>
              </p:cNvSpPr>
              <p:nvPr/>
            </p:nvSpPr>
            <p:spPr bwMode="auto">
              <a:xfrm>
                <a:off x="816" y="1769"/>
                <a:ext cx="41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198" name="Line 6"/>
              <p:cNvSpPr>
                <a:spLocks noChangeShapeType="1"/>
              </p:cNvSpPr>
              <p:nvPr/>
            </p:nvSpPr>
            <p:spPr bwMode="auto">
              <a:xfrm>
                <a:off x="816" y="2216"/>
                <a:ext cx="41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199" name="Line 7"/>
              <p:cNvSpPr>
                <a:spLocks noChangeShapeType="1"/>
              </p:cNvSpPr>
              <p:nvPr/>
            </p:nvSpPr>
            <p:spPr bwMode="auto">
              <a:xfrm>
                <a:off x="839" y="2616"/>
                <a:ext cx="41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200" name="Line 8"/>
              <p:cNvSpPr>
                <a:spLocks noChangeShapeType="1"/>
              </p:cNvSpPr>
              <p:nvPr/>
            </p:nvSpPr>
            <p:spPr bwMode="auto">
              <a:xfrm>
                <a:off x="839" y="3063"/>
                <a:ext cx="41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201" name="Line 9"/>
              <p:cNvSpPr>
                <a:spLocks noChangeShapeType="1"/>
              </p:cNvSpPr>
              <p:nvPr/>
            </p:nvSpPr>
            <p:spPr bwMode="auto">
              <a:xfrm>
                <a:off x="839" y="3521"/>
                <a:ext cx="41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</p:grpSp>
      </p:grpSp>
      <p:sp>
        <p:nvSpPr>
          <p:cNvPr id="8202" name="Oval 10"/>
          <p:cNvSpPr>
            <a:spLocks noChangeArrowheads="1"/>
          </p:cNvSpPr>
          <p:nvPr/>
        </p:nvSpPr>
        <p:spPr bwMode="auto">
          <a:xfrm>
            <a:off x="2935288" y="2482850"/>
            <a:ext cx="3657600" cy="2057400"/>
          </a:xfrm>
          <a:prstGeom prst="ellips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grpSp>
        <p:nvGrpSpPr>
          <p:cNvPr id="8223" name="Group 31"/>
          <p:cNvGrpSpPr>
            <a:grpSpLocks/>
          </p:cNvGrpSpPr>
          <p:nvPr/>
        </p:nvGrpSpPr>
        <p:grpSpPr bwMode="auto">
          <a:xfrm>
            <a:off x="839788" y="690563"/>
            <a:ext cx="7875587" cy="5522912"/>
            <a:chOff x="529" y="435"/>
            <a:chExt cx="4961" cy="3479"/>
          </a:xfrm>
        </p:grpSpPr>
        <p:sp>
          <p:nvSpPr>
            <p:cNvPr id="8222" name="Rectangle 30"/>
            <p:cNvSpPr>
              <a:spLocks noChangeArrowheads="1"/>
            </p:cNvSpPr>
            <p:nvPr/>
          </p:nvSpPr>
          <p:spPr bwMode="auto">
            <a:xfrm>
              <a:off x="529" y="435"/>
              <a:ext cx="4961" cy="347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grpSp>
          <p:nvGrpSpPr>
            <p:cNvPr id="8220" name="Group 28"/>
            <p:cNvGrpSpPr>
              <a:grpSpLocks/>
            </p:cNvGrpSpPr>
            <p:nvPr/>
          </p:nvGrpSpPr>
          <p:grpSpPr bwMode="auto">
            <a:xfrm>
              <a:off x="776" y="842"/>
              <a:ext cx="4352" cy="2703"/>
              <a:chOff x="776" y="842"/>
              <a:chExt cx="4352" cy="2703"/>
            </a:xfrm>
          </p:grpSpPr>
          <p:grpSp>
            <p:nvGrpSpPr>
              <p:cNvPr id="8216" name="Group 24"/>
              <p:cNvGrpSpPr>
                <a:grpSpLocks/>
              </p:cNvGrpSpPr>
              <p:nvPr/>
            </p:nvGrpSpPr>
            <p:grpSpPr bwMode="auto">
              <a:xfrm>
                <a:off x="776" y="1317"/>
                <a:ext cx="4352" cy="1780"/>
                <a:chOff x="776" y="1317"/>
                <a:chExt cx="4352" cy="1780"/>
              </a:xfrm>
            </p:grpSpPr>
            <p:sp>
              <p:nvSpPr>
                <p:cNvPr id="8203" name="Freeform 11"/>
                <p:cNvSpPr>
                  <a:spLocks/>
                </p:cNvSpPr>
                <p:nvPr/>
              </p:nvSpPr>
              <p:spPr bwMode="auto">
                <a:xfrm flipH="1">
                  <a:off x="3892" y="1757"/>
                  <a:ext cx="1128" cy="77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858" y="6"/>
                    </a:cxn>
                    <a:cxn ang="0">
                      <a:pos x="1022" y="42"/>
                    </a:cxn>
                    <a:cxn ang="0">
                      <a:pos x="1128" y="77"/>
                    </a:cxn>
                  </a:cxnLst>
                  <a:rect l="0" t="0" r="r" b="b"/>
                  <a:pathLst>
                    <a:path w="1128" h="77">
                      <a:moveTo>
                        <a:pt x="0" y="6"/>
                      </a:moveTo>
                      <a:cubicBezTo>
                        <a:pt x="344" y="3"/>
                        <a:pt x="688" y="0"/>
                        <a:pt x="858" y="6"/>
                      </a:cubicBezTo>
                      <a:cubicBezTo>
                        <a:pt x="1028" y="12"/>
                        <a:pt x="977" y="30"/>
                        <a:pt x="1022" y="42"/>
                      </a:cubicBezTo>
                      <a:cubicBezTo>
                        <a:pt x="1067" y="54"/>
                        <a:pt x="1103" y="63"/>
                        <a:pt x="1128" y="77"/>
                      </a:cubicBezTo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8204" name="Freeform 12"/>
                <p:cNvSpPr>
                  <a:spLocks/>
                </p:cNvSpPr>
                <p:nvPr/>
              </p:nvSpPr>
              <p:spPr bwMode="auto">
                <a:xfrm>
                  <a:off x="919" y="1759"/>
                  <a:ext cx="1128" cy="77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858" y="6"/>
                    </a:cxn>
                    <a:cxn ang="0">
                      <a:pos x="1022" y="42"/>
                    </a:cxn>
                    <a:cxn ang="0">
                      <a:pos x="1128" y="77"/>
                    </a:cxn>
                  </a:cxnLst>
                  <a:rect l="0" t="0" r="r" b="b"/>
                  <a:pathLst>
                    <a:path w="1128" h="77">
                      <a:moveTo>
                        <a:pt x="0" y="6"/>
                      </a:moveTo>
                      <a:cubicBezTo>
                        <a:pt x="344" y="3"/>
                        <a:pt x="688" y="0"/>
                        <a:pt x="858" y="6"/>
                      </a:cubicBezTo>
                      <a:cubicBezTo>
                        <a:pt x="1028" y="12"/>
                        <a:pt x="977" y="30"/>
                        <a:pt x="1022" y="42"/>
                      </a:cubicBezTo>
                      <a:cubicBezTo>
                        <a:pt x="1067" y="54"/>
                        <a:pt x="1103" y="63"/>
                        <a:pt x="1128" y="77"/>
                      </a:cubicBezTo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8205" name="Freeform 13"/>
                <p:cNvSpPr>
                  <a:spLocks/>
                </p:cNvSpPr>
                <p:nvPr/>
              </p:nvSpPr>
              <p:spPr bwMode="auto">
                <a:xfrm flipV="1">
                  <a:off x="894" y="2544"/>
                  <a:ext cx="1128" cy="77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858" y="6"/>
                    </a:cxn>
                    <a:cxn ang="0">
                      <a:pos x="1022" y="42"/>
                    </a:cxn>
                    <a:cxn ang="0">
                      <a:pos x="1128" y="77"/>
                    </a:cxn>
                  </a:cxnLst>
                  <a:rect l="0" t="0" r="r" b="b"/>
                  <a:pathLst>
                    <a:path w="1128" h="77">
                      <a:moveTo>
                        <a:pt x="0" y="6"/>
                      </a:moveTo>
                      <a:cubicBezTo>
                        <a:pt x="344" y="3"/>
                        <a:pt x="688" y="0"/>
                        <a:pt x="858" y="6"/>
                      </a:cubicBezTo>
                      <a:cubicBezTo>
                        <a:pt x="1028" y="12"/>
                        <a:pt x="977" y="30"/>
                        <a:pt x="1022" y="42"/>
                      </a:cubicBezTo>
                      <a:cubicBezTo>
                        <a:pt x="1067" y="54"/>
                        <a:pt x="1103" y="63"/>
                        <a:pt x="1128" y="77"/>
                      </a:cubicBezTo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8206" name="Freeform 14"/>
                <p:cNvSpPr>
                  <a:spLocks/>
                </p:cNvSpPr>
                <p:nvPr/>
              </p:nvSpPr>
              <p:spPr bwMode="auto">
                <a:xfrm flipH="1" flipV="1">
                  <a:off x="3927" y="2544"/>
                  <a:ext cx="1128" cy="77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858" y="6"/>
                    </a:cxn>
                    <a:cxn ang="0">
                      <a:pos x="1022" y="42"/>
                    </a:cxn>
                    <a:cxn ang="0">
                      <a:pos x="1128" y="77"/>
                    </a:cxn>
                  </a:cxnLst>
                  <a:rect l="0" t="0" r="r" b="b"/>
                  <a:pathLst>
                    <a:path w="1128" h="77">
                      <a:moveTo>
                        <a:pt x="0" y="6"/>
                      </a:moveTo>
                      <a:cubicBezTo>
                        <a:pt x="344" y="3"/>
                        <a:pt x="688" y="0"/>
                        <a:pt x="858" y="6"/>
                      </a:cubicBezTo>
                      <a:cubicBezTo>
                        <a:pt x="1028" y="12"/>
                        <a:pt x="977" y="30"/>
                        <a:pt x="1022" y="42"/>
                      </a:cubicBezTo>
                      <a:cubicBezTo>
                        <a:pt x="1067" y="54"/>
                        <a:pt x="1103" y="63"/>
                        <a:pt x="1128" y="77"/>
                      </a:cubicBezTo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8207" name="Freeform 15"/>
                <p:cNvSpPr>
                  <a:spLocks/>
                </p:cNvSpPr>
                <p:nvPr/>
              </p:nvSpPr>
              <p:spPr bwMode="auto">
                <a:xfrm flipV="1">
                  <a:off x="776" y="1317"/>
                  <a:ext cx="1811" cy="239"/>
                </a:xfrm>
                <a:custGeom>
                  <a:avLst/>
                  <a:gdLst/>
                  <a:ahLst/>
                  <a:cxnLst>
                    <a:cxn ang="0">
                      <a:pos x="0" y="223"/>
                    </a:cxn>
                    <a:cxn ang="0">
                      <a:pos x="1387" y="223"/>
                    </a:cxn>
                    <a:cxn ang="0">
                      <a:pos x="1705" y="129"/>
                    </a:cxn>
                    <a:cxn ang="0">
                      <a:pos x="1811" y="0"/>
                    </a:cxn>
                  </a:cxnLst>
                  <a:rect l="0" t="0" r="r" b="b"/>
                  <a:pathLst>
                    <a:path w="1811" h="239">
                      <a:moveTo>
                        <a:pt x="0" y="223"/>
                      </a:moveTo>
                      <a:cubicBezTo>
                        <a:pt x="551" y="231"/>
                        <a:pt x="1103" y="239"/>
                        <a:pt x="1387" y="223"/>
                      </a:cubicBezTo>
                      <a:cubicBezTo>
                        <a:pt x="1671" y="207"/>
                        <a:pt x="1634" y="166"/>
                        <a:pt x="1705" y="129"/>
                      </a:cubicBezTo>
                      <a:cubicBezTo>
                        <a:pt x="1776" y="92"/>
                        <a:pt x="1793" y="23"/>
                        <a:pt x="1811" y="0"/>
                      </a:cubicBezTo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8208" name="Freeform 16"/>
                <p:cNvSpPr>
                  <a:spLocks/>
                </p:cNvSpPr>
                <p:nvPr/>
              </p:nvSpPr>
              <p:spPr bwMode="auto">
                <a:xfrm flipH="1">
                  <a:off x="3210" y="2858"/>
                  <a:ext cx="1811" cy="239"/>
                </a:xfrm>
                <a:custGeom>
                  <a:avLst/>
                  <a:gdLst/>
                  <a:ahLst/>
                  <a:cxnLst>
                    <a:cxn ang="0">
                      <a:pos x="0" y="223"/>
                    </a:cxn>
                    <a:cxn ang="0">
                      <a:pos x="1387" y="223"/>
                    </a:cxn>
                    <a:cxn ang="0">
                      <a:pos x="1705" y="129"/>
                    </a:cxn>
                    <a:cxn ang="0">
                      <a:pos x="1811" y="0"/>
                    </a:cxn>
                  </a:cxnLst>
                  <a:rect l="0" t="0" r="r" b="b"/>
                  <a:pathLst>
                    <a:path w="1811" h="239">
                      <a:moveTo>
                        <a:pt x="0" y="223"/>
                      </a:moveTo>
                      <a:cubicBezTo>
                        <a:pt x="551" y="231"/>
                        <a:pt x="1103" y="239"/>
                        <a:pt x="1387" y="223"/>
                      </a:cubicBezTo>
                      <a:cubicBezTo>
                        <a:pt x="1671" y="207"/>
                        <a:pt x="1634" y="166"/>
                        <a:pt x="1705" y="129"/>
                      </a:cubicBezTo>
                      <a:cubicBezTo>
                        <a:pt x="1776" y="92"/>
                        <a:pt x="1793" y="23"/>
                        <a:pt x="1811" y="0"/>
                      </a:cubicBezTo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8210" name="Freeform 18"/>
                <p:cNvSpPr>
                  <a:spLocks/>
                </p:cNvSpPr>
                <p:nvPr/>
              </p:nvSpPr>
              <p:spPr bwMode="auto">
                <a:xfrm>
                  <a:off x="846" y="2833"/>
                  <a:ext cx="1811" cy="239"/>
                </a:xfrm>
                <a:custGeom>
                  <a:avLst/>
                  <a:gdLst/>
                  <a:ahLst/>
                  <a:cxnLst>
                    <a:cxn ang="0">
                      <a:pos x="0" y="223"/>
                    </a:cxn>
                    <a:cxn ang="0">
                      <a:pos x="1387" y="223"/>
                    </a:cxn>
                    <a:cxn ang="0">
                      <a:pos x="1705" y="129"/>
                    </a:cxn>
                    <a:cxn ang="0">
                      <a:pos x="1811" y="0"/>
                    </a:cxn>
                  </a:cxnLst>
                  <a:rect l="0" t="0" r="r" b="b"/>
                  <a:pathLst>
                    <a:path w="1811" h="239">
                      <a:moveTo>
                        <a:pt x="0" y="223"/>
                      </a:moveTo>
                      <a:cubicBezTo>
                        <a:pt x="551" y="231"/>
                        <a:pt x="1103" y="239"/>
                        <a:pt x="1387" y="223"/>
                      </a:cubicBezTo>
                      <a:cubicBezTo>
                        <a:pt x="1671" y="207"/>
                        <a:pt x="1634" y="166"/>
                        <a:pt x="1705" y="129"/>
                      </a:cubicBezTo>
                      <a:cubicBezTo>
                        <a:pt x="1776" y="92"/>
                        <a:pt x="1793" y="23"/>
                        <a:pt x="1811" y="0"/>
                      </a:cubicBezTo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  <p:grpSp>
              <p:nvGrpSpPr>
                <p:cNvPr id="8215" name="Group 23"/>
                <p:cNvGrpSpPr>
                  <a:grpSpLocks/>
                </p:cNvGrpSpPr>
                <p:nvPr/>
              </p:nvGrpSpPr>
              <p:grpSpPr bwMode="auto">
                <a:xfrm>
                  <a:off x="1801" y="1318"/>
                  <a:ext cx="3327" cy="1518"/>
                  <a:chOff x="1801" y="1318"/>
                  <a:chExt cx="3327" cy="1518"/>
                </a:xfrm>
              </p:grpSpPr>
              <p:sp>
                <p:nvSpPr>
                  <p:cNvPr id="8209" name="Freeform 17"/>
                  <p:cNvSpPr>
                    <a:spLocks/>
                  </p:cNvSpPr>
                  <p:nvPr/>
                </p:nvSpPr>
                <p:spPr bwMode="auto">
                  <a:xfrm flipH="1" flipV="1">
                    <a:off x="3317" y="1318"/>
                    <a:ext cx="1811" cy="239"/>
                  </a:xfrm>
                  <a:custGeom>
                    <a:avLst/>
                    <a:gdLst/>
                    <a:ahLst/>
                    <a:cxnLst>
                      <a:cxn ang="0">
                        <a:pos x="0" y="223"/>
                      </a:cxn>
                      <a:cxn ang="0">
                        <a:pos x="1387" y="223"/>
                      </a:cxn>
                      <a:cxn ang="0">
                        <a:pos x="1705" y="129"/>
                      </a:cxn>
                      <a:cxn ang="0">
                        <a:pos x="1811" y="0"/>
                      </a:cxn>
                    </a:cxnLst>
                    <a:rect l="0" t="0" r="r" b="b"/>
                    <a:pathLst>
                      <a:path w="1811" h="239">
                        <a:moveTo>
                          <a:pt x="0" y="223"/>
                        </a:moveTo>
                        <a:cubicBezTo>
                          <a:pt x="551" y="231"/>
                          <a:pt x="1103" y="239"/>
                          <a:pt x="1387" y="223"/>
                        </a:cubicBezTo>
                        <a:cubicBezTo>
                          <a:pt x="1671" y="207"/>
                          <a:pt x="1634" y="166"/>
                          <a:pt x="1705" y="129"/>
                        </a:cubicBezTo>
                        <a:cubicBezTo>
                          <a:pt x="1776" y="92"/>
                          <a:pt x="1793" y="23"/>
                          <a:pt x="1811" y="0"/>
                        </a:cubicBezTo>
                      </a:path>
                    </a:pathLst>
                  </a:cu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grpSp>
                <p:nvGrpSpPr>
                  <p:cNvPr id="8211" name="Group 19"/>
                  <p:cNvGrpSpPr>
                    <a:grpSpLocks/>
                  </p:cNvGrpSpPr>
                  <p:nvPr/>
                </p:nvGrpSpPr>
                <p:grpSpPr bwMode="auto">
                  <a:xfrm>
                    <a:off x="1801" y="1540"/>
                    <a:ext cx="2360" cy="1296"/>
                    <a:chOff x="1824" y="1200"/>
                    <a:chExt cx="2360" cy="1296"/>
                  </a:xfrm>
                </p:grpSpPr>
                <p:sp>
                  <p:nvSpPr>
                    <p:cNvPr id="8212" name="Freeform 20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3744" y="1344"/>
                      <a:ext cx="440" cy="1008"/>
                    </a:xfrm>
                    <a:custGeom>
                      <a:avLst/>
                      <a:gdLst/>
                      <a:ahLst/>
                      <a:cxnLst>
                        <a:cxn ang="0">
                          <a:pos x="440" y="0"/>
                        </a:cxn>
                        <a:cxn ang="0">
                          <a:pos x="248" y="96"/>
                        </a:cxn>
                        <a:cxn ang="0">
                          <a:pos x="152" y="192"/>
                        </a:cxn>
                        <a:cxn ang="0">
                          <a:pos x="56" y="336"/>
                        </a:cxn>
                        <a:cxn ang="0">
                          <a:pos x="8" y="528"/>
                        </a:cxn>
                        <a:cxn ang="0">
                          <a:pos x="104" y="768"/>
                        </a:cxn>
                        <a:cxn ang="0">
                          <a:pos x="296" y="912"/>
                        </a:cxn>
                        <a:cxn ang="0">
                          <a:pos x="440" y="1008"/>
                        </a:cxn>
                      </a:cxnLst>
                      <a:rect l="0" t="0" r="r" b="b"/>
                      <a:pathLst>
                        <a:path w="440" h="1008">
                          <a:moveTo>
                            <a:pt x="440" y="0"/>
                          </a:moveTo>
                          <a:cubicBezTo>
                            <a:pt x="368" y="32"/>
                            <a:pt x="296" y="64"/>
                            <a:pt x="248" y="96"/>
                          </a:cubicBezTo>
                          <a:cubicBezTo>
                            <a:pt x="200" y="128"/>
                            <a:pt x="184" y="152"/>
                            <a:pt x="152" y="192"/>
                          </a:cubicBezTo>
                          <a:cubicBezTo>
                            <a:pt x="120" y="232"/>
                            <a:pt x="80" y="280"/>
                            <a:pt x="56" y="336"/>
                          </a:cubicBezTo>
                          <a:cubicBezTo>
                            <a:pt x="32" y="392"/>
                            <a:pt x="0" y="456"/>
                            <a:pt x="8" y="528"/>
                          </a:cubicBezTo>
                          <a:cubicBezTo>
                            <a:pt x="16" y="600"/>
                            <a:pt x="56" y="704"/>
                            <a:pt x="104" y="768"/>
                          </a:cubicBezTo>
                          <a:cubicBezTo>
                            <a:pt x="152" y="832"/>
                            <a:pt x="240" y="872"/>
                            <a:pt x="296" y="912"/>
                          </a:cubicBezTo>
                          <a:cubicBezTo>
                            <a:pt x="352" y="952"/>
                            <a:pt x="408" y="992"/>
                            <a:pt x="440" y="1008"/>
                          </a:cubicBezTo>
                        </a:path>
                      </a:pathLst>
                    </a:custGeom>
                    <a:solidFill>
                      <a:schemeClr val="bg1"/>
                    </a:solidFill>
                    <a:ln w="57150" cap="flat" cmpd="sng">
                      <a:solidFill>
                        <a:srgbClr val="FF0000"/>
                      </a:solidFill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8213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1824" y="1344"/>
                      <a:ext cx="440" cy="1008"/>
                    </a:xfrm>
                    <a:custGeom>
                      <a:avLst/>
                      <a:gdLst/>
                      <a:ahLst/>
                      <a:cxnLst>
                        <a:cxn ang="0">
                          <a:pos x="440" y="0"/>
                        </a:cxn>
                        <a:cxn ang="0">
                          <a:pos x="248" y="96"/>
                        </a:cxn>
                        <a:cxn ang="0">
                          <a:pos x="152" y="192"/>
                        </a:cxn>
                        <a:cxn ang="0">
                          <a:pos x="56" y="336"/>
                        </a:cxn>
                        <a:cxn ang="0">
                          <a:pos x="8" y="528"/>
                        </a:cxn>
                        <a:cxn ang="0">
                          <a:pos x="104" y="768"/>
                        </a:cxn>
                        <a:cxn ang="0">
                          <a:pos x="296" y="912"/>
                        </a:cxn>
                        <a:cxn ang="0">
                          <a:pos x="440" y="1008"/>
                        </a:cxn>
                      </a:cxnLst>
                      <a:rect l="0" t="0" r="r" b="b"/>
                      <a:pathLst>
                        <a:path w="440" h="1008">
                          <a:moveTo>
                            <a:pt x="440" y="0"/>
                          </a:moveTo>
                          <a:cubicBezTo>
                            <a:pt x="368" y="32"/>
                            <a:pt x="296" y="64"/>
                            <a:pt x="248" y="96"/>
                          </a:cubicBezTo>
                          <a:cubicBezTo>
                            <a:pt x="200" y="128"/>
                            <a:pt x="184" y="152"/>
                            <a:pt x="152" y="192"/>
                          </a:cubicBezTo>
                          <a:cubicBezTo>
                            <a:pt x="120" y="232"/>
                            <a:pt x="80" y="280"/>
                            <a:pt x="56" y="336"/>
                          </a:cubicBezTo>
                          <a:cubicBezTo>
                            <a:pt x="32" y="392"/>
                            <a:pt x="0" y="456"/>
                            <a:pt x="8" y="528"/>
                          </a:cubicBezTo>
                          <a:cubicBezTo>
                            <a:pt x="16" y="600"/>
                            <a:pt x="56" y="704"/>
                            <a:pt x="104" y="768"/>
                          </a:cubicBezTo>
                          <a:cubicBezTo>
                            <a:pt x="152" y="832"/>
                            <a:pt x="240" y="872"/>
                            <a:pt x="296" y="912"/>
                          </a:cubicBezTo>
                          <a:cubicBezTo>
                            <a:pt x="352" y="952"/>
                            <a:pt x="408" y="992"/>
                            <a:pt x="440" y="1008"/>
                          </a:cubicBezTo>
                        </a:path>
                      </a:pathLst>
                    </a:custGeom>
                    <a:solidFill>
                      <a:schemeClr val="bg1"/>
                    </a:solidFill>
                    <a:ln w="57150" cap="flat" cmpd="sng">
                      <a:solidFill>
                        <a:srgbClr val="6600FF"/>
                      </a:solidFill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8214" name="Oval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72" y="1200"/>
                      <a:ext cx="2304" cy="1296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bg2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hu-HU"/>
                    </a:p>
                  </p:txBody>
                </p:sp>
              </p:grpSp>
            </p:grpSp>
          </p:grpSp>
          <p:sp>
            <p:nvSpPr>
              <p:cNvPr id="8217" name="Freeform 25"/>
              <p:cNvSpPr>
                <a:spLocks/>
              </p:cNvSpPr>
              <p:nvPr/>
            </p:nvSpPr>
            <p:spPr bwMode="auto">
              <a:xfrm>
                <a:off x="930" y="842"/>
                <a:ext cx="4067" cy="138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1434" y="30"/>
                  </a:cxn>
                  <a:cxn ang="0">
                    <a:pos x="2081" y="136"/>
                  </a:cxn>
                  <a:cxn ang="0">
                    <a:pos x="2633" y="18"/>
                  </a:cxn>
                  <a:cxn ang="0">
                    <a:pos x="4067" y="30"/>
                  </a:cxn>
                </a:cxnLst>
                <a:rect l="0" t="0" r="r" b="b"/>
                <a:pathLst>
                  <a:path w="4067" h="138">
                    <a:moveTo>
                      <a:pt x="0" y="18"/>
                    </a:moveTo>
                    <a:cubicBezTo>
                      <a:pt x="543" y="14"/>
                      <a:pt x="1087" y="10"/>
                      <a:pt x="1434" y="30"/>
                    </a:cubicBezTo>
                    <a:cubicBezTo>
                      <a:pt x="1781" y="50"/>
                      <a:pt x="1881" y="138"/>
                      <a:pt x="2081" y="136"/>
                    </a:cubicBezTo>
                    <a:cubicBezTo>
                      <a:pt x="2281" y="134"/>
                      <a:pt x="2302" y="36"/>
                      <a:pt x="2633" y="18"/>
                    </a:cubicBezTo>
                    <a:cubicBezTo>
                      <a:pt x="2964" y="0"/>
                      <a:pt x="3515" y="15"/>
                      <a:pt x="4067" y="30"/>
                    </a:cubicBez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218" name="Freeform 26"/>
              <p:cNvSpPr>
                <a:spLocks/>
              </p:cNvSpPr>
              <p:nvPr/>
            </p:nvSpPr>
            <p:spPr bwMode="auto">
              <a:xfrm flipV="1">
                <a:off x="849" y="3407"/>
                <a:ext cx="4067" cy="138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1434" y="30"/>
                  </a:cxn>
                  <a:cxn ang="0">
                    <a:pos x="2081" y="136"/>
                  </a:cxn>
                  <a:cxn ang="0">
                    <a:pos x="2633" y="18"/>
                  </a:cxn>
                  <a:cxn ang="0">
                    <a:pos x="4067" y="30"/>
                  </a:cxn>
                </a:cxnLst>
                <a:rect l="0" t="0" r="r" b="b"/>
                <a:pathLst>
                  <a:path w="4067" h="138">
                    <a:moveTo>
                      <a:pt x="0" y="18"/>
                    </a:moveTo>
                    <a:cubicBezTo>
                      <a:pt x="543" y="14"/>
                      <a:pt x="1087" y="10"/>
                      <a:pt x="1434" y="30"/>
                    </a:cubicBezTo>
                    <a:cubicBezTo>
                      <a:pt x="1781" y="50"/>
                      <a:pt x="1881" y="138"/>
                      <a:pt x="2081" y="136"/>
                    </a:cubicBezTo>
                    <a:cubicBezTo>
                      <a:pt x="2281" y="134"/>
                      <a:pt x="2302" y="36"/>
                      <a:pt x="2633" y="18"/>
                    </a:cubicBezTo>
                    <a:cubicBezTo>
                      <a:pt x="2964" y="0"/>
                      <a:pt x="3515" y="15"/>
                      <a:pt x="4067" y="30"/>
                    </a:cubicBez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93700" y="382588"/>
            <a:ext cx="50609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3200">
                <a:solidFill>
                  <a:srgbClr val="990033"/>
                </a:solidFill>
              </a:rPr>
              <a:t>Michael Faraday (1791-1867)</a:t>
            </a:r>
          </a:p>
          <a:p>
            <a:r>
              <a:rPr lang="hu-HU" sz="3200">
                <a:solidFill>
                  <a:srgbClr val="6600FF"/>
                </a:solidFill>
              </a:rPr>
              <a:t>Faraday kalitka</a:t>
            </a:r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368300" y="2065338"/>
          <a:ext cx="4200525" cy="3252787"/>
        </p:xfrm>
        <a:graphic>
          <a:graphicData uri="http://schemas.openxmlformats.org/presentationml/2006/ole">
            <p:oleObj spid="_x0000_s9219" name="Képdokumentum" r:id="rId3" imgW="4476600" imgH="3467160" progId="">
              <p:embed/>
            </p:oleObj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5356225" y="1736725"/>
          <a:ext cx="2828925" cy="3467100"/>
        </p:xfrm>
        <a:graphic>
          <a:graphicData uri="http://schemas.openxmlformats.org/presentationml/2006/ole">
            <p:oleObj spid="_x0000_s9220" name="Képdokumentum" r:id="rId4" imgW="2828880" imgH="346716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379413" y="3455988"/>
            <a:ext cx="8348662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u-HU"/>
              <a:t>Váltakozó elektromágneses tér:</a:t>
            </a:r>
          </a:p>
          <a:p>
            <a:pPr>
              <a:buFontTx/>
              <a:buChar char="•"/>
            </a:pPr>
            <a:r>
              <a:rPr lang="hu-HU"/>
              <a:t>Váltakozó áram	    50 Hz		60000 km</a:t>
            </a:r>
          </a:p>
          <a:p>
            <a:pPr>
              <a:buFontTx/>
              <a:buChar char="•"/>
            </a:pPr>
            <a:r>
              <a:rPr lang="hu-HU"/>
              <a:t>Középhullám 		500 kHz	                600 m</a:t>
            </a:r>
          </a:p>
          <a:p>
            <a:pPr>
              <a:buFontTx/>
              <a:buChar char="•"/>
            </a:pPr>
            <a:r>
              <a:rPr lang="hu-HU"/>
              <a:t>Rövidhullám		   5 MHz		      60 m</a:t>
            </a:r>
          </a:p>
          <a:p>
            <a:pPr>
              <a:buFontTx/>
              <a:buChar char="•"/>
            </a:pPr>
            <a:r>
              <a:rPr lang="hu-HU"/>
              <a:t>URH			100 MHz	                    3 m</a:t>
            </a:r>
          </a:p>
          <a:p>
            <a:pPr>
              <a:buFontTx/>
              <a:buChar char="•"/>
            </a:pPr>
            <a:r>
              <a:rPr lang="hu-HU"/>
              <a:t>GSM 900		900 MHz		      33 cm</a:t>
            </a:r>
          </a:p>
          <a:p>
            <a:pPr>
              <a:buFontTx/>
              <a:buChar char="•"/>
            </a:pPr>
            <a:r>
              <a:rPr lang="hu-HU"/>
              <a:t>GSM1800		 1.8 GHz		      16 cm</a:t>
            </a:r>
          </a:p>
        </p:txBody>
      </p:sp>
      <p:pic>
        <p:nvPicPr>
          <p:cNvPr id="10243" name="Picture 3" descr="A chart showing the electromagnetic spectrum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163" y="446088"/>
            <a:ext cx="8859837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009775" y="534988"/>
            <a:ext cx="53228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3200">
                <a:solidFill>
                  <a:srgbClr val="990033"/>
                </a:solidFill>
              </a:rPr>
              <a:t>Elektromágnesség jelenségköre</a:t>
            </a:r>
            <a:endParaRPr lang="en-GB" sz="3200">
              <a:solidFill>
                <a:srgbClr val="990033"/>
              </a:solidFill>
            </a:endParaRPr>
          </a:p>
        </p:txBody>
      </p:sp>
      <p:grpSp>
        <p:nvGrpSpPr>
          <p:cNvPr id="21518" name="Group 14"/>
          <p:cNvGrpSpPr>
            <a:grpSpLocks/>
          </p:cNvGrpSpPr>
          <p:nvPr/>
        </p:nvGrpSpPr>
        <p:grpSpPr bwMode="auto">
          <a:xfrm flipH="1">
            <a:off x="2459038" y="2805113"/>
            <a:ext cx="1727200" cy="1706562"/>
            <a:chOff x="3251" y="1280"/>
            <a:chExt cx="1472" cy="1472"/>
          </a:xfrm>
        </p:grpSpPr>
        <p:sp>
          <p:nvSpPr>
            <p:cNvPr id="21509" name="Oval 5"/>
            <p:cNvSpPr>
              <a:spLocks noChangeArrowheads="1"/>
            </p:cNvSpPr>
            <p:nvPr/>
          </p:nvSpPr>
          <p:spPr bwMode="auto">
            <a:xfrm>
              <a:off x="3251" y="1280"/>
              <a:ext cx="1472" cy="147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1510" name="Oval 6"/>
            <p:cNvSpPr>
              <a:spLocks noChangeArrowheads="1"/>
            </p:cNvSpPr>
            <p:nvPr/>
          </p:nvSpPr>
          <p:spPr bwMode="auto">
            <a:xfrm>
              <a:off x="3392" y="1434"/>
              <a:ext cx="1177" cy="117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1511" name="Oval 7"/>
            <p:cNvSpPr>
              <a:spLocks noChangeArrowheads="1"/>
            </p:cNvSpPr>
            <p:nvPr/>
          </p:nvSpPr>
          <p:spPr bwMode="auto">
            <a:xfrm>
              <a:off x="3546" y="1613"/>
              <a:ext cx="832" cy="83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1514" name="Line 10"/>
            <p:cNvSpPr>
              <a:spLocks noChangeShapeType="1"/>
            </p:cNvSpPr>
            <p:nvPr/>
          </p:nvSpPr>
          <p:spPr bwMode="auto">
            <a:xfrm flipV="1">
              <a:off x="3302" y="1587"/>
              <a:ext cx="74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1515" name="Line 11"/>
            <p:cNvSpPr>
              <a:spLocks noChangeShapeType="1"/>
            </p:cNvSpPr>
            <p:nvPr/>
          </p:nvSpPr>
          <p:spPr bwMode="auto">
            <a:xfrm flipV="1">
              <a:off x="3456" y="1651"/>
              <a:ext cx="44" cy="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1517" name="Line 13"/>
            <p:cNvSpPr>
              <a:spLocks noChangeShapeType="1"/>
            </p:cNvSpPr>
            <p:nvPr/>
          </p:nvSpPr>
          <p:spPr bwMode="auto">
            <a:xfrm flipV="1">
              <a:off x="3610" y="1728"/>
              <a:ext cx="44" cy="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21568" name="Group 64"/>
          <p:cNvGrpSpPr>
            <a:grpSpLocks/>
          </p:cNvGrpSpPr>
          <p:nvPr/>
        </p:nvGrpSpPr>
        <p:grpSpPr bwMode="auto">
          <a:xfrm>
            <a:off x="420688" y="2857500"/>
            <a:ext cx="1731962" cy="1695450"/>
            <a:chOff x="2263" y="739"/>
            <a:chExt cx="2409" cy="2360"/>
          </a:xfrm>
        </p:grpSpPr>
        <p:grpSp>
          <p:nvGrpSpPr>
            <p:cNvPr id="21555" name="Group 51"/>
            <p:cNvGrpSpPr>
              <a:grpSpLocks/>
            </p:cNvGrpSpPr>
            <p:nvPr/>
          </p:nvGrpSpPr>
          <p:grpSpPr bwMode="auto">
            <a:xfrm>
              <a:off x="2320" y="739"/>
              <a:ext cx="2352" cy="1353"/>
              <a:chOff x="2423" y="1712"/>
              <a:chExt cx="2352" cy="1353"/>
            </a:xfrm>
          </p:grpSpPr>
          <p:grpSp>
            <p:nvGrpSpPr>
              <p:cNvPr id="21549" name="Group 45"/>
              <p:cNvGrpSpPr>
                <a:grpSpLocks/>
              </p:cNvGrpSpPr>
              <p:nvPr/>
            </p:nvGrpSpPr>
            <p:grpSpPr bwMode="auto">
              <a:xfrm rot="-5400000">
                <a:off x="2480" y="1655"/>
                <a:ext cx="1220" cy="1333"/>
                <a:chOff x="3593" y="1732"/>
                <a:chExt cx="1220" cy="1333"/>
              </a:xfrm>
            </p:grpSpPr>
            <p:sp>
              <p:nvSpPr>
                <p:cNvPr id="21540" name="Line 36"/>
                <p:cNvSpPr>
                  <a:spLocks noChangeShapeType="1"/>
                </p:cNvSpPr>
                <p:nvPr/>
              </p:nvSpPr>
              <p:spPr bwMode="auto">
                <a:xfrm>
                  <a:off x="3636" y="2893"/>
                  <a:ext cx="117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1542" name="Line 38"/>
                <p:cNvSpPr>
                  <a:spLocks noChangeShapeType="1"/>
                </p:cNvSpPr>
                <p:nvPr/>
              </p:nvSpPr>
              <p:spPr bwMode="auto">
                <a:xfrm rot="-1168998">
                  <a:off x="3593" y="2697"/>
                  <a:ext cx="117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1543" name="Line 39"/>
                <p:cNvSpPr>
                  <a:spLocks noChangeShapeType="1"/>
                </p:cNvSpPr>
                <p:nvPr/>
              </p:nvSpPr>
              <p:spPr bwMode="auto">
                <a:xfrm rot="-2702586">
                  <a:off x="3459" y="2476"/>
                  <a:ext cx="1177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1548" name="Line 44"/>
                <p:cNvSpPr>
                  <a:spLocks noChangeShapeType="1"/>
                </p:cNvSpPr>
                <p:nvPr/>
              </p:nvSpPr>
              <p:spPr bwMode="auto">
                <a:xfrm rot="-4009616">
                  <a:off x="3268" y="2321"/>
                  <a:ext cx="117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21550" name="Group 46"/>
              <p:cNvGrpSpPr>
                <a:grpSpLocks/>
              </p:cNvGrpSpPr>
              <p:nvPr/>
            </p:nvGrpSpPr>
            <p:grpSpPr bwMode="auto">
              <a:xfrm>
                <a:off x="3555" y="1732"/>
                <a:ext cx="1220" cy="1333"/>
                <a:chOff x="3593" y="1732"/>
                <a:chExt cx="1220" cy="1333"/>
              </a:xfrm>
            </p:grpSpPr>
            <p:sp>
              <p:nvSpPr>
                <p:cNvPr id="21551" name="Line 47"/>
                <p:cNvSpPr>
                  <a:spLocks noChangeShapeType="1"/>
                </p:cNvSpPr>
                <p:nvPr/>
              </p:nvSpPr>
              <p:spPr bwMode="auto">
                <a:xfrm>
                  <a:off x="3636" y="2893"/>
                  <a:ext cx="117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1552" name="Line 48"/>
                <p:cNvSpPr>
                  <a:spLocks noChangeShapeType="1"/>
                </p:cNvSpPr>
                <p:nvPr/>
              </p:nvSpPr>
              <p:spPr bwMode="auto">
                <a:xfrm rot="-1168998">
                  <a:off x="3593" y="2697"/>
                  <a:ext cx="117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1553" name="Line 49"/>
                <p:cNvSpPr>
                  <a:spLocks noChangeShapeType="1"/>
                </p:cNvSpPr>
                <p:nvPr/>
              </p:nvSpPr>
              <p:spPr bwMode="auto">
                <a:xfrm rot="-2702586">
                  <a:off x="3459" y="2476"/>
                  <a:ext cx="1177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1554" name="Line 50"/>
                <p:cNvSpPr>
                  <a:spLocks noChangeShapeType="1"/>
                </p:cNvSpPr>
                <p:nvPr/>
              </p:nvSpPr>
              <p:spPr bwMode="auto">
                <a:xfrm rot="-4009616">
                  <a:off x="3268" y="2321"/>
                  <a:ext cx="117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</p:grpSp>
        </p:grpSp>
        <p:grpSp>
          <p:nvGrpSpPr>
            <p:cNvPr id="21567" name="Group 63"/>
            <p:cNvGrpSpPr>
              <a:grpSpLocks/>
            </p:cNvGrpSpPr>
            <p:nvPr/>
          </p:nvGrpSpPr>
          <p:grpSpPr bwMode="auto">
            <a:xfrm flipH="1" flipV="1">
              <a:off x="2263" y="1746"/>
              <a:ext cx="2352" cy="1353"/>
              <a:chOff x="2366" y="2335"/>
              <a:chExt cx="2352" cy="1353"/>
            </a:xfrm>
          </p:grpSpPr>
          <p:grpSp>
            <p:nvGrpSpPr>
              <p:cNvPr id="21557" name="Group 53"/>
              <p:cNvGrpSpPr>
                <a:grpSpLocks/>
              </p:cNvGrpSpPr>
              <p:nvPr/>
            </p:nvGrpSpPr>
            <p:grpSpPr bwMode="auto">
              <a:xfrm rot="-5400000">
                <a:off x="2423" y="2278"/>
                <a:ext cx="1220" cy="1333"/>
                <a:chOff x="3593" y="1732"/>
                <a:chExt cx="1220" cy="1333"/>
              </a:xfrm>
            </p:grpSpPr>
            <p:sp>
              <p:nvSpPr>
                <p:cNvPr id="21558" name="Line 54"/>
                <p:cNvSpPr>
                  <a:spLocks noChangeShapeType="1"/>
                </p:cNvSpPr>
                <p:nvPr/>
              </p:nvSpPr>
              <p:spPr bwMode="auto">
                <a:xfrm>
                  <a:off x="3636" y="2893"/>
                  <a:ext cx="117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1559" name="Line 55"/>
                <p:cNvSpPr>
                  <a:spLocks noChangeShapeType="1"/>
                </p:cNvSpPr>
                <p:nvPr/>
              </p:nvSpPr>
              <p:spPr bwMode="auto">
                <a:xfrm rot="-1168998">
                  <a:off x="3593" y="2697"/>
                  <a:ext cx="117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1560" name="Line 56"/>
                <p:cNvSpPr>
                  <a:spLocks noChangeShapeType="1"/>
                </p:cNvSpPr>
                <p:nvPr/>
              </p:nvSpPr>
              <p:spPr bwMode="auto">
                <a:xfrm rot="-2702586">
                  <a:off x="3459" y="2476"/>
                  <a:ext cx="1177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1561" name="Line 57"/>
                <p:cNvSpPr>
                  <a:spLocks noChangeShapeType="1"/>
                </p:cNvSpPr>
                <p:nvPr/>
              </p:nvSpPr>
              <p:spPr bwMode="auto">
                <a:xfrm rot="-4009616">
                  <a:off x="3268" y="2321"/>
                  <a:ext cx="117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21562" name="Group 58"/>
              <p:cNvGrpSpPr>
                <a:grpSpLocks/>
              </p:cNvGrpSpPr>
              <p:nvPr/>
            </p:nvGrpSpPr>
            <p:grpSpPr bwMode="auto">
              <a:xfrm>
                <a:off x="3498" y="2355"/>
                <a:ext cx="1220" cy="1333"/>
                <a:chOff x="3593" y="1732"/>
                <a:chExt cx="1220" cy="1333"/>
              </a:xfrm>
            </p:grpSpPr>
            <p:sp>
              <p:nvSpPr>
                <p:cNvPr id="21563" name="Line 59"/>
                <p:cNvSpPr>
                  <a:spLocks noChangeShapeType="1"/>
                </p:cNvSpPr>
                <p:nvPr/>
              </p:nvSpPr>
              <p:spPr bwMode="auto">
                <a:xfrm>
                  <a:off x="3636" y="2893"/>
                  <a:ext cx="117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1564" name="Line 60"/>
                <p:cNvSpPr>
                  <a:spLocks noChangeShapeType="1"/>
                </p:cNvSpPr>
                <p:nvPr/>
              </p:nvSpPr>
              <p:spPr bwMode="auto">
                <a:xfrm rot="-1168998">
                  <a:off x="3593" y="2697"/>
                  <a:ext cx="117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1565" name="Line 61"/>
                <p:cNvSpPr>
                  <a:spLocks noChangeShapeType="1"/>
                </p:cNvSpPr>
                <p:nvPr/>
              </p:nvSpPr>
              <p:spPr bwMode="auto">
                <a:xfrm rot="-2702586">
                  <a:off x="3459" y="2476"/>
                  <a:ext cx="1177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1566" name="Line 62"/>
                <p:cNvSpPr>
                  <a:spLocks noChangeShapeType="1"/>
                </p:cNvSpPr>
                <p:nvPr/>
              </p:nvSpPr>
              <p:spPr bwMode="auto">
                <a:xfrm rot="-4009616">
                  <a:off x="3268" y="2321"/>
                  <a:ext cx="117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</p:grpSp>
        </p:grpSp>
      </p:grpSp>
      <p:grpSp>
        <p:nvGrpSpPr>
          <p:cNvPr id="21569" name="Group 65"/>
          <p:cNvGrpSpPr>
            <a:grpSpLocks/>
          </p:cNvGrpSpPr>
          <p:nvPr/>
        </p:nvGrpSpPr>
        <p:grpSpPr bwMode="auto">
          <a:xfrm>
            <a:off x="6473825" y="2817813"/>
            <a:ext cx="1727200" cy="1706562"/>
            <a:chOff x="3251" y="1280"/>
            <a:chExt cx="1472" cy="1472"/>
          </a:xfrm>
        </p:grpSpPr>
        <p:sp>
          <p:nvSpPr>
            <p:cNvPr id="21570" name="Oval 66"/>
            <p:cNvSpPr>
              <a:spLocks noChangeArrowheads="1"/>
            </p:cNvSpPr>
            <p:nvPr/>
          </p:nvSpPr>
          <p:spPr bwMode="auto">
            <a:xfrm>
              <a:off x="3251" y="1280"/>
              <a:ext cx="1472" cy="147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1571" name="Oval 67"/>
            <p:cNvSpPr>
              <a:spLocks noChangeArrowheads="1"/>
            </p:cNvSpPr>
            <p:nvPr/>
          </p:nvSpPr>
          <p:spPr bwMode="auto">
            <a:xfrm>
              <a:off x="3392" y="1434"/>
              <a:ext cx="1177" cy="117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1572" name="Oval 68"/>
            <p:cNvSpPr>
              <a:spLocks noChangeArrowheads="1"/>
            </p:cNvSpPr>
            <p:nvPr/>
          </p:nvSpPr>
          <p:spPr bwMode="auto">
            <a:xfrm>
              <a:off x="3546" y="1613"/>
              <a:ext cx="832" cy="83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1573" name="Line 69"/>
            <p:cNvSpPr>
              <a:spLocks noChangeShapeType="1"/>
            </p:cNvSpPr>
            <p:nvPr/>
          </p:nvSpPr>
          <p:spPr bwMode="auto">
            <a:xfrm flipV="1">
              <a:off x="3302" y="1587"/>
              <a:ext cx="74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1574" name="Line 70"/>
            <p:cNvSpPr>
              <a:spLocks noChangeShapeType="1"/>
            </p:cNvSpPr>
            <p:nvPr/>
          </p:nvSpPr>
          <p:spPr bwMode="auto">
            <a:xfrm flipV="1">
              <a:off x="3456" y="1651"/>
              <a:ext cx="44" cy="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1575" name="Line 71"/>
            <p:cNvSpPr>
              <a:spLocks noChangeShapeType="1"/>
            </p:cNvSpPr>
            <p:nvPr/>
          </p:nvSpPr>
          <p:spPr bwMode="auto">
            <a:xfrm flipV="1">
              <a:off x="3610" y="1728"/>
              <a:ext cx="44" cy="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21576" name="Group 72"/>
          <p:cNvGrpSpPr>
            <a:grpSpLocks/>
          </p:cNvGrpSpPr>
          <p:nvPr/>
        </p:nvGrpSpPr>
        <p:grpSpPr bwMode="auto">
          <a:xfrm>
            <a:off x="4395788" y="2787650"/>
            <a:ext cx="1731962" cy="1695450"/>
            <a:chOff x="2263" y="739"/>
            <a:chExt cx="2409" cy="2360"/>
          </a:xfrm>
        </p:grpSpPr>
        <p:grpSp>
          <p:nvGrpSpPr>
            <p:cNvPr id="21577" name="Group 73"/>
            <p:cNvGrpSpPr>
              <a:grpSpLocks/>
            </p:cNvGrpSpPr>
            <p:nvPr/>
          </p:nvGrpSpPr>
          <p:grpSpPr bwMode="auto">
            <a:xfrm>
              <a:off x="2320" y="739"/>
              <a:ext cx="2352" cy="1353"/>
              <a:chOff x="2423" y="1712"/>
              <a:chExt cx="2352" cy="1353"/>
            </a:xfrm>
          </p:grpSpPr>
          <p:grpSp>
            <p:nvGrpSpPr>
              <p:cNvPr id="21578" name="Group 74"/>
              <p:cNvGrpSpPr>
                <a:grpSpLocks/>
              </p:cNvGrpSpPr>
              <p:nvPr/>
            </p:nvGrpSpPr>
            <p:grpSpPr bwMode="auto">
              <a:xfrm rot="-5400000">
                <a:off x="2480" y="1655"/>
                <a:ext cx="1220" cy="1333"/>
                <a:chOff x="3593" y="1732"/>
                <a:chExt cx="1220" cy="1333"/>
              </a:xfrm>
            </p:grpSpPr>
            <p:sp>
              <p:nvSpPr>
                <p:cNvPr id="21579" name="Line 75"/>
                <p:cNvSpPr>
                  <a:spLocks noChangeShapeType="1"/>
                </p:cNvSpPr>
                <p:nvPr/>
              </p:nvSpPr>
              <p:spPr bwMode="auto">
                <a:xfrm>
                  <a:off x="3636" y="2893"/>
                  <a:ext cx="117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1580" name="Line 76"/>
                <p:cNvSpPr>
                  <a:spLocks noChangeShapeType="1"/>
                </p:cNvSpPr>
                <p:nvPr/>
              </p:nvSpPr>
              <p:spPr bwMode="auto">
                <a:xfrm rot="-1168998">
                  <a:off x="3593" y="2697"/>
                  <a:ext cx="117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1581" name="Line 77"/>
                <p:cNvSpPr>
                  <a:spLocks noChangeShapeType="1"/>
                </p:cNvSpPr>
                <p:nvPr/>
              </p:nvSpPr>
              <p:spPr bwMode="auto">
                <a:xfrm rot="-2702586">
                  <a:off x="3459" y="2476"/>
                  <a:ext cx="1177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1582" name="Line 78"/>
                <p:cNvSpPr>
                  <a:spLocks noChangeShapeType="1"/>
                </p:cNvSpPr>
                <p:nvPr/>
              </p:nvSpPr>
              <p:spPr bwMode="auto">
                <a:xfrm rot="-4009616">
                  <a:off x="3268" y="2321"/>
                  <a:ext cx="117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21583" name="Group 79"/>
              <p:cNvGrpSpPr>
                <a:grpSpLocks/>
              </p:cNvGrpSpPr>
              <p:nvPr/>
            </p:nvGrpSpPr>
            <p:grpSpPr bwMode="auto">
              <a:xfrm>
                <a:off x="3555" y="1732"/>
                <a:ext cx="1220" cy="1333"/>
                <a:chOff x="3593" y="1732"/>
                <a:chExt cx="1220" cy="1333"/>
              </a:xfrm>
            </p:grpSpPr>
            <p:sp>
              <p:nvSpPr>
                <p:cNvPr id="21584" name="Line 80"/>
                <p:cNvSpPr>
                  <a:spLocks noChangeShapeType="1"/>
                </p:cNvSpPr>
                <p:nvPr/>
              </p:nvSpPr>
              <p:spPr bwMode="auto">
                <a:xfrm>
                  <a:off x="3636" y="2893"/>
                  <a:ext cx="117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1585" name="Line 81"/>
                <p:cNvSpPr>
                  <a:spLocks noChangeShapeType="1"/>
                </p:cNvSpPr>
                <p:nvPr/>
              </p:nvSpPr>
              <p:spPr bwMode="auto">
                <a:xfrm rot="-1168998">
                  <a:off x="3593" y="2697"/>
                  <a:ext cx="117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1586" name="Line 82"/>
                <p:cNvSpPr>
                  <a:spLocks noChangeShapeType="1"/>
                </p:cNvSpPr>
                <p:nvPr/>
              </p:nvSpPr>
              <p:spPr bwMode="auto">
                <a:xfrm rot="-2702586">
                  <a:off x="3459" y="2476"/>
                  <a:ext cx="1177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1587" name="Line 83"/>
                <p:cNvSpPr>
                  <a:spLocks noChangeShapeType="1"/>
                </p:cNvSpPr>
                <p:nvPr/>
              </p:nvSpPr>
              <p:spPr bwMode="auto">
                <a:xfrm rot="-4009616">
                  <a:off x="3268" y="2321"/>
                  <a:ext cx="117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</p:grpSp>
        </p:grpSp>
        <p:grpSp>
          <p:nvGrpSpPr>
            <p:cNvPr id="21588" name="Group 84"/>
            <p:cNvGrpSpPr>
              <a:grpSpLocks/>
            </p:cNvGrpSpPr>
            <p:nvPr/>
          </p:nvGrpSpPr>
          <p:grpSpPr bwMode="auto">
            <a:xfrm flipH="1" flipV="1">
              <a:off x="2263" y="1746"/>
              <a:ext cx="2352" cy="1353"/>
              <a:chOff x="2366" y="2335"/>
              <a:chExt cx="2352" cy="1353"/>
            </a:xfrm>
          </p:grpSpPr>
          <p:grpSp>
            <p:nvGrpSpPr>
              <p:cNvPr id="21589" name="Group 85"/>
              <p:cNvGrpSpPr>
                <a:grpSpLocks/>
              </p:cNvGrpSpPr>
              <p:nvPr/>
            </p:nvGrpSpPr>
            <p:grpSpPr bwMode="auto">
              <a:xfrm rot="-5400000">
                <a:off x="2423" y="2278"/>
                <a:ext cx="1220" cy="1333"/>
                <a:chOff x="3593" y="1732"/>
                <a:chExt cx="1220" cy="1333"/>
              </a:xfrm>
            </p:grpSpPr>
            <p:sp>
              <p:nvSpPr>
                <p:cNvPr id="21590" name="Line 86"/>
                <p:cNvSpPr>
                  <a:spLocks noChangeShapeType="1"/>
                </p:cNvSpPr>
                <p:nvPr/>
              </p:nvSpPr>
              <p:spPr bwMode="auto">
                <a:xfrm>
                  <a:off x="3636" y="2893"/>
                  <a:ext cx="117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1591" name="Line 87"/>
                <p:cNvSpPr>
                  <a:spLocks noChangeShapeType="1"/>
                </p:cNvSpPr>
                <p:nvPr/>
              </p:nvSpPr>
              <p:spPr bwMode="auto">
                <a:xfrm rot="-1168998">
                  <a:off x="3593" y="2697"/>
                  <a:ext cx="117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1592" name="Line 88"/>
                <p:cNvSpPr>
                  <a:spLocks noChangeShapeType="1"/>
                </p:cNvSpPr>
                <p:nvPr/>
              </p:nvSpPr>
              <p:spPr bwMode="auto">
                <a:xfrm rot="-2702586">
                  <a:off x="3459" y="2476"/>
                  <a:ext cx="1177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1593" name="Line 89"/>
                <p:cNvSpPr>
                  <a:spLocks noChangeShapeType="1"/>
                </p:cNvSpPr>
                <p:nvPr/>
              </p:nvSpPr>
              <p:spPr bwMode="auto">
                <a:xfrm rot="-4009616">
                  <a:off x="3268" y="2321"/>
                  <a:ext cx="117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21594" name="Group 90"/>
              <p:cNvGrpSpPr>
                <a:grpSpLocks/>
              </p:cNvGrpSpPr>
              <p:nvPr/>
            </p:nvGrpSpPr>
            <p:grpSpPr bwMode="auto">
              <a:xfrm>
                <a:off x="3498" y="2355"/>
                <a:ext cx="1220" cy="1333"/>
                <a:chOff x="3593" y="1732"/>
                <a:chExt cx="1220" cy="1333"/>
              </a:xfrm>
            </p:grpSpPr>
            <p:sp>
              <p:nvSpPr>
                <p:cNvPr id="21595" name="Line 91"/>
                <p:cNvSpPr>
                  <a:spLocks noChangeShapeType="1"/>
                </p:cNvSpPr>
                <p:nvPr/>
              </p:nvSpPr>
              <p:spPr bwMode="auto">
                <a:xfrm>
                  <a:off x="3636" y="2893"/>
                  <a:ext cx="117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1596" name="Line 92"/>
                <p:cNvSpPr>
                  <a:spLocks noChangeShapeType="1"/>
                </p:cNvSpPr>
                <p:nvPr/>
              </p:nvSpPr>
              <p:spPr bwMode="auto">
                <a:xfrm rot="-1168998">
                  <a:off x="3593" y="2697"/>
                  <a:ext cx="117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1597" name="Line 93"/>
                <p:cNvSpPr>
                  <a:spLocks noChangeShapeType="1"/>
                </p:cNvSpPr>
                <p:nvPr/>
              </p:nvSpPr>
              <p:spPr bwMode="auto">
                <a:xfrm rot="-2702586">
                  <a:off x="3459" y="2476"/>
                  <a:ext cx="1177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1598" name="Line 94"/>
                <p:cNvSpPr>
                  <a:spLocks noChangeShapeType="1"/>
                </p:cNvSpPr>
                <p:nvPr/>
              </p:nvSpPr>
              <p:spPr bwMode="auto">
                <a:xfrm rot="-4009616">
                  <a:off x="3268" y="2321"/>
                  <a:ext cx="117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</p:grpSp>
        </p:grpSp>
      </p:grpSp>
      <p:sp>
        <p:nvSpPr>
          <p:cNvPr id="21599" name="Text Box 95"/>
          <p:cNvSpPr txBox="1">
            <a:spLocks noChangeArrowheads="1"/>
          </p:cNvSpPr>
          <p:nvPr/>
        </p:nvSpPr>
        <p:spPr bwMode="auto">
          <a:xfrm>
            <a:off x="6816725" y="1325563"/>
            <a:ext cx="792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/>
              <a:t>áram</a:t>
            </a:r>
            <a:endParaRPr lang="en-GB"/>
          </a:p>
        </p:txBody>
      </p:sp>
      <p:sp>
        <p:nvSpPr>
          <p:cNvPr id="21600" name="Text Box 96"/>
          <p:cNvSpPr txBox="1">
            <a:spLocks noChangeArrowheads="1"/>
          </p:cNvSpPr>
          <p:nvPr/>
        </p:nvSpPr>
        <p:spPr bwMode="auto">
          <a:xfrm>
            <a:off x="923925" y="1711325"/>
            <a:ext cx="842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/>
              <a:t>töltés</a:t>
            </a:r>
            <a:endParaRPr lang="en-GB"/>
          </a:p>
        </p:txBody>
      </p:sp>
      <p:sp>
        <p:nvSpPr>
          <p:cNvPr id="21601" name="Text Box 97"/>
          <p:cNvSpPr txBox="1">
            <a:spLocks noChangeArrowheads="1"/>
          </p:cNvSpPr>
          <p:nvPr/>
        </p:nvSpPr>
        <p:spPr bwMode="auto">
          <a:xfrm>
            <a:off x="6269038" y="1731963"/>
            <a:ext cx="19335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/>
              <a:t>elektromos tér</a:t>
            </a:r>
          </a:p>
          <a:p>
            <a:r>
              <a:rPr lang="hu-HU"/>
              <a:t>megváltozása</a:t>
            </a:r>
            <a:endParaRPr lang="en-GB"/>
          </a:p>
        </p:txBody>
      </p:sp>
      <p:sp>
        <p:nvSpPr>
          <p:cNvPr id="21602" name="Text Box 98"/>
          <p:cNvSpPr txBox="1">
            <a:spLocks noChangeArrowheads="1"/>
          </p:cNvSpPr>
          <p:nvPr/>
        </p:nvSpPr>
        <p:spPr bwMode="auto">
          <a:xfrm>
            <a:off x="2386013" y="1692275"/>
            <a:ext cx="18399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/>
              <a:t>mágneses tér </a:t>
            </a:r>
          </a:p>
          <a:p>
            <a:r>
              <a:rPr lang="hu-HU"/>
              <a:t>megváltozása</a:t>
            </a:r>
            <a:endParaRPr lang="en-GB"/>
          </a:p>
        </p:txBody>
      </p:sp>
      <p:sp>
        <p:nvSpPr>
          <p:cNvPr id="21603" name="Text Box 99"/>
          <p:cNvSpPr txBox="1">
            <a:spLocks noChangeArrowheads="1"/>
          </p:cNvSpPr>
          <p:nvPr/>
        </p:nvSpPr>
        <p:spPr bwMode="auto">
          <a:xfrm>
            <a:off x="1443038" y="4006850"/>
            <a:ext cx="547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E</a:t>
            </a:r>
            <a:endParaRPr lang="en-GB"/>
          </a:p>
        </p:txBody>
      </p:sp>
      <p:sp>
        <p:nvSpPr>
          <p:cNvPr id="21604" name="Text Box 100"/>
          <p:cNvSpPr txBox="1">
            <a:spLocks noChangeArrowheads="1"/>
          </p:cNvSpPr>
          <p:nvPr/>
        </p:nvSpPr>
        <p:spPr bwMode="auto">
          <a:xfrm>
            <a:off x="3133725" y="3429000"/>
            <a:ext cx="547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E</a:t>
            </a:r>
            <a:endParaRPr lang="en-GB"/>
          </a:p>
        </p:txBody>
      </p:sp>
      <p:sp>
        <p:nvSpPr>
          <p:cNvPr id="21605" name="Text Box 101"/>
          <p:cNvSpPr txBox="1">
            <a:spLocks noChangeArrowheads="1"/>
          </p:cNvSpPr>
          <p:nvPr/>
        </p:nvSpPr>
        <p:spPr bwMode="auto">
          <a:xfrm>
            <a:off x="5414963" y="396875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/>
              <a:t>B</a:t>
            </a:r>
            <a:endParaRPr lang="en-GB"/>
          </a:p>
        </p:txBody>
      </p:sp>
      <p:sp>
        <p:nvSpPr>
          <p:cNvPr id="21606" name="Text Box 102"/>
          <p:cNvSpPr txBox="1">
            <a:spLocks noChangeArrowheads="1"/>
          </p:cNvSpPr>
          <p:nvPr/>
        </p:nvSpPr>
        <p:spPr bwMode="auto">
          <a:xfrm>
            <a:off x="7092950" y="3471863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/>
              <a:t>B</a:t>
            </a:r>
            <a:endParaRPr lang="en-GB"/>
          </a:p>
        </p:txBody>
      </p:sp>
      <p:sp>
        <p:nvSpPr>
          <p:cNvPr id="21608" name="AutoShape 104"/>
          <p:cNvSpPr>
            <a:spLocks noChangeArrowheads="1"/>
          </p:cNvSpPr>
          <p:nvPr/>
        </p:nvSpPr>
        <p:spPr bwMode="auto">
          <a:xfrm flipH="1">
            <a:off x="569913" y="4856163"/>
            <a:ext cx="2459037" cy="609600"/>
          </a:xfrm>
          <a:prstGeom prst="wedgeRectCallout">
            <a:avLst>
              <a:gd name="adj1" fmla="val 27468"/>
              <a:gd name="adj2" fmla="val -11770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GB"/>
          </a:p>
        </p:txBody>
      </p:sp>
      <p:sp>
        <p:nvSpPr>
          <p:cNvPr id="21610" name="Text Box 106"/>
          <p:cNvSpPr txBox="1">
            <a:spLocks noChangeArrowheads="1"/>
          </p:cNvSpPr>
          <p:nvPr/>
        </p:nvSpPr>
        <p:spPr bwMode="auto">
          <a:xfrm>
            <a:off x="638175" y="5005388"/>
            <a:ext cx="2324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/>
              <a:t>Coulomb törvény</a:t>
            </a:r>
            <a:endParaRPr lang="en-GB"/>
          </a:p>
        </p:txBody>
      </p:sp>
      <p:sp>
        <p:nvSpPr>
          <p:cNvPr id="21611" name="AutoShape 107"/>
          <p:cNvSpPr>
            <a:spLocks noChangeArrowheads="1"/>
          </p:cNvSpPr>
          <p:nvPr/>
        </p:nvSpPr>
        <p:spPr bwMode="auto">
          <a:xfrm>
            <a:off x="2965450" y="5608638"/>
            <a:ext cx="1341438" cy="609600"/>
          </a:xfrm>
          <a:prstGeom prst="wedgeRectCallout">
            <a:avLst>
              <a:gd name="adj1" fmla="val -7870"/>
              <a:gd name="adj2" fmla="val -21328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GB"/>
          </a:p>
        </p:txBody>
      </p:sp>
      <p:sp>
        <p:nvSpPr>
          <p:cNvPr id="21612" name="Text Box 108"/>
          <p:cNvSpPr txBox="1">
            <a:spLocks noChangeArrowheads="1"/>
          </p:cNvSpPr>
          <p:nvPr/>
        </p:nvSpPr>
        <p:spPr bwMode="auto">
          <a:xfrm>
            <a:off x="2995613" y="5695950"/>
            <a:ext cx="1330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u-HU"/>
              <a:t>indukció</a:t>
            </a:r>
            <a:endParaRPr lang="en-GB"/>
          </a:p>
        </p:txBody>
      </p:sp>
      <p:sp>
        <p:nvSpPr>
          <p:cNvPr id="21613" name="AutoShape 109"/>
          <p:cNvSpPr>
            <a:spLocks noChangeArrowheads="1"/>
          </p:cNvSpPr>
          <p:nvPr/>
        </p:nvSpPr>
        <p:spPr bwMode="auto">
          <a:xfrm>
            <a:off x="4918075" y="5160963"/>
            <a:ext cx="1727200" cy="609600"/>
          </a:xfrm>
          <a:prstGeom prst="wedgeRectCallout">
            <a:avLst>
              <a:gd name="adj1" fmla="val 57995"/>
              <a:gd name="adj2" fmla="val -14323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GB"/>
          </a:p>
        </p:txBody>
      </p:sp>
      <p:sp>
        <p:nvSpPr>
          <p:cNvPr id="21614" name="Text Box 110"/>
          <p:cNvSpPr txBox="1">
            <a:spLocks noChangeArrowheads="1"/>
          </p:cNvSpPr>
          <p:nvPr/>
        </p:nvSpPr>
        <p:spPr bwMode="auto">
          <a:xfrm>
            <a:off x="5008563" y="5268913"/>
            <a:ext cx="1384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/>
              <a:t>gerjesztés</a:t>
            </a:r>
            <a:endParaRPr lang="en-GB"/>
          </a:p>
        </p:txBody>
      </p:sp>
      <p:sp>
        <p:nvSpPr>
          <p:cNvPr id="21615" name="AutoShape 111"/>
          <p:cNvSpPr>
            <a:spLocks noChangeArrowheads="1"/>
          </p:cNvSpPr>
          <p:nvPr/>
        </p:nvSpPr>
        <p:spPr bwMode="auto">
          <a:xfrm>
            <a:off x="6827838" y="5749925"/>
            <a:ext cx="2052637" cy="609600"/>
          </a:xfrm>
          <a:prstGeom prst="wedgeRectCallout">
            <a:avLst>
              <a:gd name="adj1" fmla="val -11560"/>
              <a:gd name="adj2" fmla="val -21328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GB"/>
          </a:p>
        </p:txBody>
      </p:sp>
      <p:sp>
        <p:nvSpPr>
          <p:cNvPr id="21616" name="Text Box 112"/>
          <p:cNvSpPr txBox="1">
            <a:spLocks noChangeArrowheads="1"/>
          </p:cNvSpPr>
          <p:nvPr/>
        </p:nvSpPr>
        <p:spPr bwMode="auto">
          <a:xfrm>
            <a:off x="6958013" y="5857875"/>
            <a:ext cx="1746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/>
              <a:t>eltolási áram</a:t>
            </a:r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80988" y="368300"/>
            <a:ext cx="3752850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3600">
                <a:solidFill>
                  <a:schemeClr val="accent2"/>
                </a:solidFill>
              </a:rPr>
              <a:t>Behatolási mélység</a:t>
            </a:r>
          </a:p>
          <a:p>
            <a:r>
              <a:rPr lang="hu-HU" sz="2800">
                <a:solidFill>
                  <a:srgbClr val="990033"/>
                </a:solidFill>
              </a:rPr>
              <a:t>skin effektus (bőrhatás)</a:t>
            </a:r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4621213" y="407988"/>
          <a:ext cx="1768475" cy="1244600"/>
        </p:xfrm>
        <a:graphic>
          <a:graphicData uri="http://schemas.openxmlformats.org/presentationml/2006/ole">
            <p:oleObj spid="_x0000_s19459" name="Egyenlet" r:id="rId3" imgW="685800" imgH="482400" progId="Equation.3">
              <p:embed/>
            </p:oleObj>
          </a:graphicData>
        </a:graphic>
      </p:graphicFrame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401638" y="2139950"/>
            <a:ext cx="74930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Váltakozó elektromágneses tér:			d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u-HU"/>
              <a:t>Váltakozó áram	    50 Hz		         12 mm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u-HU"/>
              <a:t>Középhullám 		500 kHz	                  0,12 mm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u-HU"/>
              <a:t>Rövidhullám		   5 MHz		        40 </a:t>
            </a:r>
            <a:r>
              <a:rPr lang="hu-HU">
                <a:cs typeface="Times New Roman" pitchFamily="18" charset="0"/>
              </a:rPr>
              <a:t>μ</a:t>
            </a:r>
            <a:r>
              <a:rPr lang="hu-HU"/>
              <a:t>m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u-HU"/>
              <a:t>URH			100 MHz		          9 </a:t>
            </a:r>
            <a:r>
              <a:rPr lang="hu-HU">
                <a:cs typeface="Times New Roman" pitchFamily="18" charset="0"/>
              </a:rPr>
              <a:t>μ</a:t>
            </a:r>
            <a:r>
              <a:rPr lang="hu-HU"/>
              <a:t>m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u-HU"/>
              <a:t>GSM 900		900 MHz		       2,6 </a:t>
            </a:r>
            <a:r>
              <a:rPr lang="hu-HU">
                <a:cs typeface="Times New Roman" pitchFamily="18" charset="0"/>
              </a:rPr>
              <a:t>μ</a:t>
            </a:r>
            <a:r>
              <a:rPr lang="hu-HU"/>
              <a:t>m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u-HU"/>
              <a:t>GSM1800		 1.8 GHz		          2 </a:t>
            </a:r>
            <a:r>
              <a:rPr lang="hu-HU">
                <a:cs typeface="Times New Roman" pitchFamily="18" charset="0"/>
              </a:rPr>
              <a:t>μ</a:t>
            </a:r>
            <a:r>
              <a:rPr lang="hu-HU"/>
              <a:t>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81000"/>
            <a:ext cx="7010400" cy="434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286000" y="5334000"/>
            <a:ext cx="4300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/>
              <a:t>Mobilantennák egy pesti háztetőn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ANd9GcTwfJQhyK8mE63ASXxV1Dni66Q6ssVe45e718ojNlKRYwtI3uIK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404813"/>
            <a:ext cx="4032250" cy="3390900"/>
          </a:xfrm>
          <a:noFill/>
          <a:ln/>
        </p:spPr>
      </p:pic>
      <p:pic>
        <p:nvPicPr>
          <p:cNvPr id="30726" name="Picture 6" descr="150px-6_sector_site_in_CDM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16463" y="404813"/>
            <a:ext cx="1871662" cy="3600450"/>
          </a:xfrm>
          <a:noFill/>
          <a:ln/>
        </p:spPr>
      </p:pic>
      <p:pic>
        <p:nvPicPr>
          <p:cNvPr id="30729" name="Picture 9" descr="360px-Sidelobes_en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23850" y="3789363"/>
            <a:ext cx="3024188" cy="3024187"/>
          </a:xfrm>
          <a:noFill/>
          <a:ln/>
        </p:spPr>
      </p:pic>
      <p:grpSp>
        <p:nvGrpSpPr>
          <p:cNvPr id="30740" name="Group 20"/>
          <p:cNvGrpSpPr>
            <a:grpSpLocks/>
          </p:cNvGrpSpPr>
          <p:nvPr/>
        </p:nvGrpSpPr>
        <p:grpSpPr bwMode="auto">
          <a:xfrm>
            <a:off x="4356100" y="4724400"/>
            <a:ext cx="1800225" cy="1298575"/>
            <a:chOff x="2744" y="2976"/>
            <a:chExt cx="1134" cy="818"/>
          </a:xfrm>
        </p:grpSpPr>
        <p:sp>
          <p:nvSpPr>
            <p:cNvPr id="30732" name="Line 12"/>
            <p:cNvSpPr>
              <a:spLocks noChangeShapeType="1"/>
            </p:cNvSpPr>
            <p:nvPr/>
          </p:nvSpPr>
          <p:spPr bwMode="auto">
            <a:xfrm>
              <a:off x="2744" y="2976"/>
              <a:ext cx="49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>
              <a:off x="3379" y="2976"/>
              <a:ext cx="49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30734" name="Line 14"/>
            <p:cNvSpPr>
              <a:spLocks noChangeShapeType="1"/>
            </p:cNvSpPr>
            <p:nvPr/>
          </p:nvSpPr>
          <p:spPr bwMode="auto">
            <a:xfrm>
              <a:off x="2744" y="3249"/>
              <a:ext cx="49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30735" name="Line 15"/>
            <p:cNvSpPr>
              <a:spLocks noChangeShapeType="1"/>
            </p:cNvSpPr>
            <p:nvPr/>
          </p:nvSpPr>
          <p:spPr bwMode="auto">
            <a:xfrm>
              <a:off x="3379" y="3249"/>
              <a:ext cx="49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30736" name="Line 16"/>
            <p:cNvSpPr>
              <a:spLocks noChangeShapeType="1"/>
            </p:cNvSpPr>
            <p:nvPr/>
          </p:nvSpPr>
          <p:spPr bwMode="auto">
            <a:xfrm>
              <a:off x="2744" y="3521"/>
              <a:ext cx="49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30737" name="Line 17"/>
            <p:cNvSpPr>
              <a:spLocks noChangeShapeType="1"/>
            </p:cNvSpPr>
            <p:nvPr/>
          </p:nvSpPr>
          <p:spPr bwMode="auto">
            <a:xfrm>
              <a:off x="3379" y="3521"/>
              <a:ext cx="49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30738" name="Line 18"/>
            <p:cNvSpPr>
              <a:spLocks noChangeShapeType="1"/>
            </p:cNvSpPr>
            <p:nvPr/>
          </p:nvSpPr>
          <p:spPr bwMode="auto">
            <a:xfrm>
              <a:off x="2744" y="3794"/>
              <a:ext cx="49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30739" name="Line 19"/>
            <p:cNvSpPr>
              <a:spLocks noChangeShapeType="1"/>
            </p:cNvSpPr>
            <p:nvPr/>
          </p:nvSpPr>
          <p:spPr bwMode="auto">
            <a:xfrm>
              <a:off x="3379" y="3794"/>
              <a:ext cx="49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Alapértelmezett terv">
  <a:themeElements>
    <a:clrScheme name="Alapértelmezett terv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1149</TotalTime>
  <Words>81</Words>
  <Application>Microsoft Office PowerPoint</Application>
  <PresentationFormat>Diavetítés a képernyőre (4:3 oldalarány)</PresentationFormat>
  <Paragraphs>47</Paragraphs>
  <Slides>13</Slides>
  <Notes>0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3</vt:i4>
      </vt:variant>
      <vt:variant>
        <vt:lpstr>Diacímek</vt:lpstr>
      </vt:variant>
      <vt:variant>
        <vt:i4>13</vt:i4>
      </vt:variant>
    </vt:vector>
  </HeadingPairs>
  <TitlesOfParts>
    <vt:vector size="17" baseType="lpstr">
      <vt:lpstr>Alapértelmezett terv</vt:lpstr>
      <vt:lpstr>Képdokumentum</vt:lpstr>
      <vt:lpstr>Egyenlet</vt:lpstr>
      <vt:lpstr>Mathcad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</vt:vector>
  </TitlesOfParts>
  <Company>Kereskedelmi és Hitelbank Rt.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tichy adrienne</dc:creator>
  <cp:lastModifiedBy>Acer</cp:lastModifiedBy>
  <cp:revision>33</cp:revision>
  <dcterms:created xsi:type="dcterms:W3CDTF">2004-10-16T11:14:47Z</dcterms:created>
  <dcterms:modified xsi:type="dcterms:W3CDTF">2015-03-29T19:11:46Z</dcterms:modified>
</cp:coreProperties>
</file>