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796088" cy="992505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Droid Sans Fallback" charset="0"/>
        <a:cs typeface="Droid Sans Fallback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AutoShape 2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AutoShape 3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AutoShape 4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AutoShape 5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AutoShape 6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AutoShape 7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AutoShape 8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0" y="0"/>
            <a:ext cx="2941638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Text Box 10"/>
          <p:cNvSpPr txBox="1">
            <a:spLocks noChangeArrowheads="1"/>
          </p:cNvSpPr>
          <p:nvPr/>
        </p:nvSpPr>
        <p:spPr bwMode="auto">
          <a:xfrm>
            <a:off x="3849688" y="0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49825" cy="37099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60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2607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 noProof="0" smtClean="0"/>
          </a:p>
        </p:txBody>
      </p:sp>
      <p:sp>
        <p:nvSpPr>
          <p:cNvPr id="43022" name="Text Box 13"/>
          <p:cNvSpPr txBox="1">
            <a:spLocks noChangeArrowheads="1"/>
          </p:cNvSpPr>
          <p:nvPr/>
        </p:nvSpPr>
        <p:spPr bwMode="auto">
          <a:xfrm>
            <a:off x="0" y="9426575"/>
            <a:ext cx="2941638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6575"/>
            <a:ext cx="29337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smtClean="0">
                <a:solidFill>
                  <a:srgbClr val="000000"/>
                </a:solidFill>
                <a:ea typeface="+mn-ea"/>
                <a:cs typeface="DejaVu Sans" charset="0"/>
              </a:defRPr>
            </a:lvl1pPr>
          </a:lstStyle>
          <a:p>
            <a:pPr>
              <a:defRPr/>
            </a:pPr>
            <a:fld id="{92009236-DB85-415D-B46F-618244B1451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C7DDB7C-EE82-46D1-891C-E6685CFEA33F}" type="slidenum">
              <a:rPr lang="en-US">
                <a:ea typeface="DejaVu Sans" charset="0"/>
              </a:rPr>
              <a:pPr/>
              <a:t>1</a:t>
            </a:fld>
            <a:endParaRPr lang="en-US">
              <a:ea typeface="DejaVu Sans" charset="0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CB82A70-D590-4C08-8A1E-A582B3C23AF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B2F86B-C01A-4E86-9A76-979BC661D47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5EABD24-3D9F-456D-9897-69C2CC802037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4038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039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34EE11D-2281-4173-B116-7097704DEE41}" type="slidenum">
              <a:rPr lang="en-US">
                <a:ea typeface="DejaVu Sans" charset="0"/>
              </a:rPr>
              <a:pPr/>
              <a:t>10</a:t>
            </a:fld>
            <a:endParaRPr lang="en-US">
              <a:ea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2C749B4-2D9E-45C1-9DE4-DED3F63AAFC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20D49C0-89C2-4C4B-B4DA-43B3619DC80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AA35FA5-F659-465D-8FD3-15E5A210180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325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325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1235C0D-2184-4EC0-A61B-309A83D0C5F8}" type="slidenum">
              <a:rPr lang="en-US">
                <a:ea typeface="DejaVu Sans" charset="0"/>
              </a:rPr>
              <a:pPr/>
              <a:t>11</a:t>
            </a:fld>
            <a:endParaRPr lang="en-US">
              <a:ea typeface="DejaVu Sans" charset="0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D5447D1-9717-4ED2-A183-260D29141EC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D01AD35-85A4-44A5-8215-3C7F1A503CB0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5C08BA0-6681-4D34-AEAA-F07259672936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4278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9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9DAB5A4-E21E-4129-A347-71F04C1C234A}" type="slidenum">
              <a:rPr lang="en-US">
                <a:ea typeface="DejaVu Sans" charset="0"/>
              </a:rPr>
              <a:pPr/>
              <a:t>12</a:t>
            </a:fld>
            <a:endParaRPr lang="en-US">
              <a:ea typeface="DejaVu Sans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C3AC893-4BC5-4F89-BC2A-DFA71D55CD9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E144385-18BB-461B-9CAA-12D4320B749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E97A9AC-FA51-4026-9F81-340CF58C8E1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5302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303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9216B39-A8AB-48EF-A127-C93FEA711596}" type="slidenum">
              <a:rPr lang="en-US">
                <a:ea typeface="DejaVu Sans" charset="0"/>
              </a:rPr>
              <a:pPr/>
              <a:t>13</a:t>
            </a:fld>
            <a:endParaRPr lang="en-US">
              <a:ea typeface="DejaVu Sans" charset="0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ABBB9B8-9528-4835-81C0-E3D618C78B7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3FDCA27-D274-4321-99B5-8C2D86972FE0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3B61160-A8A4-4871-8CEB-1FCA7DDF680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6326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6327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E554ED0-BACE-4CE6-844E-3F1A1EE155F9}" type="slidenum">
              <a:rPr lang="en-US">
                <a:ea typeface="DejaVu Sans" charset="0"/>
              </a:rPr>
              <a:pPr/>
              <a:t>14</a:t>
            </a:fld>
            <a:endParaRPr lang="en-US">
              <a:ea typeface="DejaVu Sans" charset="0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9B71D85-97CF-4A83-877F-E9C292E5C1E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584DE52-87E4-4BEA-B362-65042C76B36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7349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11F4809-2FC2-4136-B562-04F000B4B76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7350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7351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7EA95C2-74E8-4FC4-AB3E-349EA596A2B8}" type="slidenum">
              <a:rPr lang="en-US">
                <a:ea typeface="DejaVu Sans" charset="0"/>
              </a:rPr>
              <a:pPr/>
              <a:t>15</a:t>
            </a:fld>
            <a:endParaRPr lang="en-US">
              <a:ea typeface="DejaVu Sans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A2918DC-4FAF-4115-8C05-3FC824D61AE7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31DC2A4-FBA9-4084-A958-D17C49A48D7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351576E-20AB-463C-87C1-EAAAE2784D6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837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837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09BA276-E66E-4585-BF04-5C7BB59AEFB6}" type="slidenum">
              <a:rPr lang="en-US">
                <a:ea typeface="DejaVu Sans" charset="0"/>
              </a:rPr>
              <a:pPr/>
              <a:t>16</a:t>
            </a:fld>
            <a:endParaRPr lang="en-US">
              <a:ea typeface="DejaVu Sans" charset="0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DC6283F-9A15-45DC-A1FD-0AA56370515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0F50C65-50D6-4981-9B04-9B4EEAC7348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9397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8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C2D6326-B15F-4BB7-8BCF-69A67A078E24}" type="slidenum">
              <a:rPr lang="en-US">
                <a:ea typeface="DejaVu Sans" charset="0"/>
              </a:rPr>
              <a:pPr/>
              <a:t>17</a:t>
            </a:fld>
            <a:endParaRPr lang="en-US">
              <a:ea typeface="DejaVu Sans" charset="0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004318F-0932-42D7-A151-111A90D4B89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699DF44-C206-479E-8E14-6C7FFC36EEB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0421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0422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402769B-4D85-4FF3-B3E5-4A665EC18755}" type="slidenum">
              <a:rPr lang="en-US">
                <a:ea typeface="DejaVu Sans" charset="0"/>
              </a:rPr>
              <a:pPr/>
              <a:t>18</a:t>
            </a:fld>
            <a:endParaRPr lang="en-US">
              <a:ea typeface="DejaVu Sans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E0DDAC-DDA6-45E3-9035-BABF75D90CF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B8F3FB3-AB10-4DF7-A342-BF6820AD59B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1445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6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8B467-536C-407B-8601-856DD8303C70}" type="slidenum">
              <a:rPr lang="en-US">
                <a:ea typeface="DejaVu Sans" charset="0"/>
              </a:rPr>
              <a:pPr/>
              <a:t>19</a:t>
            </a:fld>
            <a:endParaRPr lang="en-US">
              <a:ea typeface="DejaVu Sans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A74C368-F19B-400E-A3B2-BC8A3E0163E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5645A94-755A-4C03-B819-728EF8C24E8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2469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2470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741965-EE08-4940-ACCC-1D0F3C6CB279}" type="slidenum">
              <a:rPr lang="en-US">
                <a:ea typeface="DejaVu Sans" charset="0"/>
              </a:rPr>
              <a:pPr/>
              <a:t>2</a:t>
            </a:fld>
            <a:endParaRPr lang="en-US">
              <a:ea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0274606-CADE-4955-B021-9DBB8E7C4CA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921F29C-3E7D-4AF4-83DA-126D431BB03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C626187-0801-4203-ACED-AADF18B9BA47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5062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57763" cy="3717925"/>
          </a:xfrm>
          <a:ln/>
        </p:spPr>
      </p:sp>
      <p:sp>
        <p:nvSpPr>
          <p:cNvPr id="45063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4013" cy="4464050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CB0A032-A2F4-446A-A61F-C3BF2A217B91}" type="slidenum">
              <a:rPr lang="en-US">
                <a:ea typeface="DejaVu Sans" charset="0"/>
              </a:rPr>
              <a:pPr/>
              <a:t>20</a:t>
            </a:fld>
            <a:endParaRPr lang="en-US">
              <a:ea typeface="DejaVu Sans" charset="0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E549144-FC87-4C71-A5FB-1C91BDCC7041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DC86E00-01DA-40BA-B9FE-04441BCCE9F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FC2169C-BA8D-473B-AD46-E65BEC5FA8B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349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E41ECDC-0986-42BC-9A51-8B885B054FD3}" type="slidenum">
              <a:rPr lang="en-US">
                <a:ea typeface="DejaVu Sans" charset="0"/>
              </a:rPr>
              <a:pPr/>
              <a:t>21</a:t>
            </a:fld>
            <a:endParaRPr lang="en-US">
              <a:ea typeface="DejaVu Sans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B9A2B3C-BD81-4AD4-AE61-7321F9A8500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F3A942C-B7CB-4BCD-BE0C-E778FC1A356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41670ED-DC50-4083-9315-C4F7A35DD54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4518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4519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CBAAC8A-CC75-40E0-B4FA-E7911B75917A}" type="slidenum">
              <a:rPr lang="en-US">
                <a:ea typeface="DejaVu Sans" charset="0"/>
              </a:rPr>
              <a:pPr/>
              <a:t>22</a:t>
            </a:fld>
            <a:endParaRPr lang="en-US">
              <a:ea typeface="DejaVu Sans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825F504-3FE6-45FD-8D5C-6B733DA9737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B1977A1-D2A4-44D7-9FD3-28CB6D823971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5541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AD45793-6FA8-4A72-8E4D-AD3DA822577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5542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5543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58EBD5B-E6D4-4B10-B3A9-9AF486162173}" type="slidenum">
              <a:rPr lang="en-US">
                <a:ea typeface="DejaVu Sans" charset="0"/>
              </a:rPr>
              <a:pPr/>
              <a:t>23</a:t>
            </a:fld>
            <a:endParaRPr lang="en-US">
              <a:ea typeface="DejaVu Sans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560220D-0B59-40E1-B592-B6C6C7C11C6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656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7177430-101C-45A1-85BD-5850F371BA5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7EA30A9-64FE-44E5-90EE-67799A7B6CF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6566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6567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54961D8-ED0B-41BA-9555-9812C2C9C855}" type="slidenum">
              <a:rPr lang="en-US">
                <a:ea typeface="DejaVu Sans" charset="0"/>
              </a:rPr>
              <a:pPr/>
              <a:t>24</a:t>
            </a:fld>
            <a:endParaRPr lang="en-US">
              <a:ea typeface="DejaVu Sans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276A215-EFE7-4F68-AF5F-4992FF2F6C96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758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82E4FFF-5CB7-40CE-8DA6-1A7F5E4C3588}" type="slidenum">
              <a:rPr lang="en-US">
                <a:ea typeface="DejaVu Sans" charset="0"/>
              </a:rPr>
              <a:pPr/>
              <a:t>25</a:t>
            </a:fld>
            <a:endParaRPr lang="en-US">
              <a:ea typeface="DejaVu Sans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4E3A4BD-226C-43C1-BCF1-6E3BAEB572E6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E0C2D70-ADD2-40E6-8F04-BA0E72F3A4D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861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178B1DA-E09C-4C5F-8E13-0A48A305B1A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861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861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FB4AA06-C35F-42A9-8725-A908F8BE0B3C}" type="slidenum">
              <a:rPr lang="en-US">
                <a:ea typeface="DejaVu Sans" charset="0"/>
              </a:rPr>
              <a:pPr/>
              <a:t>26</a:t>
            </a:fld>
            <a:endParaRPr lang="en-US">
              <a:ea typeface="DejaVu Sans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42F24DC-0F73-4D4E-8FE1-84F753CAF00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963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6E02288-3B49-42A9-AFE8-8AC7D3BF8397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9EC04BE-4DBC-40DF-A4DD-9FDCF0C9E00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9638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9639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04CE345-0310-48AC-AB26-D0D3D6E76F36}" type="slidenum">
              <a:rPr lang="en-US">
                <a:ea typeface="DejaVu Sans" charset="0"/>
              </a:rPr>
              <a:pPr/>
              <a:t>27</a:t>
            </a:fld>
            <a:endParaRPr lang="en-US">
              <a:ea typeface="DejaVu Sans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7EFF3F3-F984-4C9B-A4B5-491F6BB354A6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51EEFA2-2C45-41A4-A0F5-C28A0A3ED04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C11EB2D-53A8-4187-BBF5-BC5939CE784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0662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0663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CB60D9E-36CE-4460-80E3-9518E1FB6797}" type="slidenum">
              <a:rPr lang="en-US">
                <a:ea typeface="DejaVu Sans" charset="0"/>
              </a:rPr>
              <a:pPr/>
              <a:t>28</a:t>
            </a:fld>
            <a:endParaRPr lang="en-US">
              <a:ea typeface="DejaVu Sans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5D93CF4-5D54-4307-9DCE-2CAF99953AB1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5A2EC9A-E6C7-41AE-989A-C6B26D12B33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1685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CA6C2B3-DBA2-4030-9508-18C79C7EBBF0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1686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687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1B5BA29-D850-4DEF-8850-DE44CB6A8549}" type="slidenum">
              <a:rPr lang="en-US">
                <a:ea typeface="DejaVu Sans" charset="0"/>
              </a:rPr>
              <a:pPr/>
              <a:t>29</a:t>
            </a:fld>
            <a:endParaRPr lang="en-US">
              <a:ea typeface="DejaVu Sans" charset="0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B9E5F6D-9834-4347-82F9-3F5A840C8BA1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9BC050C-14AE-4193-AEBF-C9E6BD043CD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2709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E856203-4856-4182-9F57-5CD71C0DF6D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2710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2711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757504C-117A-4352-BEF2-B37114125614}" type="slidenum">
              <a:rPr lang="en-US">
                <a:ea typeface="DejaVu Sans" charset="0"/>
              </a:rPr>
              <a:pPr/>
              <a:t>3</a:t>
            </a:fld>
            <a:endParaRPr lang="en-US">
              <a:ea typeface="DejaVu Sans" charset="0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66A1887-61D0-488C-B93B-7ABC7BA00B21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B0F0847-EC46-41C8-8214-41A84B9755A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2A5A5DB-8E96-47EB-AF9E-766FB3F9EE7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6086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ln/>
        </p:spPr>
      </p:sp>
      <p:sp>
        <p:nvSpPr>
          <p:cNvPr id="46087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F5750C0-4554-4966-A11F-C06D77207306}" type="slidenum">
              <a:rPr lang="en-US">
                <a:ea typeface="DejaVu Sans" charset="0"/>
              </a:rPr>
              <a:pPr/>
              <a:t>30</a:t>
            </a:fld>
            <a:endParaRPr lang="en-US">
              <a:ea typeface="DejaVu Sans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F9E1143-93B8-4D04-99BC-B592D93A57A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2722C8A-8AC5-4884-9690-EF0E6DAB653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373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6F40611-8692-406D-8E5B-BFD62F2B552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373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73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1848B64-FBFB-4DA4-B363-BE70CFAA2806}" type="slidenum">
              <a:rPr lang="en-US">
                <a:ea typeface="DejaVu Sans" charset="0"/>
              </a:rPr>
              <a:pPr/>
              <a:t>31</a:t>
            </a:fld>
            <a:endParaRPr lang="en-US">
              <a:ea typeface="DejaVu Sans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9FCA0BE-5E87-47CD-9BA2-8F56AAB7E31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697AA3-A204-4BBC-8AE5-F3DC301E6AD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E4E99E1-2481-42E8-AAC2-03CA8213911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4758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4759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4B39CD1-E8EC-4048-A58B-C6BA0DC437BB}" type="slidenum">
              <a:rPr lang="en-US">
                <a:ea typeface="DejaVu Sans" charset="0"/>
              </a:rPr>
              <a:pPr/>
              <a:t>32</a:t>
            </a:fld>
            <a:endParaRPr lang="en-US">
              <a:ea typeface="DejaVu Sans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950A347-0164-4EB1-AB2C-F363568AB11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E3B3F2E-F016-4EC5-8D25-A661767AC62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5781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D59EA31-404D-47B2-B55A-E3853114496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5782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5783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59BA9FC-0232-445B-B612-3F83AF5B10A7}" type="slidenum">
              <a:rPr lang="en-US">
                <a:ea typeface="DejaVu Sans" charset="0"/>
              </a:rPr>
              <a:pPr/>
              <a:t>33</a:t>
            </a:fld>
            <a:endParaRPr lang="en-US">
              <a:ea typeface="DejaVu Sans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4258C6E-90BE-4EC3-96B9-30B7BADF239A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65971BA-5771-49A3-812E-D89C627C2BF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6805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E67F23C-8865-4A26-B2EA-D5246BC1328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6806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6807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AFE15A8-86ED-41B4-8D01-73C16D332FF9}" type="slidenum">
              <a:rPr lang="en-US">
                <a:ea typeface="DejaVu Sans" charset="0"/>
              </a:rPr>
              <a:pPr/>
              <a:t>34</a:t>
            </a:fld>
            <a:endParaRPr lang="en-US">
              <a:ea typeface="DejaVu Sans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6437A59-0172-4EEC-801A-F6601825B5C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F94BBC7-487D-4469-8F51-9D638CF9744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C7FF0E0-E990-452F-8774-A562F87C41B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7830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7831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188760C-4421-44C5-81D4-890C3157220E}" type="slidenum">
              <a:rPr lang="en-US">
                <a:ea typeface="DejaVu Sans" charset="0"/>
              </a:rPr>
              <a:pPr/>
              <a:t>35</a:t>
            </a:fld>
            <a:endParaRPr lang="en-US">
              <a:ea typeface="DejaVu Sans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193A0FD-B809-4B15-80FD-7FF65CEC7EE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6ADF74D-F338-43E7-9D43-8B0B8972255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E222618-8F77-4D23-9630-9B09B19349BC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885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ln/>
        </p:spPr>
      </p:sp>
      <p:sp>
        <p:nvSpPr>
          <p:cNvPr id="7885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336B167-B2BB-4DEB-AF9C-B07A753E9430}" type="slidenum">
              <a:rPr lang="en-US">
                <a:ea typeface="DejaVu Sans" charset="0"/>
              </a:rPr>
              <a:pPr/>
              <a:t>36</a:t>
            </a:fld>
            <a:endParaRPr lang="en-US">
              <a:ea typeface="DejaVu Sans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4836CF-BF76-4D30-BC9F-6A5D59DF687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41C7BE2-08F4-46EA-9DF3-40F7C88EEEDA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9877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01050CE-C0BB-4316-A1BE-F35A347DA6E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9878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9879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1668E38-87DF-426D-AA75-BE63A9921655}" type="slidenum">
              <a:rPr lang="en-US">
                <a:ea typeface="DejaVu Sans" charset="0"/>
              </a:rPr>
              <a:pPr/>
              <a:t>37</a:t>
            </a:fld>
            <a:endParaRPr lang="en-US">
              <a:ea typeface="DejaVu Sans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B040F8A-C203-43AA-906E-DA54E687F850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B278C36-A264-4466-A3FE-6269D1CD1FE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0901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A187EB5-3DC5-49BF-80F5-86BFD6DCAAFA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0902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0903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01EEE0C-A2BE-449D-8C6A-3ABBE6AC5D6C}" type="slidenum">
              <a:rPr lang="en-US">
                <a:ea typeface="DejaVu Sans" charset="0"/>
              </a:rPr>
              <a:pPr/>
              <a:t>38</a:t>
            </a:fld>
            <a:endParaRPr lang="en-US">
              <a:ea typeface="DejaVu Sans" charset="0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9B76C9C-224B-4221-BEAB-BB4C1F8A886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192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B0E367F-DE6D-4A01-B715-34CDE1EB51A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80FD00B-3701-4C5C-A8BF-3CF2065E7B5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1926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27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3988DA2-F5CD-40BC-B1B7-161B03513B3C}" type="slidenum">
              <a:rPr lang="en-US">
                <a:ea typeface="DejaVu Sans" charset="0"/>
              </a:rPr>
              <a:pPr/>
              <a:t>39</a:t>
            </a:fld>
            <a:endParaRPr lang="en-US">
              <a:ea typeface="DejaVu Sans" charset="0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EFE8EC6-53B2-48D5-93EB-FF46A203767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2948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A164AE5-EE6A-404B-9EE1-429BE46A8A8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59537E7-DFC3-4C64-997E-15902B7A48A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2950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951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A3319F0-D81D-42F9-A3B2-6100B12AF508}" type="slidenum">
              <a:rPr lang="en-US">
                <a:ea typeface="DejaVu Sans" charset="0"/>
              </a:rPr>
              <a:pPr/>
              <a:t>4</a:t>
            </a:fld>
            <a:endParaRPr lang="en-US">
              <a:ea typeface="DejaVu Sans" charset="0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DA30FB0-B0F9-4E50-94F8-9A436518678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A36F937-9A4C-44CC-A420-CDF2CD33C9D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0BB6E98-01E5-4DB4-B207-8B1253387159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10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7111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3F6E0DC-1C5D-488B-9BBA-8E442CC676E8}" type="slidenum">
              <a:rPr lang="en-US">
                <a:ea typeface="DejaVu Sans" charset="0"/>
              </a:rPr>
              <a:pPr/>
              <a:t>40</a:t>
            </a:fld>
            <a:endParaRPr lang="en-US">
              <a:ea typeface="DejaVu Sans" charset="0"/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6229EA1-5706-4550-8801-45E17484088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397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AA9F4B9-FDAA-4F9F-B90E-9F4C00FEAB36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397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86A52D5-3153-48E5-B906-1421876F127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397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397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4C3D858-75C2-4EE1-850F-98C9B6F510A3}" type="slidenum">
              <a:rPr lang="en-US">
                <a:ea typeface="DejaVu Sans" charset="0"/>
              </a:rPr>
              <a:pPr/>
              <a:t>5</a:t>
            </a:fld>
            <a:endParaRPr lang="en-US">
              <a:ea typeface="DejaVu Sans" charset="0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9FADB6A-1011-4A78-BB1C-B3BA1AE90E3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DDE6A9A-89A2-46D9-A9A3-D128C494544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8133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CF67D61-76DC-4D84-8615-58A39649564B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8134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8135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AEF2642-C737-49AC-A616-6B2097220E19}" type="slidenum">
              <a:rPr lang="en-US">
                <a:ea typeface="DejaVu Sans" charset="0"/>
              </a:rPr>
              <a:pPr/>
              <a:t>6</a:t>
            </a:fld>
            <a:endParaRPr lang="en-US">
              <a:ea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3E8D18C-07EB-48B0-8E2A-12507061E89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9250529-27A8-4CFA-B4A4-DCA4E17F9081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96C5B63-5793-4F6A-A57B-5D80C0B380A7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9158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9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7B52518-E7A5-48BA-A50D-E926BB4B5102}" type="slidenum">
              <a:rPr lang="en-US">
                <a:ea typeface="DejaVu Sans" charset="0"/>
              </a:rPr>
              <a:pPr/>
              <a:t>7</a:t>
            </a:fld>
            <a:endParaRPr lang="en-US">
              <a:ea typeface="DejaVu Sans" charset="0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EE5D540-AE9D-4DB7-8FFF-A4E417DFA9F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E2113FB-2B49-4384-9731-B6E7C41ED63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F9BAC7B-EE62-43A4-B4CE-3120C8C4EDE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0182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0183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FB37F51-5244-416F-A19F-319339BB4DE4}" type="slidenum">
              <a:rPr lang="en-US">
                <a:ea typeface="DejaVu Sans" charset="0"/>
              </a:rPr>
              <a:pPr/>
              <a:t>8</a:t>
            </a:fld>
            <a:endParaRPr lang="en-US">
              <a:ea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658A9A5-F3D4-415B-A52C-45AE61ADC3B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11D5928-C7CC-4B05-9B48-2C4E51BF638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1205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6F68DEB-E729-4FFA-80F9-400AB5936E0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1206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1207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249F28E-F681-4382-AE30-D11498EC12F3}" type="slidenum">
              <a:rPr lang="en-US">
                <a:ea typeface="DejaVu Sans" charset="0"/>
              </a:rPr>
              <a:pPr/>
              <a:t>9</a:t>
            </a:fld>
            <a:endParaRPr lang="en-US">
              <a:ea typeface="DejaVu Sans" charset="0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3849688" y="9426575"/>
            <a:ext cx="293528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146A7D9-93D8-465D-ABAA-EBF56E77126D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3849688" y="9426575"/>
            <a:ext cx="29400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900621AB-A59F-4E34-9FBB-9F328754373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2229" name="Text Box 3"/>
          <p:cNvSpPr txBox="1">
            <a:spLocks noChangeArrowheads="1"/>
          </p:cNvSpPr>
          <p:nvPr/>
        </p:nvSpPr>
        <p:spPr bwMode="auto">
          <a:xfrm>
            <a:off x="3849688" y="9426575"/>
            <a:ext cx="2941637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C93520D-2A30-4B2D-A6C7-514D165EB5B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2230" name="Rectangle 4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31" name="Rectangle 5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</p:spPr>
        <p:txBody>
          <a:bodyPr wrap="none" anchor="ctr"/>
          <a:lstStyle/>
          <a:p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8301B-C08B-4AF5-A4F5-FE866D77D45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5A6F-C90F-4F8B-87AC-FF48569773E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05575" y="609600"/>
            <a:ext cx="1939925" cy="548481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67375" cy="548481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7516C-B70D-46FF-A4A7-40F540C6D36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76CE0-0B90-4F53-9AA7-99ED0D1CE60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786E6-0C7F-4231-91EA-FE4EE0F3701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365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1850" y="1981200"/>
            <a:ext cx="380365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72A05-6F23-49AA-ACFD-396B067179C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AC672-B668-4848-A49A-BF94CAE8478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2B3E4-C534-4727-9F06-35684A40ACB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D36E9-55E3-49F1-86BA-CD019165B57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470CE-A603-49CD-82CF-AD8F6220B26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7EE6E-0AC9-4076-8AE7-B7F49EC9A9D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597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970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08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23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mtClean="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09E30E2A-CFD4-4129-8A8E-A2AFF870BFF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wmf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828800" y="850900"/>
            <a:ext cx="5102225" cy="256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>
                <a:solidFill>
                  <a:srgbClr val="FF3300"/>
                </a:solidFill>
              </a:rPr>
              <a:t>C</a:t>
            </a:r>
            <a:r>
              <a:rPr lang="hu-HU" sz="4000" b="1">
                <a:solidFill>
                  <a:srgbClr val="FF3300"/>
                </a:solidFill>
              </a:rPr>
              <a:t>sodálatos szivárvány</a:t>
            </a:r>
            <a:r>
              <a:rPr lang="hu-HU" b="1">
                <a:solidFill>
                  <a:srgbClr val="000000"/>
                </a:solidFill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hu-HU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600" b="1">
                <a:solidFill>
                  <a:srgbClr val="000000"/>
                </a:solidFill>
              </a:rPr>
              <a:t>Cserti</a:t>
            </a:r>
            <a:r>
              <a:rPr lang="hu-HU" sz="2600">
                <a:solidFill>
                  <a:srgbClr val="000000"/>
                </a:solidFill>
              </a:rPr>
              <a:t>  </a:t>
            </a:r>
            <a:r>
              <a:rPr lang="hu-HU" sz="2600" b="1">
                <a:solidFill>
                  <a:srgbClr val="000000"/>
                </a:solidFill>
              </a:rPr>
              <a:t>József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ELTE, TTK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Komplex Rendszerek Fizik</a:t>
            </a:r>
            <a:r>
              <a:rPr lang="hu-HU">
                <a:solidFill>
                  <a:srgbClr val="000000"/>
                </a:solidFill>
              </a:rPr>
              <a:t>ája Tanszék </a:t>
            </a: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585788" y="6032500"/>
            <a:ext cx="50831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58. Országos Fizikatanári Ankét és Eszközbemutató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Hévíz, 2015. március 26 - 29.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125" y="365125"/>
            <a:ext cx="1646238" cy="173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"/>
          <p:cNvGraphicFramePr>
            <a:graphicFrameLocks noChangeAspect="1"/>
          </p:cNvGraphicFramePr>
          <p:nvPr/>
        </p:nvGraphicFramePr>
        <p:xfrm>
          <a:off x="1116013" y="981075"/>
          <a:ext cx="2519362" cy="2063750"/>
        </p:xfrm>
        <a:graphic>
          <a:graphicData uri="http://schemas.openxmlformats.org/presentationml/2006/ole">
            <p:oleObj spid="_x0000_s11266" r:id="rId4" imgW="2742857" imgH="2247619" progId="">
              <p:embed/>
            </p:oleObj>
          </a:graphicData>
        </a:graphic>
      </p:graphicFrame>
      <p:graphicFrame>
        <p:nvGraphicFramePr>
          <p:cNvPr id="11267" name="Object 2"/>
          <p:cNvGraphicFramePr>
            <a:graphicFrameLocks noChangeAspect="1"/>
          </p:cNvGraphicFramePr>
          <p:nvPr/>
        </p:nvGraphicFramePr>
        <p:xfrm>
          <a:off x="5003800" y="908050"/>
          <a:ext cx="2736850" cy="2090738"/>
        </p:xfrm>
        <a:graphic>
          <a:graphicData uri="http://schemas.openxmlformats.org/presentationml/2006/ole">
            <p:oleObj spid="_x0000_s11267" r:id="rId5" imgW="2742857" imgH="2095793" progId="">
              <p:embed/>
            </p:oleObj>
          </a:graphicData>
        </a:graphic>
      </p:graphicFrame>
      <p:graphicFrame>
        <p:nvGraphicFramePr>
          <p:cNvPr id="11268" name="Object 3"/>
          <p:cNvGraphicFramePr>
            <a:graphicFrameLocks noChangeAspect="1"/>
          </p:cNvGraphicFramePr>
          <p:nvPr/>
        </p:nvGraphicFramePr>
        <p:xfrm>
          <a:off x="1116013" y="3357563"/>
          <a:ext cx="2641600" cy="2736850"/>
        </p:xfrm>
        <a:graphic>
          <a:graphicData uri="http://schemas.openxmlformats.org/presentationml/2006/ole">
            <p:oleObj spid="_x0000_s11268" r:id="rId6" imgW="2638095" imgH="2734057" progId="">
              <p:embed/>
            </p:oleObj>
          </a:graphicData>
        </a:graphic>
      </p:graphicFrame>
      <p:graphicFrame>
        <p:nvGraphicFramePr>
          <p:cNvPr id="11269" name="Object 4"/>
          <p:cNvGraphicFramePr>
            <a:graphicFrameLocks noChangeAspect="1"/>
          </p:cNvGraphicFramePr>
          <p:nvPr/>
        </p:nvGraphicFramePr>
        <p:xfrm>
          <a:off x="4859338" y="3357563"/>
          <a:ext cx="3097212" cy="2709862"/>
        </p:xfrm>
        <a:graphic>
          <a:graphicData uri="http://schemas.openxmlformats.org/presentationml/2006/ole">
            <p:oleObj spid="_x0000_s11269" r:id="rId7" imgW="2742857" imgH="2400635" progId="">
              <p:embed/>
            </p:oleObj>
          </a:graphicData>
        </a:graphic>
      </p:graphicFrame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3348038" y="260350"/>
            <a:ext cx="250666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b="1">
                <a:solidFill>
                  <a:srgbClr val="FF3300"/>
                </a:solidFill>
              </a:rPr>
              <a:t>Húrok száma</a:t>
            </a:r>
            <a:r>
              <a:rPr lang="en-GB" b="1">
                <a:solidFill>
                  <a:srgbClr val="FF3300"/>
                </a:solidFill>
              </a:rPr>
              <a:t> = p</a:t>
            </a: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1114425" y="6237288"/>
            <a:ext cx="25495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főszivárvány: p </a:t>
            </a:r>
            <a:r>
              <a:rPr lang="en-GB">
                <a:solidFill>
                  <a:srgbClr val="000000"/>
                </a:solidFill>
              </a:rPr>
              <a:t>=</a:t>
            </a:r>
            <a:r>
              <a:rPr lang="hu-HU">
                <a:solidFill>
                  <a:srgbClr val="000000"/>
                </a:solidFill>
              </a:rPr>
              <a:t> 2</a:t>
            </a: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4856163" y="6237288"/>
            <a:ext cx="31273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mellékszivárvány: p </a:t>
            </a:r>
            <a:r>
              <a:rPr lang="en-GB">
                <a:solidFill>
                  <a:srgbClr val="000000"/>
                </a:solidFill>
              </a:rPr>
              <a:t>=</a:t>
            </a:r>
            <a:r>
              <a:rPr lang="hu-HU">
                <a:solidFill>
                  <a:srgbClr val="000000"/>
                </a:solidFill>
              </a:rPr>
              <a:t> 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836613"/>
            <a:ext cx="2808288" cy="233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2291" name="Object 2"/>
          <p:cNvGraphicFramePr>
            <a:graphicFrameLocks noChangeAspect="1"/>
          </p:cNvGraphicFramePr>
          <p:nvPr/>
        </p:nvGraphicFramePr>
        <p:xfrm>
          <a:off x="1547813" y="3860800"/>
          <a:ext cx="2520950" cy="2082800"/>
        </p:xfrm>
        <a:graphic>
          <a:graphicData uri="http://schemas.openxmlformats.org/presentationml/2006/ole">
            <p:oleObj spid="_x0000_s12291" r:id="rId5" imgW="2742857" imgH="2266667" progId="">
              <p:embed/>
            </p:oleObj>
          </a:graphicData>
        </a:graphic>
      </p:graphicFrame>
      <p:graphicFrame>
        <p:nvGraphicFramePr>
          <p:cNvPr id="12292" name="Object 3"/>
          <p:cNvGraphicFramePr>
            <a:graphicFrameLocks noChangeAspect="1"/>
          </p:cNvGraphicFramePr>
          <p:nvPr/>
        </p:nvGraphicFramePr>
        <p:xfrm>
          <a:off x="5292725" y="3644900"/>
          <a:ext cx="2451100" cy="2738438"/>
        </p:xfrm>
        <a:graphic>
          <a:graphicData uri="http://schemas.openxmlformats.org/presentationml/2006/ole">
            <p:oleObj spid="_x0000_s12292" r:id="rId6" imgW="2448267" imgH="2734057" progId="">
              <p:embed/>
            </p:oleObj>
          </a:graphicData>
        </a:graphic>
      </p:graphicFrame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1116013" y="476250"/>
          <a:ext cx="2306637" cy="2306638"/>
        </p:xfrm>
        <a:graphic>
          <a:graphicData uri="http://schemas.openxmlformats.org/presentationml/2006/ole">
            <p:oleObj spid="_x0000_s12293" r:id="rId7" imgW="2742857" imgH="2742857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060575"/>
            <a:ext cx="2808287" cy="270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3315" name="Object 2"/>
          <p:cNvGraphicFramePr>
            <a:graphicFrameLocks noChangeAspect="1"/>
          </p:cNvGraphicFramePr>
          <p:nvPr/>
        </p:nvGraphicFramePr>
        <p:xfrm>
          <a:off x="4572000" y="2060575"/>
          <a:ext cx="3529013" cy="2720975"/>
        </p:xfrm>
        <a:graphic>
          <a:graphicData uri="http://schemas.openxmlformats.org/presentationml/2006/ole">
            <p:oleObj spid="_x0000_s13315" r:id="rId5" imgW="2742857" imgH="2114845" progId="">
              <p:embed/>
            </p:oleObj>
          </a:graphicData>
        </a:graphic>
      </p:graphicFrame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338388" y="692150"/>
            <a:ext cx="42672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FF3300"/>
                </a:solidFill>
              </a:rPr>
              <a:t>A feh</a:t>
            </a:r>
            <a:r>
              <a:rPr lang="hu-HU" b="1">
                <a:solidFill>
                  <a:srgbClr val="FF3300"/>
                </a:solidFill>
              </a:rPr>
              <a:t>ér fény felbomlik színekre</a:t>
            </a: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1041400" y="5157788"/>
            <a:ext cx="25495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főszivárvány: p </a:t>
            </a:r>
            <a:r>
              <a:rPr lang="en-GB">
                <a:solidFill>
                  <a:srgbClr val="000000"/>
                </a:solidFill>
              </a:rPr>
              <a:t>=</a:t>
            </a:r>
            <a:r>
              <a:rPr lang="hu-HU">
                <a:solidFill>
                  <a:srgbClr val="000000"/>
                </a:solidFill>
              </a:rPr>
              <a:t> 2</a:t>
            </a: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4784725" y="5157788"/>
            <a:ext cx="31273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mellékszivárvány: p </a:t>
            </a:r>
            <a:r>
              <a:rPr lang="en-GB">
                <a:solidFill>
                  <a:srgbClr val="000000"/>
                </a:solidFill>
              </a:rPr>
              <a:t>=</a:t>
            </a:r>
            <a:r>
              <a:rPr lang="hu-HU">
                <a:solidFill>
                  <a:srgbClr val="000000"/>
                </a:solidFill>
              </a:rPr>
              <a:t> 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1"/>
          <p:cNvGraphicFramePr>
            <a:graphicFrameLocks noChangeAspect="1"/>
          </p:cNvGraphicFramePr>
          <p:nvPr/>
        </p:nvGraphicFramePr>
        <p:xfrm>
          <a:off x="1692275" y="908050"/>
          <a:ext cx="2608263" cy="2879725"/>
        </p:xfrm>
        <a:graphic>
          <a:graphicData uri="http://schemas.openxmlformats.org/presentationml/2006/ole">
            <p:oleObj spid="_x0000_s14338" r:id="rId4" imgW="2476190" imgH="2734057" progId="">
              <p:embed/>
            </p:oleObj>
          </a:graphicData>
        </a:graphic>
      </p:graphicFrame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2484438" y="4005263"/>
          <a:ext cx="3679825" cy="2517775"/>
        </p:xfrm>
        <a:graphic>
          <a:graphicData uri="http://schemas.openxmlformats.org/presentationml/2006/ole">
            <p:oleObj spid="_x0000_s14339" r:id="rId5" imgW="2742857" imgH="1876190" progId="">
              <p:embed/>
            </p:oleObj>
          </a:graphicData>
        </a:graphic>
      </p:graphicFrame>
      <p:graphicFrame>
        <p:nvGraphicFramePr>
          <p:cNvPr id="14340" name="Object 3"/>
          <p:cNvGraphicFramePr>
            <a:graphicFrameLocks noChangeAspect="1"/>
          </p:cNvGraphicFramePr>
          <p:nvPr/>
        </p:nvGraphicFramePr>
        <p:xfrm>
          <a:off x="5435600" y="981075"/>
          <a:ext cx="2881313" cy="2881313"/>
        </p:xfrm>
        <a:graphic>
          <a:graphicData uri="http://schemas.openxmlformats.org/presentationml/2006/ole">
            <p:oleObj spid="_x0000_s14340" r:id="rId6" imgW="2734057" imgH="2734057" progId="">
              <p:embed/>
            </p:oleObj>
          </a:graphicData>
        </a:graphic>
      </p:graphicFrame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2482850" y="188913"/>
            <a:ext cx="40370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FF3300"/>
                </a:solidFill>
              </a:rPr>
              <a:t>A</a:t>
            </a:r>
            <a:r>
              <a:rPr lang="hu-HU" b="1">
                <a:solidFill>
                  <a:srgbClr val="FF3300"/>
                </a:solidFill>
              </a:rPr>
              <a:t>z impakt paraméter szerepe</a:t>
            </a:r>
          </a:p>
        </p:txBody>
      </p:sp>
      <p:sp>
        <p:nvSpPr>
          <p:cNvPr id="14342" name="Line 5"/>
          <p:cNvSpPr>
            <a:spLocks noChangeShapeType="1"/>
          </p:cNvSpPr>
          <p:nvPr/>
        </p:nvSpPr>
        <p:spPr bwMode="auto">
          <a:xfrm flipH="1">
            <a:off x="814388" y="1125538"/>
            <a:ext cx="74612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 flipV="1">
            <a:off x="1187450" y="1112838"/>
            <a:ext cx="1588" cy="889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757238" y="1341438"/>
            <a:ext cx="3333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4345" name="Line 8"/>
          <p:cNvSpPr>
            <a:spLocks noChangeShapeType="1"/>
          </p:cNvSpPr>
          <p:nvPr/>
        </p:nvSpPr>
        <p:spPr bwMode="auto">
          <a:xfrm flipH="1">
            <a:off x="814388" y="1989138"/>
            <a:ext cx="74612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1"/>
          <p:cNvGraphicFramePr>
            <a:graphicFrameLocks noChangeAspect="1"/>
          </p:cNvGraphicFramePr>
          <p:nvPr/>
        </p:nvGraphicFramePr>
        <p:xfrm>
          <a:off x="611188" y="1989138"/>
          <a:ext cx="3182937" cy="3309937"/>
        </p:xfrm>
        <a:graphic>
          <a:graphicData uri="http://schemas.openxmlformats.org/presentationml/2006/ole">
            <p:oleObj spid="_x0000_s15362" r:id="rId4" imgW="2629267" imgH="2734057" progId="">
              <p:embed/>
            </p:oleObj>
          </a:graphicData>
        </a:graphic>
      </p:graphicFrame>
      <p:graphicFrame>
        <p:nvGraphicFramePr>
          <p:cNvPr id="15363" name="Object 2"/>
          <p:cNvGraphicFramePr>
            <a:graphicFrameLocks noChangeAspect="1"/>
          </p:cNvGraphicFramePr>
          <p:nvPr/>
        </p:nvGraphicFramePr>
        <p:xfrm>
          <a:off x="4572000" y="2060575"/>
          <a:ext cx="3455988" cy="3192463"/>
        </p:xfrm>
        <a:graphic>
          <a:graphicData uri="http://schemas.openxmlformats.org/presentationml/2006/ole">
            <p:oleObj spid="_x0000_s15363" r:id="rId5" imgW="2742857" imgH="2534004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41438"/>
            <a:ext cx="2449512" cy="199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2124075" y="333375"/>
            <a:ext cx="57626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b="1">
                <a:solidFill>
                  <a:srgbClr val="FF3300"/>
                </a:solidFill>
              </a:rPr>
              <a:t>Párhuzamosan bejővő </a:t>
            </a:r>
            <a:r>
              <a:rPr lang="en-US" b="1">
                <a:solidFill>
                  <a:srgbClr val="FF3300"/>
                </a:solidFill>
              </a:rPr>
              <a:t>f</a:t>
            </a:r>
            <a:r>
              <a:rPr lang="hu-HU" b="1">
                <a:solidFill>
                  <a:srgbClr val="FF3300"/>
                </a:solidFill>
              </a:rPr>
              <a:t>énysugarak menete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779838" y="981075"/>
            <a:ext cx="18256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3333CC"/>
                </a:solidFill>
              </a:rPr>
              <a:t>F</a:t>
            </a:r>
            <a:r>
              <a:rPr lang="hu-HU">
                <a:solidFill>
                  <a:srgbClr val="3333CC"/>
                </a:solidFill>
              </a:rPr>
              <a:t>őszivárvány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844675"/>
            <a:ext cx="5902325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6657975" y="5229225"/>
            <a:ext cx="20907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maximális szög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2413000" y="260350"/>
            <a:ext cx="419576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b="1">
                <a:solidFill>
                  <a:srgbClr val="FF3300"/>
                </a:solidFill>
              </a:rPr>
              <a:t>Magasabb rendű szivárványok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116013" y="836613"/>
            <a:ext cx="660400" cy="4603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p=3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25" y="3432175"/>
            <a:ext cx="3775075" cy="3290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692150" y="1111250"/>
            <a:ext cx="29654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FF"/>
                </a:solidFill>
              </a:rPr>
              <a:t>m</a:t>
            </a:r>
            <a:r>
              <a:rPr lang="hu-HU">
                <a:solidFill>
                  <a:srgbClr val="0000FF"/>
                </a:solidFill>
              </a:rPr>
              <a:t>ellékszivárvány</a:t>
            </a:r>
            <a:r>
              <a:rPr lang="en-US">
                <a:solidFill>
                  <a:srgbClr val="000000"/>
                </a:solidFill>
              </a:rPr>
              <a:t>, p=3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6280150" y="6013450"/>
            <a:ext cx="657225" cy="4603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p=4</a:t>
            </a:r>
          </a:p>
        </p:txBody>
      </p:sp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3" y="1752600"/>
            <a:ext cx="5505450" cy="290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051050" y="333375"/>
            <a:ext cx="497998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>
                <a:solidFill>
                  <a:srgbClr val="FF3300"/>
                </a:solidFill>
              </a:rPr>
              <a:t>Snellius-Descartes-t</a:t>
            </a:r>
            <a:r>
              <a:rPr lang="hu-HU" sz="2800" b="1">
                <a:solidFill>
                  <a:srgbClr val="FF3300"/>
                </a:solidFill>
              </a:rPr>
              <a:t>öréstörvény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246063" y="1557338"/>
            <a:ext cx="2413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FFFFFF"/>
                </a:solidFill>
              </a:rPr>
              <a:t>impakt paraméter: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323850" y="3789363"/>
            <a:ext cx="18272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FFFFFF"/>
                </a:solidFill>
              </a:rPr>
              <a:t>szórási szög: 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205038"/>
            <a:ext cx="2376488" cy="814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5589588"/>
            <a:ext cx="723582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68413"/>
            <a:ext cx="4089400" cy="3857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365625"/>
            <a:ext cx="2103438" cy="91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41" name="Line 8"/>
          <p:cNvSpPr>
            <a:spLocks noChangeShapeType="1"/>
          </p:cNvSpPr>
          <p:nvPr/>
        </p:nvSpPr>
        <p:spPr bwMode="auto">
          <a:xfrm>
            <a:off x="3276600" y="2565400"/>
            <a:ext cx="93503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339975" y="260350"/>
            <a:ext cx="440213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A szórási szög szélsőértékei 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41438"/>
            <a:ext cx="5175250" cy="75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341438"/>
            <a:ext cx="2232025" cy="76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2420938"/>
            <a:ext cx="6794500" cy="3889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701925" y="333375"/>
            <a:ext cx="35179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Cartesius-sugármenet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076700"/>
            <a:ext cx="3924300" cy="209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141663"/>
            <a:ext cx="2376487" cy="522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412875"/>
            <a:ext cx="3240087" cy="113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275" y="1187450"/>
            <a:ext cx="3363913" cy="4848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4868863"/>
            <a:ext cx="1800225" cy="779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3779838" cy="504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052513"/>
            <a:ext cx="3781425" cy="504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479675" y="188913"/>
            <a:ext cx="4348163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3200" b="1">
                <a:solidFill>
                  <a:srgbClr val="FF3300"/>
                </a:solidFill>
              </a:rPr>
              <a:t>Fő- és mellékszivárvány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119188" y="6307138"/>
            <a:ext cx="24463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1800">
                <a:solidFill>
                  <a:srgbClr val="FFFFFF"/>
                </a:solidFill>
              </a:rPr>
              <a:t>t</a:t>
            </a:r>
            <a:r>
              <a:rPr lang="en-US" sz="1800">
                <a:solidFill>
                  <a:srgbClr val="000000"/>
                </a:solidFill>
              </a:rPr>
              <a:t>Hor</a:t>
            </a:r>
            <a:r>
              <a:rPr lang="hu-HU" sz="1800">
                <a:solidFill>
                  <a:srgbClr val="000000"/>
                </a:solidFill>
              </a:rPr>
              <a:t>váth Ákos felvétele</a:t>
            </a:r>
            <a:r>
              <a:rPr lang="en-US" sz="1800">
                <a:solidFill>
                  <a:srgbClr val="000000"/>
                </a:solidFill>
              </a:rPr>
              <a:t>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1620838" y="333375"/>
            <a:ext cx="5959475" cy="94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Cartesius sugarak különböző színekre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 fő- és mellékszivárvány esetén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844675"/>
            <a:ext cx="3394075" cy="381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1905000" y="317500"/>
            <a:ext cx="5173663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A szivárvány íveinek kialakulása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379538"/>
            <a:ext cx="3400425" cy="325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4538" y="3475038"/>
            <a:ext cx="4762500" cy="238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683000" y="5943600"/>
            <a:ext cx="429736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FF"/>
                </a:solidFill>
              </a:rPr>
              <a:t>http://askabiologist.asu.edu/recipe-rainbows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916113"/>
            <a:ext cx="8010525" cy="4029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524000" y="377825"/>
            <a:ext cx="61706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FF3300"/>
                </a:solidFill>
              </a:rPr>
              <a:t>Magasabb rend</a:t>
            </a:r>
            <a:r>
              <a:rPr lang="hu-HU" b="1">
                <a:solidFill>
                  <a:srgbClr val="FF3300"/>
                </a:solidFill>
              </a:rPr>
              <a:t>ű szivárványok elhelyezkedése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2357438"/>
            <a:ext cx="4176713" cy="294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157288" y="209550"/>
            <a:ext cx="6811962" cy="88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FF3300"/>
                </a:solidFill>
              </a:rPr>
              <a:t>T</a:t>
            </a:r>
            <a:r>
              <a:rPr lang="hu-HU" sz="2800" b="1">
                <a:solidFill>
                  <a:srgbClr val="FF3300"/>
                </a:solidFill>
              </a:rPr>
              <a:t>úl a geometriai optikán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3333CC"/>
                </a:solidFill>
              </a:rPr>
              <a:t>A fény hullámtermészetének szerepe a szivárványban 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4351338" y="1557338"/>
            <a:ext cx="37226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Fény</a:t>
            </a:r>
            <a:r>
              <a:rPr lang="en-GB">
                <a:solidFill>
                  <a:srgbClr val="000000"/>
                </a:solidFill>
              </a:rPr>
              <a:t> =</a:t>
            </a:r>
            <a:r>
              <a:rPr lang="hu-HU">
                <a:solidFill>
                  <a:srgbClr val="000000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hu</a:t>
            </a:r>
            <a:r>
              <a:rPr lang="hu-HU">
                <a:solidFill>
                  <a:srgbClr val="000000"/>
                </a:solidFill>
              </a:rPr>
              <a:t>llám </a:t>
            </a:r>
            <a:r>
              <a:rPr lang="en-US">
                <a:solidFill>
                  <a:srgbClr val="000000"/>
                </a:solidFill>
              </a:rPr>
              <a:t>+ polariz</a:t>
            </a:r>
            <a:r>
              <a:rPr lang="hu-HU">
                <a:solidFill>
                  <a:srgbClr val="000000"/>
                </a:solidFill>
              </a:rPr>
              <a:t>áció 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323850" y="1557338"/>
            <a:ext cx="3095625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David Brewster (1815)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Agustin-Jean Fresnel (1817)</a:t>
            </a: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4716463" y="2565400"/>
            <a:ext cx="19446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párhuzamosan</a:t>
            </a:r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6875463" y="2565400"/>
            <a:ext cx="17240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merőlegesen</a:t>
            </a:r>
          </a:p>
        </p:txBody>
      </p:sp>
      <p:sp>
        <p:nvSpPr>
          <p:cNvPr id="24584" name="Rectangle 7"/>
          <p:cNvSpPr>
            <a:spLocks noChangeArrowheads="1"/>
          </p:cNvSpPr>
          <p:nvPr/>
        </p:nvSpPr>
        <p:spPr bwMode="auto">
          <a:xfrm>
            <a:off x="5864225" y="3068638"/>
            <a:ext cx="19542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polarizált fény</a:t>
            </a:r>
          </a:p>
        </p:txBody>
      </p:sp>
      <p:sp>
        <p:nvSpPr>
          <p:cNvPr id="24585" name="Line 8"/>
          <p:cNvSpPr>
            <a:spLocks noChangeShapeType="1"/>
          </p:cNvSpPr>
          <p:nvPr/>
        </p:nvSpPr>
        <p:spPr bwMode="auto">
          <a:xfrm flipH="1">
            <a:off x="5999163" y="2060575"/>
            <a:ext cx="962025" cy="5048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586" name="Line 9"/>
          <p:cNvSpPr>
            <a:spLocks noChangeShapeType="1"/>
          </p:cNvSpPr>
          <p:nvPr/>
        </p:nvSpPr>
        <p:spPr bwMode="auto">
          <a:xfrm>
            <a:off x="7164388" y="2060575"/>
            <a:ext cx="576262" cy="5048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5121275" y="4572000"/>
            <a:ext cx="3913188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Elektromos tér iránya a beesés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síkjához képest</a:t>
            </a:r>
          </a:p>
        </p:txBody>
      </p:sp>
      <p:sp>
        <p:nvSpPr>
          <p:cNvPr id="24588" name="AutoShape 11"/>
          <p:cNvSpPr>
            <a:spLocks noChangeArrowheads="1"/>
          </p:cNvSpPr>
          <p:nvPr/>
        </p:nvSpPr>
        <p:spPr bwMode="auto">
          <a:xfrm>
            <a:off x="6732588" y="3716338"/>
            <a:ext cx="287337" cy="763587"/>
          </a:xfrm>
          <a:prstGeom prst="downArrow">
            <a:avLst>
              <a:gd name="adj1" fmla="val 50000"/>
              <a:gd name="adj2" fmla="val 66437"/>
            </a:avLst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2"/>
          <p:cNvSpPr>
            <a:spLocks noChangeArrowheads="1"/>
          </p:cNvSpPr>
          <p:nvPr/>
        </p:nvSpPr>
        <p:spPr bwMode="auto">
          <a:xfrm>
            <a:off x="615950" y="5761038"/>
            <a:ext cx="715645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Megmutatható, hogy a szivárványból gyakorlatilag  </a:t>
            </a:r>
            <a:r>
              <a:rPr lang="hu-HU">
                <a:solidFill>
                  <a:srgbClr val="0000FF"/>
                </a:solidFill>
              </a:rPr>
              <a:t>merőlegesen polarizált</a:t>
            </a:r>
            <a:r>
              <a:rPr lang="hu-HU">
                <a:solidFill>
                  <a:srgbClr val="000000"/>
                </a:solidFill>
              </a:rPr>
              <a:t> fény érkezik a szemünkbe.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963" y="1819275"/>
            <a:ext cx="2805112" cy="35750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550988" y="252413"/>
            <a:ext cx="5991225" cy="1312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0000"/>
                </a:solidFill>
              </a:rPr>
              <a:t>Járulékos ívek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3333CC"/>
                </a:solidFill>
              </a:rPr>
              <a:t>Thomas Young interferencia-elmélete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(1804)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776413" y="5529263"/>
            <a:ext cx="5257800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</a:rPr>
              <a:t>A bejövő párhuzamos fényugarak </a:t>
            </a:r>
            <a:r>
              <a:rPr lang="en-US" sz="2000">
                <a:solidFill>
                  <a:srgbClr val="3333CC"/>
                </a:solidFill>
              </a:rPr>
              <a:t>párhuzamosan</a:t>
            </a:r>
            <a:r>
              <a:rPr lang="en-US" sz="2000">
                <a:solidFill>
                  <a:srgbClr val="000000"/>
                </a:solidFill>
              </a:rPr>
              <a:t> lépnek ki a vízcseppből és </a:t>
            </a:r>
            <a:r>
              <a:rPr lang="en-US" sz="2000">
                <a:solidFill>
                  <a:srgbClr val="3333CC"/>
                </a:solidFill>
              </a:rPr>
              <a:t>interferálnak</a:t>
            </a:r>
            <a:r>
              <a:rPr lang="en-US" sz="200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992188" y="1808163"/>
            <a:ext cx="202565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bejövő párhuzamos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fényugarak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1989138"/>
            <a:ext cx="4089400" cy="458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2466975" y="350838"/>
            <a:ext cx="3948113" cy="1312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Járulékos ívek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000000"/>
                </a:solidFill>
              </a:rPr>
              <a:t>A f</a:t>
            </a:r>
            <a:r>
              <a:rPr lang="hu-HU" sz="2800" b="1">
                <a:solidFill>
                  <a:srgbClr val="000000"/>
                </a:solidFill>
              </a:rPr>
              <a:t>ény hullámtermészete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b="1">
                <a:solidFill>
                  <a:srgbClr val="3333CC"/>
                </a:solidFill>
              </a:rPr>
              <a:t>George Biddell Airy: 1838</a:t>
            </a:r>
            <a:r>
              <a:rPr lang="hu-HU" b="1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309688"/>
            <a:ext cx="4400550" cy="4024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58788" y="4648200"/>
            <a:ext cx="1754187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A járulékos ívek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iránya</a:t>
            </a:r>
            <a:r>
              <a:rPr lang="hu-HU" sz="18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349500"/>
            <a:ext cx="7096125" cy="343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1476375" y="617538"/>
            <a:ext cx="6099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Járulékos ívek numerikus szimulációja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919413" y="620713"/>
            <a:ext cx="32543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Mérések az ELTE-n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73238"/>
            <a:ext cx="8064500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271463" y="6092825"/>
            <a:ext cx="606901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3333CC"/>
                </a:solidFill>
              </a:rPr>
              <a:t>Huhn Andrásné</a:t>
            </a:r>
            <a:r>
              <a:rPr lang="hu-HU" sz="2000">
                <a:solidFill>
                  <a:srgbClr val="000000"/>
                </a:solidFill>
              </a:rPr>
              <a:t>, ELTE, Szilárdtestfizika Tanszék (2005)</a:t>
            </a:r>
            <a:r>
              <a:rPr lang="hu-HU" sz="28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312863" y="301625"/>
            <a:ext cx="67818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A mérés és az Airy-elmélet összehasonlítása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250825" y="6021388"/>
            <a:ext cx="7920038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üveg</a:t>
            </a:r>
            <a:r>
              <a:rPr lang="en-GB" sz="2000">
                <a:solidFill>
                  <a:srgbClr val="000000"/>
                </a:solidFill>
              </a:rPr>
              <a:t> (n = 1</a:t>
            </a:r>
            <a:r>
              <a:rPr lang="hu-HU" sz="2000">
                <a:solidFill>
                  <a:srgbClr val="000000"/>
                </a:solidFill>
              </a:rPr>
              <a:t>,</a:t>
            </a:r>
            <a:r>
              <a:rPr lang="en-GB" sz="2000">
                <a:solidFill>
                  <a:srgbClr val="000000"/>
                </a:solidFill>
              </a:rPr>
              <a:t>467),</a:t>
            </a:r>
            <a:r>
              <a:rPr lang="hu-HU" sz="2000">
                <a:solidFill>
                  <a:srgbClr val="000000"/>
                </a:solidFill>
              </a:rPr>
              <a:t> lézerfény</a:t>
            </a: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sz="2000">
                <a:solidFill>
                  <a:srgbClr val="000000"/>
                </a:solidFill>
                <a:latin typeface="Symbol" pitchFamily="16" charset="2"/>
              </a:rPr>
              <a:t></a:t>
            </a:r>
            <a:r>
              <a:rPr lang="hu-HU" sz="2000">
                <a:solidFill>
                  <a:srgbClr val="000000"/>
                </a:solidFill>
              </a:rPr>
              <a:t>n</a:t>
            </a:r>
            <a:r>
              <a:rPr lang="en-GB" sz="2000">
                <a:solidFill>
                  <a:srgbClr val="000000"/>
                </a:solidFill>
              </a:rPr>
              <a:t>m</a:t>
            </a:r>
            <a:r>
              <a:rPr lang="en-GB" sz="2000">
                <a:solidFill>
                  <a:srgbClr val="000000"/>
                </a:solidFill>
                <a:latin typeface="Symbol" pitchFamily="16" charset="2"/>
              </a:rPr>
              <a:t></a:t>
            </a:r>
            <a:r>
              <a:rPr lang="hu-HU" sz="2000">
                <a:solidFill>
                  <a:srgbClr val="000000"/>
                </a:solidFill>
              </a:rPr>
              <a:t>, R </a:t>
            </a:r>
            <a:r>
              <a:rPr lang="en-GB" sz="2000">
                <a:solidFill>
                  <a:srgbClr val="000000"/>
                </a:solidFill>
              </a:rPr>
              <a:t>=  5,25 mm</a:t>
            </a:r>
            <a:r>
              <a:rPr lang="hu-HU" sz="2000">
                <a:solidFill>
                  <a:srgbClr val="000000"/>
                </a:solidFill>
              </a:rPr>
              <a:t>, </a:t>
            </a:r>
            <a:r>
              <a:rPr lang="en-GB" sz="2000" b="1">
                <a:solidFill>
                  <a:srgbClr val="FF3300"/>
                </a:solidFill>
              </a:rPr>
              <a:t>kR = 507</a:t>
            </a:r>
            <a:r>
              <a:rPr lang="hu-HU" sz="2000" b="1">
                <a:solidFill>
                  <a:srgbClr val="FF3300"/>
                </a:solidFill>
              </a:rPr>
              <a:t>49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96975"/>
            <a:ext cx="6267450" cy="446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4022725" y="914400"/>
            <a:ext cx="30289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920875" y="6308725"/>
            <a:ext cx="192087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413" y="160338"/>
            <a:ext cx="4532312" cy="322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914400"/>
            <a:ext cx="2743200" cy="303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9925" y="4206875"/>
            <a:ext cx="4076700" cy="2559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374650" y="4022725"/>
            <a:ext cx="28257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Grób László</a:t>
            </a:r>
            <a:r>
              <a:rPr lang="hu-HU" sz="1800">
                <a:solidFill>
                  <a:srgbClr val="000000"/>
                </a:solidFill>
              </a:rPr>
              <a:t> felvétele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2835275" y="6126163"/>
            <a:ext cx="17351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1800">
                <a:solidFill>
                  <a:srgbClr val="000000"/>
                </a:solidFill>
              </a:rPr>
              <a:t>saját felvétel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4664075" y="3384550"/>
            <a:ext cx="3479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1800">
                <a:solidFill>
                  <a:srgbClr val="000000"/>
                </a:solidFill>
              </a:rPr>
              <a:t>Gyüre Balázs felvétele</a:t>
            </a:r>
          </a:p>
        </p:txBody>
      </p:sp>
      <p:pic>
        <p:nvPicPr>
          <p:cNvPr id="410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5" y="549275"/>
            <a:ext cx="4167188" cy="283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684213" y="2852738"/>
            <a:ext cx="799306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James Clerk Maxwell: </a:t>
            </a:r>
            <a:r>
              <a:rPr lang="hu-HU" i="1">
                <a:solidFill>
                  <a:srgbClr val="000000"/>
                </a:solidFill>
              </a:rPr>
              <a:t>On the Physical Lines of Force (</a:t>
            </a:r>
            <a:r>
              <a:rPr lang="hu-HU">
                <a:solidFill>
                  <a:srgbClr val="000000"/>
                </a:solidFill>
              </a:rPr>
              <a:t>1862)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2339975" y="260350"/>
            <a:ext cx="4321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Pontos</a:t>
            </a:r>
            <a:r>
              <a:rPr lang="en-GB" sz="2800" b="1">
                <a:solidFill>
                  <a:srgbClr val="FF3300"/>
                </a:solidFill>
              </a:rPr>
              <a:t> </a:t>
            </a:r>
            <a:r>
              <a:rPr lang="hu-HU" sz="2800" b="1">
                <a:solidFill>
                  <a:srgbClr val="FF3300"/>
                </a:solidFill>
              </a:rPr>
              <a:t>leírás: Mie-elmélet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109538" y="3933825"/>
            <a:ext cx="8509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3333CC"/>
                </a:solidFill>
              </a:rPr>
              <a:t>Szivárvány </a:t>
            </a:r>
            <a:r>
              <a:rPr lang="en-US">
                <a:solidFill>
                  <a:srgbClr val="3333CC"/>
                </a:solidFill>
              </a:rPr>
              <a:t>= </a:t>
            </a:r>
            <a:r>
              <a:rPr lang="hu-HU">
                <a:solidFill>
                  <a:srgbClr val="3333CC"/>
                </a:solidFill>
              </a:rPr>
              <a:t>Elektromágneses</a:t>
            </a:r>
            <a:r>
              <a:rPr lang="en-US">
                <a:solidFill>
                  <a:srgbClr val="3333CC"/>
                </a:solidFill>
              </a:rPr>
              <a:t> </a:t>
            </a:r>
            <a:r>
              <a:rPr lang="hu-HU">
                <a:solidFill>
                  <a:srgbClr val="3333CC"/>
                </a:solidFill>
              </a:rPr>
              <a:t>tér szórása gömb alakú törőközegen 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3924300" y="4868863"/>
            <a:ext cx="3384550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Lud</a:t>
            </a:r>
            <a:r>
              <a:rPr lang="en-US">
                <a:solidFill>
                  <a:srgbClr val="000000"/>
                </a:solidFill>
              </a:rPr>
              <a:t>w</a:t>
            </a:r>
            <a:r>
              <a:rPr lang="hu-HU">
                <a:solidFill>
                  <a:srgbClr val="000000"/>
                </a:solidFill>
              </a:rPr>
              <a:t>ig V. Lorenz: 1890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FF3300"/>
                </a:solidFill>
              </a:rPr>
              <a:t>Gustav Mie: 1908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Peter J. W. Deb</a:t>
            </a:r>
            <a:r>
              <a:rPr lang="en-US">
                <a:solidFill>
                  <a:srgbClr val="000000"/>
                </a:solidFill>
              </a:rPr>
              <a:t>ye</a:t>
            </a:r>
            <a:r>
              <a:rPr lang="hu-HU">
                <a:solidFill>
                  <a:srgbClr val="000000"/>
                </a:solidFill>
              </a:rPr>
              <a:t>: 1909</a:t>
            </a: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679450" y="5229225"/>
            <a:ext cx="31845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Egzakt (pontos) elmélet:</a:t>
            </a: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2624138" y="1125538"/>
            <a:ext cx="35496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Fény </a:t>
            </a:r>
            <a:r>
              <a:rPr lang="en-US">
                <a:solidFill>
                  <a:srgbClr val="000000"/>
                </a:solidFill>
              </a:rPr>
              <a:t>= elektrom</a:t>
            </a:r>
            <a:r>
              <a:rPr lang="hu-HU">
                <a:solidFill>
                  <a:srgbClr val="000000"/>
                </a:solidFill>
              </a:rPr>
              <a:t>ágneses tér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3067050" y="1916113"/>
            <a:ext cx="27749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b="1">
                <a:solidFill>
                  <a:srgbClr val="3333CC"/>
                </a:solidFill>
              </a:rPr>
              <a:t>Maxwell-egyenletek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1122363" y="188913"/>
            <a:ext cx="6613525" cy="88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A mérés és a Mie-elmélet összehasonlítása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(Huhn Andrásné mérése)</a:t>
            </a: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588963" y="5949950"/>
            <a:ext cx="755808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ví</a:t>
            </a:r>
            <a:r>
              <a:rPr lang="en-GB" sz="2000">
                <a:solidFill>
                  <a:srgbClr val="000000"/>
                </a:solidFill>
              </a:rPr>
              <a:t>zcsepp (n = 1</a:t>
            </a:r>
            <a:r>
              <a:rPr lang="hu-HU" sz="2000">
                <a:solidFill>
                  <a:srgbClr val="000000"/>
                </a:solidFill>
              </a:rPr>
              <a:t>,33</a:t>
            </a:r>
            <a:r>
              <a:rPr lang="en-GB" sz="2000">
                <a:solidFill>
                  <a:srgbClr val="000000"/>
                </a:solidFill>
              </a:rPr>
              <a:t>),</a:t>
            </a:r>
            <a:r>
              <a:rPr lang="hu-HU" sz="2000">
                <a:solidFill>
                  <a:srgbClr val="000000"/>
                </a:solidFill>
              </a:rPr>
              <a:t> lézerfény</a:t>
            </a:r>
            <a:r>
              <a:rPr lang="en-GB" sz="2000">
                <a:solidFill>
                  <a:srgbClr val="000000"/>
                </a:solidFill>
              </a:rPr>
              <a:t> (</a:t>
            </a:r>
            <a:r>
              <a:rPr lang="en-GB" sz="2000">
                <a:solidFill>
                  <a:srgbClr val="000000"/>
                </a:solidFill>
                <a:latin typeface="Symbol" pitchFamily="16" charset="2"/>
              </a:rPr>
              <a:t></a:t>
            </a:r>
            <a:r>
              <a:rPr lang="en-GB" sz="2000">
                <a:solidFill>
                  <a:srgbClr val="000000"/>
                </a:solidFill>
              </a:rPr>
              <a:t> = 650 </a:t>
            </a:r>
            <a:r>
              <a:rPr lang="hu-HU" sz="2000">
                <a:solidFill>
                  <a:srgbClr val="000000"/>
                </a:solidFill>
              </a:rPr>
              <a:t>n</a:t>
            </a:r>
            <a:r>
              <a:rPr lang="en-GB" sz="2000">
                <a:solidFill>
                  <a:srgbClr val="000000"/>
                </a:solidFill>
              </a:rPr>
              <a:t>m)</a:t>
            </a:r>
            <a:r>
              <a:rPr lang="hu-HU" sz="2000">
                <a:solidFill>
                  <a:srgbClr val="000000"/>
                </a:solidFill>
              </a:rPr>
              <a:t>, R </a:t>
            </a:r>
            <a:r>
              <a:rPr lang="en-GB" sz="2000">
                <a:solidFill>
                  <a:srgbClr val="000000"/>
                </a:solidFill>
              </a:rPr>
              <a:t>=  </a:t>
            </a:r>
            <a:r>
              <a:rPr lang="hu-HU" sz="2000">
                <a:solidFill>
                  <a:srgbClr val="000000"/>
                </a:solidFill>
              </a:rPr>
              <a:t>1,82 </a:t>
            </a:r>
            <a:r>
              <a:rPr lang="en-GB" sz="2000">
                <a:solidFill>
                  <a:srgbClr val="000000"/>
                </a:solidFill>
              </a:rPr>
              <a:t>mm</a:t>
            </a:r>
            <a:r>
              <a:rPr lang="hu-HU" sz="2000">
                <a:solidFill>
                  <a:srgbClr val="000000"/>
                </a:solidFill>
              </a:rPr>
              <a:t>, </a:t>
            </a:r>
            <a:r>
              <a:rPr lang="en-GB" sz="2000" b="1">
                <a:solidFill>
                  <a:srgbClr val="FF3300"/>
                </a:solidFill>
              </a:rPr>
              <a:t>kR = </a:t>
            </a:r>
            <a:r>
              <a:rPr lang="hu-HU" sz="2000" b="1">
                <a:solidFill>
                  <a:srgbClr val="FF3300"/>
                </a:solidFill>
              </a:rPr>
              <a:t>17593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341438"/>
            <a:ext cx="6119813" cy="432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2557463" y="260350"/>
            <a:ext cx="33321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Koszorú: Holdudvar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900113" y="5876925"/>
            <a:ext cx="29686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Krakatau vulkán, 1883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412875"/>
            <a:ext cx="6000750" cy="407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628775"/>
            <a:ext cx="5688013" cy="421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3059113" y="692150"/>
            <a:ext cx="25812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Kisszögű szórás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3262313" y="211138"/>
            <a:ext cx="25908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Glória a hegyen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592263" y="731838"/>
            <a:ext cx="59975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Antonio de Ulloa: 1735 – Első leírás a glóriáról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1736725"/>
            <a:ext cx="4303712" cy="3292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1060450" y="5029200"/>
            <a:ext cx="21685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1800">
                <a:solidFill>
                  <a:srgbClr val="000000"/>
                </a:solidFill>
              </a:rPr>
              <a:t>Vankó Péter felvétele</a:t>
            </a:r>
          </a:p>
        </p:txBody>
      </p:sp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5338" y="3108325"/>
            <a:ext cx="4356100" cy="3108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5668963" y="6218238"/>
            <a:ext cx="28257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1800">
                <a:solidFill>
                  <a:srgbClr val="000000"/>
                </a:solidFill>
              </a:rPr>
              <a:t>Király Géza felvétele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350838" y="6218238"/>
            <a:ext cx="3032125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Derényi Imre felvételei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38" y="1189038"/>
            <a:ext cx="4716462" cy="3313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9438" y="2743200"/>
            <a:ext cx="4479925" cy="3565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3144838" y="333375"/>
            <a:ext cx="27082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Glória a repülőn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835150" y="188913"/>
            <a:ext cx="541813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A glória</a:t>
            </a:r>
            <a:r>
              <a:rPr lang="en-US" sz="2800" b="1">
                <a:solidFill>
                  <a:srgbClr val="FF3300"/>
                </a:solidFill>
              </a:rPr>
              <a:t>,</a:t>
            </a:r>
            <a:r>
              <a:rPr lang="hu-HU" sz="2800" b="1">
                <a:solidFill>
                  <a:srgbClr val="FF3300"/>
                </a:solidFill>
              </a:rPr>
              <a:t> avagy a felületi hullámok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933825"/>
            <a:ext cx="4540250" cy="235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981075"/>
            <a:ext cx="2663825" cy="2636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4637088" y="1700213"/>
            <a:ext cx="4217987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A geometriai optika alapján </a:t>
            </a:r>
            <a:r>
              <a:rPr lang="hu-HU" b="1">
                <a:solidFill>
                  <a:srgbClr val="FF3300"/>
                </a:solidFill>
              </a:rPr>
              <a:t>nem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értelmezhető a glória</a:t>
            </a:r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H="1">
            <a:off x="3695700" y="2060575"/>
            <a:ext cx="74453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971550" y="476250"/>
            <a:ext cx="7993063" cy="594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Arisztotelész (Kr. e 384-322) – Felhőkön való visszaverődés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Aphrodisias Alexander: Kr. 200 – Sötét sáv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Roger Bacon: 1266 – Az első szögmérés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Theodoric Freiberg: ~ 1500 – Első kísérleti magyarázat üvegpalackkal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Rene Descartes: 1637 – Geometriai optika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Antonio de Ulloa: 1735 – Első leírás a glóriáról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Thomas Young: 1804 – Fény hullámtermészete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George Biddell Airy: 1838 – A kausztika szerepe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James Clerk Maxwell: 1862 - On the Physical Lines of Force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Billet: 1868 – Kísérletileg mért 20-ad rendű szivárvány 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Lud</a:t>
            </a:r>
            <a:r>
              <a:rPr lang="en-US" sz="2000">
                <a:solidFill>
                  <a:srgbClr val="000000"/>
                </a:solidFill>
              </a:rPr>
              <a:t>w</a:t>
            </a:r>
            <a:r>
              <a:rPr lang="hu-HU" sz="2000">
                <a:solidFill>
                  <a:srgbClr val="000000"/>
                </a:solidFill>
              </a:rPr>
              <a:t>ig V. Lorenz: 1890 – Egzakt elmélet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Gustav Mie: 1908 – Egzakt elmélet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Peter J. W. Debye: 1909 – Egzakt elmélet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Ford &amp; Wheeler: 1959 – Kvantummechanikai szórás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Michael V. Berry: 1966 - Uniform közelítés kvantummechanikai</a:t>
            </a:r>
            <a:r>
              <a:rPr lang="hu-HU">
                <a:solidFill>
                  <a:srgbClr val="000000"/>
                </a:solidFill>
              </a:rPr>
              <a:t> </a:t>
            </a:r>
            <a:r>
              <a:rPr lang="hu-HU" sz="2000">
                <a:solidFill>
                  <a:srgbClr val="000000"/>
                </a:solidFill>
              </a:rPr>
              <a:t>szórásra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Khare &amp; Nussenzveig: 1974 - Uniform közelítés fényszórásra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Wang &amp; van de Hulst: 1991- A Mie-elmélet első numerikus szimulációja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Philip Laven: 2003 – Hatékony szimuláció a Mie-elmélet alapján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Horváth G. &amp; Varjú D.: 2003 – Polarizációs mérések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884238" y="182563"/>
            <a:ext cx="6338887" cy="192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Mie-elmélet programja (PC, Microsoft Windows)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ingyenesen letölthető,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 és sok ábra, illetve fénykép található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FF0000"/>
                </a:solidFill>
              </a:rPr>
              <a:t>Philip Laven</a:t>
            </a:r>
            <a:r>
              <a:rPr lang="hu-HU">
                <a:solidFill>
                  <a:srgbClr val="000000"/>
                </a:solidFill>
              </a:rPr>
              <a:t> weboldalán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FF"/>
                </a:solidFill>
              </a:rPr>
              <a:t>http://www.philiplaven.com/mieplot.htm</a:t>
            </a: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82563" y="2468563"/>
            <a:ext cx="8778875" cy="240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További érdekes webhelyek: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>
                <a:solidFill>
                  <a:srgbClr val="000000"/>
                </a:solidFill>
              </a:rPr>
              <a:t>Légköroptikai jelenségek:</a:t>
            </a:r>
            <a:r>
              <a:rPr lang="en-US" sz="2200">
                <a:solidFill>
                  <a:srgbClr val="0000FF"/>
                </a:solidFill>
              </a:rPr>
              <a:t> http://legkoroptika.hu/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>
                <a:solidFill>
                  <a:srgbClr val="000000"/>
                </a:solidFill>
              </a:rPr>
              <a:t>Atmospheric Optics: </a:t>
            </a:r>
            <a:r>
              <a:rPr lang="en-US" sz="2200">
                <a:solidFill>
                  <a:srgbClr val="0000FF"/>
                </a:solidFill>
              </a:rPr>
              <a:t>http://www.atoptics.co.uk/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>
              <a:solidFill>
                <a:srgbClr val="0000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FF"/>
                </a:solidFill>
              </a:rPr>
              <a:t>http://www.phy.ntnu.edu.tw/java/Rainbow/rainbow.html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FF"/>
                </a:solidFill>
              </a:rPr>
              <a:t>http://www.usna.edu/Users/oceano/raylee/RainbowBridge/Chapter_8.html</a:t>
            </a: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85738" y="5213350"/>
            <a:ext cx="8078787" cy="109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200">
                <a:solidFill>
                  <a:srgbClr val="000000"/>
                </a:solidFill>
              </a:rPr>
              <a:t>Raymond L. Lee, Jr., and Alistair B. Fraser: </a:t>
            </a:r>
            <a:r>
              <a:rPr lang="hu-HU" sz="2200">
                <a:solidFill>
                  <a:srgbClr val="0000FF"/>
                </a:solidFill>
              </a:rPr>
              <a:t>The Rainbow Bridge,</a:t>
            </a:r>
            <a:r>
              <a:rPr lang="hu-HU" sz="2200">
                <a:solidFill>
                  <a:srgbClr val="000000"/>
                </a:solidFill>
              </a:rPr>
              <a:t> Rainbows in Art, Myth, and Science,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200">
                <a:solidFill>
                  <a:srgbClr val="000000"/>
                </a:solidFill>
              </a:rPr>
              <a:t>Penn State University Press; 1st edition (July 2001)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168275" y="2486025"/>
            <a:ext cx="8855075" cy="173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b="1">
                <a:solidFill>
                  <a:srgbClr val="3333CC"/>
                </a:solidFill>
              </a:rPr>
              <a:t>A szivárvány fizikája</a:t>
            </a:r>
            <a:r>
              <a:rPr lang="en-GB" sz="1800">
                <a:solidFill>
                  <a:srgbClr val="000000"/>
                </a:solidFill>
              </a:rPr>
              <a:t>, Fizikai Szemle 2005. év szeptemberi, októberi és decemberi számában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80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b="1">
                <a:solidFill>
                  <a:srgbClr val="3333CC"/>
                </a:solidFill>
              </a:rPr>
              <a:t>Fizikus szemmel a szivárványról</a:t>
            </a:r>
            <a:r>
              <a:rPr lang="en-GB" sz="1800">
                <a:solidFill>
                  <a:srgbClr val="000000"/>
                </a:solidFill>
              </a:rPr>
              <a:t>, Fizikai Szemle 2006. év szeptemberi számában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</a:rPr>
              <a:t>			          a Mindentudás az Iskolában rovatában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b="1">
                <a:solidFill>
                  <a:srgbClr val="3333CC"/>
                </a:solidFill>
              </a:rPr>
              <a:t>A szivárvány fizikai alapjai</a:t>
            </a:r>
            <a:r>
              <a:rPr lang="en-GB" sz="1800">
                <a:solidFill>
                  <a:srgbClr val="000000"/>
                </a:solidFill>
              </a:rPr>
              <a:t>, Természet Világa 2007. év májusi és júniusi számában,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</a:rPr>
              <a:t>			202. és 258. oldal </a:t>
            </a: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3060700" y="404813"/>
            <a:ext cx="18748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FF3300"/>
                </a:solidFill>
              </a:rPr>
              <a:t>Saj</a:t>
            </a:r>
            <a:r>
              <a:rPr lang="hu-HU" b="1">
                <a:solidFill>
                  <a:srgbClr val="FF3300"/>
                </a:solidFill>
              </a:rPr>
              <a:t>át cikkek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158750" y="5792788"/>
            <a:ext cx="47529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3333CC"/>
                </a:solidFill>
              </a:rPr>
              <a:t>http://complex.elte.hu/~cserti/   </a:t>
            </a:r>
            <a:r>
              <a:rPr lang="hu-HU" sz="2000">
                <a:solidFill>
                  <a:srgbClr val="000000"/>
                </a:solidFill>
                <a:latin typeface="Wingdings" charset="2"/>
              </a:rPr>
              <a:t></a:t>
            </a:r>
            <a:r>
              <a:rPr lang="en-US" sz="2000">
                <a:solidFill>
                  <a:srgbClr val="000000"/>
                </a:solidFill>
              </a:rPr>
              <a:t> Teaching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533900" y="3330575"/>
            <a:ext cx="1809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533900" y="3330575"/>
            <a:ext cx="1809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533900" y="3330575"/>
            <a:ext cx="1809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457200" y="365125"/>
            <a:ext cx="6127750" cy="76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FF0000"/>
                </a:solidFill>
              </a:rPr>
              <a:t>Newton szülőháza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</a:rPr>
              <a:t>Woolsthorpe by Colsterworth (Lincolnshire grófság), UK </a:t>
            </a: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1314450"/>
            <a:ext cx="5711825" cy="453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274638" y="6310313"/>
            <a:ext cx="57451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FF"/>
                </a:solidFill>
              </a:rPr>
              <a:t>http://www.aip.org/history/cosmology/ideas/newtonian.htm</a:t>
            </a:r>
          </a:p>
        </p:txBody>
      </p:sp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3363" y="4329113"/>
            <a:ext cx="2468562" cy="2254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275" y="457200"/>
            <a:ext cx="1554163" cy="2011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1997075" y="76200"/>
            <a:ext cx="6700838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>
                <a:solidFill>
                  <a:srgbClr val="000000"/>
                </a:solidFill>
              </a:rPr>
              <a:t>Csontváry Kosztka Tivadar: A jajcai vízesés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401763" y="6353175"/>
            <a:ext cx="6218237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>
                <a:solidFill>
                  <a:srgbClr val="000000"/>
                </a:solidFill>
              </a:rPr>
              <a:t>Egry József: Szivárvány a Balaton fölött (Badacsony)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3606800"/>
            <a:ext cx="3292475" cy="269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0363" y="531813"/>
            <a:ext cx="5761037" cy="292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1039813" y="3573463"/>
            <a:ext cx="24352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1800">
                <a:solidFill>
                  <a:srgbClr val="000000"/>
                </a:solidFill>
              </a:rPr>
              <a:t>Gáspárdy Géza felvétele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5" y="3117850"/>
            <a:ext cx="3559175" cy="360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563" y="365125"/>
            <a:ext cx="4846637" cy="3108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938463" y="5999163"/>
            <a:ext cx="2435225" cy="39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000">
                <a:solidFill>
                  <a:srgbClr val="000000"/>
                </a:solidFill>
              </a:rPr>
              <a:t>„Hármas” szivárvány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/>
          <p:cNvGraphicFramePr>
            <a:graphicFrameLocks noChangeAspect="1"/>
          </p:cNvGraphicFramePr>
          <p:nvPr/>
        </p:nvGraphicFramePr>
        <p:xfrm>
          <a:off x="104775" y="3694113"/>
          <a:ext cx="3644900" cy="2432050"/>
        </p:xfrm>
        <a:graphic>
          <a:graphicData uri="http://schemas.openxmlformats.org/presentationml/2006/ole">
            <p:oleObj spid="_x0000_s7170" r:id="rId4" imgW="12193702" imgH="9142857" progId="">
              <p:embed/>
            </p:oleObj>
          </a:graphicData>
        </a:graphic>
      </p:graphicFrame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801688" y="6218238"/>
            <a:ext cx="23193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>
                <a:solidFill>
                  <a:srgbClr val="000000"/>
                </a:solidFill>
              </a:rPr>
              <a:t>Hor</a:t>
            </a:r>
            <a:r>
              <a:rPr lang="hu-HU" sz="1800">
                <a:solidFill>
                  <a:srgbClr val="000000"/>
                </a:solidFill>
              </a:rPr>
              <a:t>váth Ákos felvétele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09900" y="393700"/>
            <a:ext cx="238442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Járulékos ívek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0163" y="1279525"/>
            <a:ext cx="5121275" cy="2560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365125" y="1463675"/>
            <a:ext cx="3429000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Atmospheric Optics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3333CC"/>
                </a:solidFill>
              </a:rPr>
              <a:t>http://www.atoptics.co.uk/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50825" y="1628775"/>
            <a:ext cx="8893175" cy="3386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Arisztotelész (Kr. e 384-322) – Felhőkön való visszaverődés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Aphrodisias Alexander: Kr. 200 – Sötét sáv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Roger Bacon: 1266 – Az első szögmérés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Theodoric Freiberg: ~ 1500 – Első kísérleti magyarázat üvegpalackkal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hu-HU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>
                <a:solidFill>
                  <a:srgbClr val="000000"/>
                </a:solidFill>
              </a:rPr>
              <a:t>Rene Descartes: 1637 – Geometriai optika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557338"/>
            <a:ext cx="4897437" cy="395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477963" y="476250"/>
            <a:ext cx="64198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sz="2800" b="1">
                <a:solidFill>
                  <a:srgbClr val="FF3300"/>
                </a:solidFill>
              </a:rPr>
              <a:t>Rene Descartes: geometriai optika (1637)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989138"/>
            <a:ext cx="3887787" cy="347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2060575"/>
            <a:ext cx="1951037" cy="1117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2051050" y="333375"/>
            <a:ext cx="497998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>
                <a:solidFill>
                  <a:srgbClr val="FF3300"/>
                </a:solidFill>
              </a:rPr>
              <a:t>Snellius-Descartes-t</a:t>
            </a:r>
            <a:r>
              <a:rPr lang="hu-HU" sz="2800" b="1">
                <a:solidFill>
                  <a:srgbClr val="FF3300"/>
                </a:solidFill>
              </a:rPr>
              <a:t>öréstörvény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382963" y="2651125"/>
            <a:ext cx="99536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levegő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Droid Sans Fallback"/>
        <a:cs typeface="Droid Sans Fallback"/>
      </a:majorFont>
      <a:minorFont>
        <a:latin typeface="Times New Roman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</TotalTime>
  <Words>979</Words>
  <Application>Microsoft Office PowerPoint</Application>
  <PresentationFormat>Diavetítés a képernyőre (4:3 oldalarány)</PresentationFormat>
  <Paragraphs>307</Paragraphs>
  <Slides>40</Slides>
  <Notes>40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Jozsef Cserti</dc:creator>
  <cp:lastModifiedBy>Acer</cp:lastModifiedBy>
  <cp:revision>621</cp:revision>
  <cp:lastPrinted>1601-01-01T00:00:00Z</cp:lastPrinted>
  <dcterms:created xsi:type="dcterms:W3CDTF">2002-08-28T14:27:50Z</dcterms:created>
  <dcterms:modified xsi:type="dcterms:W3CDTF">2015-03-29T19:14:53Z</dcterms:modified>
</cp:coreProperties>
</file>