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sldIdLst>
    <p:sldId id="343" r:id="rId2"/>
    <p:sldId id="327" r:id="rId3"/>
    <p:sldId id="328" r:id="rId4"/>
    <p:sldId id="356" r:id="rId5"/>
    <p:sldId id="329" r:id="rId6"/>
    <p:sldId id="357" r:id="rId7"/>
    <p:sldId id="325" r:id="rId8"/>
    <p:sldId id="358" r:id="rId9"/>
    <p:sldId id="342" r:id="rId10"/>
    <p:sldId id="306" r:id="rId11"/>
    <p:sldId id="346" r:id="rId12"/>
    <p:sldId id="353" r:id="rId13"/>
  </p:sldIdLst>
  <p:sldSz cx="9144000" cy="6858000" type="screen4x3"/>
  <p:notesSz cx="6797675" cy="9926638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buClr>
        <a:srgbClr val="000000"/>
      </a:buClr>
      <a:buSzPct val="45000"/>
      <a:buFont typeface="StarBats" pitchFamily="2" charset="2"/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buClr>
        <a:srgbClr val="000000"/>
      </a:buClr>
      <a:buSzPct val="45000"/>
      <a:buFont typeface="StarBats" pitchFamily="2" charset="2"/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buClr>
        <a:srgbClr val="000000"/>
      </a:buClr>
      <a:buSzPct val="45000"/>
      <a:buFont typeface="StarBats" pitchFamily="2" charset="2"/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buClr>
        <a:srgbClr val="000000"/>
      </a:buClr>
      <a:buSzPct val="45000"/>
      <a:buFont typeface="StarBats" pitchFamily="2" charset="2"/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buClr>
        <a:srgbClr val="000000"/>
      </a:buClr>
      <a:buSzPct val="45000"/>
      <a:buFont typeface="StarBats" pitchFamily="2" charset="2"/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FF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72" y="9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674" y="-78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92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 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fld id="{62E32E3A-8017-449B-AFDA-8BC100C214FB}" type="slidenum">
              <a:rPr lang="hu-HU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D0BE78-8BE8-434D-B3AA-79A4E9C0AA6D}" type="slidenum">
              <a:rPr lang="hu-HU"/>
              <a:pPr/>
              <a:t>12</a:t>
            </a:fld>
            <a:endParaRPr lang="hu-HU"/>
          </a:p>
        </p:txBody>
      </p:sp>
      <p:sp>
        <p:nvSpPr>
          <p:cNvPr id="1423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9BAF8-D3CE-4524-906D-5E167416BD60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EA8D22-35FB-45A2-B93B-D0714FEDE77B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55179-A730-4859-98D7-D3FF1A71F2EF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B1D4A-A81C-49CE-8ACB-EC51D4E5B3D2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0477D-E207-4581-9308-81FD0C60953F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D1BFF-733F-412C-8591-1220C313F04F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B408CE-B61F-491D-AF40-68FAC9CB8C7D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429D4-CDBC-44BD-8C1F-AE5C6E029702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4537B-845E-4A2F-A361-ED29967D7DDC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0C8C4-C547-4CF1-A81A-69CC0BB3C951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E7459-DFF2-46C3-8EBF-A211302E9A37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 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SzTx/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fld id="{7C6605EF-FF27-4CC3-93AD-16E8290CF6E0}" type="slidenum">
              <a:rPr lang="hu-HU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CG_5m4t2d.exe" TargetMode="External"/><Relationship Id="rId3" Type="http://schemas.openxmlformats.org/officeDocument/2006/relationships/image" Target="../media/image7.jpeg"/><Relationship Id="rId7" Type="http://schemas.openxmlformats.org/officeDocument/2006/relationships/hyperlink" Target="CG_5m4t2.exe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hyperlink" Target="CG_5m5t2.exe" TargetMode="External"/><Relationship Id="rId5" Type="http://schemas.openxmlformats.org/officeDocument/2006/relationships/image" Target="../media/image8.png"/><Relationship Id="rId4" Type="http://schemas.openxmlformats.org/officeDocument/2006/relationships/oleObject" Target="../embeddings/oleObject2.bin"/><Relationship Id="rId9" Type="http://schemas.openxmlformats.org/officeDocument/2006/relationships/hyperlink" Target="CG_5m4t23.exe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179388" y="115888"/>
            <a:ext cx="8785225" cy="246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hu-HU" sz="2400" b="1"/>
              <a:t>Játékelmélet oktatása a középiskolában</a:t>
            </a:r>
          </a:p>
          <a:p>
            <a:pPr algn="ctr"/>
            <a:r>
              <a:rPr lang="hu-HU"/>
              <a:t>Szabó György</a:t>
            </a:r>
          </a:p>
          <a:p>
            <a:pPr algn="ctr"/>
            <a:endParaRPr lang="hu-HU" sz="1200"/>
          </a:p>
          <a:p>
            <a:pPr algn="ctr"/>
            <a:r>
              <a:rPr lang="hu-HU" sz="1800"/>
              <a:t>MTA TTK MFA </a:t>
            </a:r>
          </a:p>
          <a:p>
            <a:pPr algn="ctr"/>
            <a:r>
              <a:rPr lang="hu-HU" sz="1800"/>
              <a:t>H-1525 Budapest, POB. 49.</a:t>
            </a:r>
          </a:p>
          <a:p>
            <a:pPr algn="ctr"/>
            <a:r>
              <a:rPr lang="hu-HU" sz="1800"/>
              <a:t>	Honlap: http://www.mfa.kfki.hu/~szabo </a:t>
            </a:r>
          </a:p>
          <a:p>
            <a:pPr algn="ctr"/>
            <a:endParaRPr lang="hu-HU" sz="1200"/>
          </a:p>
          <a:p>
            <a:pPr algn="ctr"/>
            <a:r>
              <a:rPr lang="hu-HU" b="1"/>
              <a:t>57. Fizikatanári Ankét</a:t>
            </a:r>
            <a:r>
              <a:rPr lang="hu-HU"/>
              <a:t> </a:t>
            </a:r>
          </a:p>
          <a:p>
            <a:pPr algn="ctr"/>
            <a:r>
              <a:rPr lang="hu-HU"/>
              <a:t>Eger, 2014. március 16.</a:t>
            </a:r>
          </a:p>
        </p:txBody>
      </p:sp>
      <p:sp>
        <p:nvSpPr>
          <p:cNvPr id="128003" name="Text Box 3"/>
          <p:cNvSpPr txBox="1">
            <a:spLocks noChangeArrowheads="1"/>
          </p:cNvSpPr>
          <p:nvPr/>
        </p:nvSpPr>
        <p:spPr bwMode="auto">
          <a:xfrm>
            <a:off x="250825" y="2636838"/>
            <a:ext cx="8642350" cy="385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 b="1"/>
              <a:t>Kivonat:</a:t>
            </a:r>
          </a:p>
          <a:p>
            <a:pPr>
              <a:spcBef>
                <a:spcPct val="50000"/>
              </a:spcBef>
            </a:pPr>
            <a:r>
              <a:rPr lang="hu-HU" sz="1800"/>
              <a:t>Két példa (közlegelő játék és százlábú játék)</a:t>
            </a:r>
          </a:p>
          <a:p>
            <a:pPr>
              <a:spcBef>
                <a:spcPct val="50000"/>
              </a:spcBef>
            </a:pPr>
            <a:r>
              <a:rPr lang="hu-HU" sz="1800"/>
              <a:t>Játékelmélet rövid története és multidiszciplináris elterjedése</a:t>
            </a:r>
          </a:p>
          <a:p>
            <a:pPr>
              <a:spcBef>
                <a:spcPct val="50000"/>
              </a:spcBef>
            </a:pPr>
            <a:r>
              <a:rPr lang="hu-HU" sz="1800"/>
              <a:t>Fizikához kötődő modellek és jelenségek</a:t>
            </a:r>
          </a:p>
          <a:p>
            <a:pPr>
              <a:spcBef>
                <a:spcPct val="50000"/>
              </a:spcBef>
            </a:pPr>
            <a:r>
              <a:rPr lang="hu-HU" sz="1800"/>
              <a:t>Miért lenne hasznos játékelméletet oktatni az iskolában?</a:t>
            </a:r>
          </a:p>
          <a:p>
            <a:pPr>
              <a:spcBef>
                <a:spcPct val="50000"/>
              </a:spcBef>
            </a:pPr>
            <a:r>
              <a:rPr lang="hu-HU" sz="1800"/>
              <a:t>Miért a matematika-fizika szakos tanárok a legjobb jelöltek?</a:t>
            </a:r>
          </a:p>
          <a:p>
            <a:pPr>
              <a:spcBef>
                <a:spcPct val="50000"/>
              </a:spcBef>
            </a:pPr>
            <a:r>
              <a:rPr lang="hu-HU" sz="1800"/>
              <a:t>Összefoglalás</a:t>
            </a:r>
          </a:p>
          <a:p>
            <a:pPr>
              <a:spcBef>
                <a:spcPct val="50000"/>
              </a:spcBef>
            </a:pPr>
            <a:endParaRPr lang="hu-HU" sz="1200"/>
          </a:p>
          <a:p>
            <a:pPr>
              <a:spcBef>
                <a:spcPct val="50000"/>
              </a:spcBef>
            </a:pPr>
            <a:r>
              <a:rPr lang="hu-HU" sz="1800" b="1"/>
              <a:t>Segítőtársak: </a:t>
            </a:r>
            <a:r>
              <a:rPr lang="hu-HU" sz="1800"/>
              <a:t>Leitner Lászlóné (Nyíregyháza), Deli Zsigmond (Budapest) </a:t>
            </a:r>
          </a:p>
          <a:p>
            <a:pPr>
              <a:spcBef>
                <a:spcPct val="50000"/>
              </a:spcBef>
            </a:pPr>
            <a:r>
              <a:rPr lang="hu-HU" sz="1800" b="1"/>
              <a:t>Támogatás</a:t>
            </a:r>
            <a:r>
              <a:rPr lang="hu-HU" sz="1800"/>
              <a:t>:   OTKA 101490, John Templeton Foundation, TÁMOP-4.2.2.C-11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497887" cy="654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/>
              <a:t>Mire tanít a játékelmélet?</a:t>
            </a:r>
          </a:p>
          <a:p>
            <a:pPr>
              <a:spcBef>
                <a:spcPct val="50000"/>
              </a:spcBef>
            </a:pPr>
            <a:endParaRPr lang="hu-HU" sz="800"/>
          </a:p>
          <a:p>
            <a:pPr>
              <a:spcBef>
                <a:spcPct val="50000"/>
              </a:spcBef>
            </a:pPr>
            <a:r>
              <a:rPr lang="hu-HU" sz="1800"/>
              <a:t> - A matematikára épülő </a:t>
            </a:r>
            <a:r>
              <a:rPr lang="hu-HU" sz="1800" b="1"/>
              <a:t>természettudományos gondolkodásmód</a:t>
            </a:r>
            <a:r>
              <a:rPr lang="hu-HU" sz="1800"/>
              <a:t> egyaránt hasznos a jó döntések meghozatalánál és az élő rendszerekben megfigyelt jelenségek megértésénél. (Evolúciós játékelmélet = Élő rendszerek fizikája)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 - A </a:t>
            </a:r>
            <a:r>
              <a:rPr lang="hu-HU" sz="1800" b="1"/>
              <a:t>játékelmélet fogalomrendszere</a:t>
            </a:r>
            <a:r>
              <a:rPr lang="hu-HU" sz="1800"/>
              <a:t> segíti az élethelyzetek (egyértelmű) elemzését.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 - Döntéseinknél tanuljuk meg </a:t>
            </a:r>
            <a:r>
              <a:rPr lang="hu-HU" sz="1800" b="1"/>
              <a:t>számszerűsíteni a játékosok hasznát/nyereményét</a:t>
            </a:r>
            <a:r>
              <a:rPr lang="hu-HU" sz="1800"/>
              <a:t> a különböző stratégiák választása esetében! Vegyük figyelembe a játékostárs érdekeit!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 - It is vannak </a:t>
            </a:r>
            <a:r>
              <a:rPr lang="hu-HU" sz="1800" b="1"/>
              <a:t>természettörvények,</a:t>
            </a:r>
            <a:r>
              <a:rPr lang="hu-HU" sz="1800"/>
              <a:t> pl.: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     - sok megoldás létezhet és ezek különböző mértékben előnyösek a játékosok számára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     - az egyéni és a közösségi érdek sok esetben ellentétes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     - ciklikus dominanciánál az egyik játékos támogatása a ragadozója számára hasznos. stb.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 - Segíti az </a:t>
            </a:r>
            <a:r>
              <a:rPr lang="hu-HU" sz="1800" b="1"/>
              <a:t>élethelyzetek azonosítását</a:t>
            </a:r>
            <a:r>
              <a:rPr lang="hu-HU" sz="1800"/>
              <a:t> és egyúttal a megoldás gyors megtalálását.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     - a tudományterületek közötti analógiák révén egy hasznosítható/konvertálható világképet ad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 - Vannak megoldások a </a:t>
            </a:r>
            <a:r>
              <a:rPr lang="hu-HU" sz="1800" b="1"/>
              <a:t>társadalmi dilemmák kikerülésére</a:t>
            </a:r>
            <a:r>
              <a:rPr lang="hu-HU" sz="1800"/>
              <a:t> is, pl.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     - a mindenki számára előnyös együttműködés kikényszeríthető,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     - az evolúció sok ilyen lehetőséget megtalált és belénk épített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497887" cy="580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/>
              <a:t>További „hozadékok”</a:t>
            </a:r>
            <a:endParaRPr lang="hu-HU"/>
          </a:p>
          <a:p>
            <a:pPr>
              <a:spcBef>
                <a:spcPct val="50000"/>
              </a:spcBef>
            </a:pPr>
            <a:r>
              <a:rPr lang="hu-HU" sz="1800"/>
              <a:t> - A </a:t>
            </a:r>
            <a:r>
              <a:rPr lang="hu-HU" sz="1800" b="1"/>
              <a:t>diákok fogékonyak a játékelméleti példákra</a:t>
            </a:r>
            <a:r>
              <a:rPr lang="hu-HU" sz="1800"/>
              <a:t>, közülük sokan itt kezdik megszeretni a matematikát, és ezzel erősödik a természettudományos gondolkodásmód megbecsülése.</a:t>
            </a:r>
          </a:p>
          <a:p>
            <a:pPr>
              <a:spcBef>
                <a:spcPct val="50000"/>
              </a:spcBef>
            </a:pPr>
            <a:r>
              <a:rPr lang="hu-HU" sz="1800"/>
              <a:t> - A játékelméleti fogalmak és észjárás ismerete számos szakmában előnyt jelent és a </a:t>
            </a:r>
            <a:r>
              <a:rPr lang="hu-HU" sz="1800" b="1"/>
              <a:t>sikeres életpálya</a:t>
            </a:r>
            <a:r>
              <a:rPr lang="hu-HU" sz="1800"/>
              <a:t> egyik fontos feltétele.</a:t>
            </a:r>
          </a:p>
          <a:p>
            <a:pPr>
              <a:spcBef>
                <a:spcPct val="50000"/>
              </a:spcBef>
            </a:pPr>
            <a:r>
              <a:rPr lang="hu-HU" sz="1800"/>
              <a:t> - A játékelméleti példák a mindennapi életünk során hozott döntésekhez is adnak elméleti segítséget. A játékelméleti példák elemzése a magatartást is befolyásolja: </a:t>
            </a:r>
            <a:r>
              <a:rPr lang="hu-HU" sz="1800" b="1"/>
              <a:t>megnő a hajlam a tisztességes magatartás választására</a:t>
            </a:r>
            <a:r>
              <a:rPr lang="hu-HU" sz="1800"/>
              <a:t>.</a:t>
            </a:r>
          </a:p>
          <a:p>
            <a:pPr>
              <a:spcBef>
                <a:spcPct val="50000"/>
              </a:spcBef>
            </a:pPr>
            <a:r>
              <a:rPr lang="hu-HU" sz="1800"/>
              <a:t> - Az etika és környezetvédelem oktatása szinte teljes egészében ráépíthető a játékelméletre</a:t>
            </a:r>
          </a:p>
          <a:p>
            <a:pPr>
              <a:spcBef>
                <a:spcPct val="50000"/>
              </a:spcBef>
            </a:pPr>
            <a:endParaRPr lang="hu-HU" sz="180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hu-HU" sz="1800" b="1">
                <a:cs typeface="Times New Roman" pitchFamily="18" charset="0"/>
              </a:rPr>
              <a:t>Miért a fizika-matematika szakos tanárok a legjobb jelöltek ennek tanítására?</a:t>
            </a:r>
          </a:p>
          <a:p>
            <a:pPr>
              <a:spcBef>
                <a:spcPct val="50000"/>
              </a:spcBef>
            </a:pPr>
            <a:r>
              <a:rPr lang="hu-HU" sz="1800">
                <a:cs typeface="Times New Roman" pitchFamily="18" charset="0"/>
              </a:rPr>
              <a:t> - bennfentes viszonyban állnak a matematikával</a:t>
            </a:r>
          </a:p>
          <a:p>
            <a:pPr>
              <a:spcBef>
                <a:spcPct val="50000"/>
              </a:spcBef>
            </a:pPr>
            <a:r>
              <a:rPr lang="hu-HU" sz="1800">
                <a:cs typeface="Times New Roman" pitchFamily="18" charset="0"/>
              </a:rPr>
              <a:t> - ismerik a természettörvény fogalmát, annak érvényességi határait, és a kísérleti visszaigazolás szükségességét.</a:t>
            </a:r>
          </a:p>
          <a:p>
            <a:pPr>
              <a:spcBef>
                <a:spcPct val="50000"/>
              </a:spcBef>
            </a:pPr>
            <a:r>
              <a:rPr lang="hu-HU" sz="1800">
                <a:cs typeface="Times New Roman" pitchFamily="18" charset="0"/>
              </a:rPr>
              <a:t>   (…)</a:t>
            </a:r>
          </a:p>
          <a:p>
            <a:pPr>
              <a:spcBef>
                <a:spcPct val="50000"/>
              </a:spcBef>
            </a:pPr>
            <a:endParaRPr lang="el-GR" sz="1800">
              <a:cs typeface="Times New Roman" pitchFamily="18" charset="0"/>
            </a:endParaRPr>
          </a:p>
        </p:txBody>
      </p:sp>
      <p:sp>
        <p:nvSpPr>
          <p:cNvPr id="131081" name="Rectangle 9"/>
          <p:cNvSpPr>
            <a:spLocks noChangeArrowheads="1"/>
          </p:cNvSpPr>
          <p:nvPr/>
        </p:nvSpPr>
        <p:spPr bwMode="auto">
          <a:xfrm>
            <a:off x="5076825" y="4365625"/>
            <a:ext cx="457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hu-HU"/>
              <a:t>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1314" name="Object 2"/>
          <p:cNvGraphicFramePr>
            <a:graphicFrameLocks noChangeAspect="1"/>
          </p:cNvGraphicFramePr>
          <p:nvPr/>
        </p:nvGraphicFramePr>
        <p:xfrm>
          <a:off x="3979863" y="5295900"/>
          <a:ext cx="177800" cy="354013"/>
        </p:xfrm>
        <a:graphic>
          <a:graphicData uri="http://schemas.openxmlformats.org/presentationml/2006/ole">
            <p:oleObj spid="_x0000_s141314" name="Egyenlet" r:id="rId4" imgW="114120" imgH="215640" progId="Equation.3">
              <p:embed/>
            </p:oleObj>
          </a:graphicData>
        </a:graphic>
      </p:graphicFrame>
      <p:sp>
        <p:nvSpPr>
          <p:cNvPr id="141315" name="Text Box 3"/>
          <p:cNvSpPr txBox="1">
            <a:spLocks noChangeArrowheads="1"/>
          </p:cNvSpPr>
          <p:nvPr/>
        </p:nvSpPr>
        <p:spPr bwMode="auto">
          <a:xfrm>
            <a:off x="395288" y="333375"/>
            <a:ext cx="8280400" cy="598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hu-HU" sz="2400" b="1"/>
              <a:t>Összegzés</a:t>
            </a:r>
          </a:p>
          <a:p>
            <a:pPr marL="457200" indent="-457200">
              <a:spcBef>
                <a:spcPct val="50000"/>
              </a:spcBef>
            </a:pPr>
            <a:endParaRPr lang="hu-HU" sz="2400" b="1"/>
          </a:p>
          <a:p>
            <a:pPr marL="457200" indent="-457200">
              <a:spcBef>
                <a:spcPct val="50000"/>
              </a:spcBef>
              <a:buFontTx/>
              <a:buNone/>
            </a:pPr>
            <a:r>
              <a:rPr lang="hu-HU" b="1"/>
              <a:t> - A Fizika</a:t>
            </a:r>
            <a:r>
              <a:rPr lang="hu-HU"/>
              <a:t> tényleg ott van </a:t>
            </a:r>
            <a:r>
              <a:rPr lang="hu-HU" b="1"/>
              <a:t>mindenütt</a:t>
            </a:r>
            <a:r>
              <a:rPr lang="hu-HU"/>
              <a:t>! A fizika által képviselt természettudományos gondolkodásmód sikeresen terjed a társtudományok (biológia, viselkedéskutatás, agykutatás, közgazdaságtan, stb.) területén és ehhez a játékelmélet és az evolúciós játékelmélet ad egy általános háteret. </a:t>
            </a:r>
          </a:p>
          <a:p>
            <a:pPr marL="457200" indent="-457200">
              <a:spcBef>
                <a:spcPct val="50000"/>
              </a:spcBef>
              <a:buFontTx/>
              <a:buNone/>
            </a:pPr>
            <a:r>
              <a:rPr lang="hu-HU"/>
              <a:t> - A középiskolai oktatás azzal segíti leginkább a társadalmat, ha a jövő generációját képessé teszi  és motiválja a sikeres szakértelem megszerzésében. A tudományok jelenlegi fejlődése alapján erre a </a:t>
            </a:r>
            <a:r>
              <a:rPr lang="hu-HU" b="1"/>
              <a:t>természettudományos oktatás bővítése</a:t>
            </a:r>
            <a:r>
              <a:rPr lang="hu-HU"/>
              <a:t> kínálja a legbiztosabb alapokat. Emellett határozottan ki kell állnunk és ebben a küzdelemben természetes szövetségesnek tekintendő a játékelméleti oktatás felkarolása. </a:t>
            </a:r>
          </a:p>
          <a:p>
            <a:pPr marL="457200" indent="-457200">
              <a:spcBef>
                <a:spcPct val="50000"/>
              </a:spcBef>
            </a:pPr>
            <a:r>
              <a:rPr lang="hu-HU"/>
              <a:t> -Az előttünk álló feladat óriási. Ki kell dolgozni a korosztályi sajátosságoknak megfelő módszert és tanmenetet.</a:t>
            </a:r>
          </a:p>
          <a:p>
            <a:pPr marL="457200" indent="-457200">
              <a:spcBef>
                <a:spcPct val="50000"/>
              </a:spcBef>
            </a:pPr>
            <a:endParaRPr lang="hu-HU" sz="1800"/>
          </a:p>
          <a:p>
            <a:pPr marL="457200" indent="-457200">
              <a:spcBef>
                <a:spcPct val="50000"/>
              </a:spcBef>
            </a:pPr>
            <a:r>
              <a:rPr lang="hu-HU" sz="1800"/>
              <a:t>				</a:t>
            </a:r>
            <a:r>
              <a:rPr lang="hu-HU" sz="2400" b="1"/>
              <a:t>Köszönöm a figyelmet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179388" y="260350"/>
            <a:ext cx="8785225" cy="654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/>
              <a:t>Közlegelő játék </a:t>
            </a:r>
            <a:r>
              <a:rPr lang="hu-HU"/>
              <a:t>(példa a társadalmi dilemmára)</a:t>
            </a:r>
          </a:p>
          <a:p>
            <a:pPr>
              <a:spcBef>
                <a:spcPct val="50000"/>
              </a:spcBef>
            </a:pPr>
            <a:r>
              <a:rPr lang="hu-HU"/>
              <a:t>    1</a:t>
            </a:r>
            <a:r>
              <a:rPr lang="hu-HU" sz="1800"/>
              <a:t>0 játékos egymástól függetlenül dönt arról, hogy </a:t>
            </a:r>
          </a:p>
          <a:p>
            <a:pPr>
              <a:spcBef>
                <a:spcPct val="50000"/>
              </a:spcBef>
            </a:pPr>
            <a:r>
              <a:rPr lang="hu-HU" sz="1800"/>
              <a:t>	- befizetnek-e a közös kasszába 100 forintot, </a:t>
            </a:r>
          </a:p>
          <a:p>
            <a:pPr>
              <a:spcBef>
                <a:spcPct val="50000"/>
              </a:spcBef>
            </a:pPr>
            <a:r>
              <a:rPr lang="hu-HU" sz="1800"/>
              <a:t>          	- vagy nem</a:t>
            </a:r>
          </a:p>
          <a:p>
            <a:pPr>
              <a:spcBef>
                <a:spcPct val="50000"/>
              </a:spcBef>
            </a:pPr>
            <a:r>
              <a:rPr lang="hu-HU" sz="1800"/>
              <a:t>    A befizetett összeg 5-szörösét egyenletesen osztjuk el a játékosok között</a:t>
            </a:r>
          </a:p>
          <a:p>
            <a:pPr>
              <a:spcBef>
                <a:spcPct val="50000"/>
              </a:spcBef>
            </a:pPr>
            <a:r>
              <a:rPr lang="hu-HU" sz="1000"/>
              <a:t> </a:t>
            </a:r>
          </a:p>
          <a:p>
            <a:pPr>
              <a:spcBef>
                <a:spcPct val="50000"/>
              </a:spcBef>
            </a:pPr>
            <a:r>
              <a:rPr lang="hu-HU" sz="1800"/>
              <a:t>1.) Egyéni haszon, ha mindenki befizet:</a:t>
            </a:r>
          </a:p>
          <a:p>
            <a:pPr>
              <a:spcBef>
                <a:spcPct val="50000"/>
              </a:spcBef>
            </a:pPr>
            <a:r>
              <a:rPr lang="hu-HU" sz="1800"/>
              <a:t>      U=5*10*100/10 – 100 = 400 (ekkor a legmagasabb az össztársadalmi haszon)</a:t>
            </a:r>
          </a:p>
          <a:p>
            <a:pPr>
              <a:spcBef>
                <a:spcPct val="50000"/>
              </a:spcBef>
            </a:pPr>
            <a:r>
              <a:rPr lang="hu-HU" sz="1000"/>
              <a:t> </a:t>
            </a:r>
            <a:r>
              <a:rPr lang="hu-HU" sz="1800"/>
              <a:t>2.) Ha van egy potyázó, akkor a</a:t>
            </a:r>
          </a:p>
          <a:p>
            <a:pPr>
              <a:spcBef>
                <a:spcPct val="50000"/>
              </a:spcBef>
            </a:pPr>
            <a:r>
              <a:rPr lang="hu-HU" sz="1800"/>
              <a:t>     a tisztességesek haszna:      U=5*9*100/10-100 = 350</a:t>
            </a:r>
          </a:p>
          <a:p>
            <a:pPr>
              <a:spcBef>
                <a:spcPct val="50000"/>
              </a:spcBef>
            </a:pPr>
            <a:r>
              <a:rPr lang="hu-HU" sz="1800"/>
              <a:t>     a potyázó haszna:	 U=5*9*100/10 = 450 </a:t>
            </a:r>
          </a:p>
          <a:p>
            <a:pPr>
              <a:spcBef>
                <a:spcPct val="50000"/>
              </a:spcBef>
            </a:pPr>
            <a:r>
              <a:rPr lang="hu-HU" sz="1800"/>
              <a:t>3.) </a:t>
            </a:r>
            <a:r>
              <a:rPr lang="hu-HU" sz="1800">
                <a:solidFill>
                  <a:srgbClr val="FF0000"/>
                </a:solidFill>
              </a:rPr>
              <a:t>a potyázók haszna mindig magasabb, mint a tisztességeseké!</a:t>
            </a:r>
          </a:p>
          <a:p>
            <a:pPr>
              <a:spcBef>
                <a:spcPct val="50000"/>
              </a:spcBef>
            </a:pPr>
            <a:r>
              <a:rPr lang="hu-HU" sz="1800"/>
              <a:t>4.) Ha mindenki potyázik, akkor</a:t>
            </a:r>
          </a:p>
          <a:p>
            <a:pPr>
              <a:spcBef>
                <a:spcPct val="50000"/>
              </a:spcBef>
            </a:pPr>
            <a:r>
              <a:rPr lang="hu-HU" sz="1800"/>
              <a:t>       U= 5*0*100/10 = 0 ,  vagyis senki sem nyer</a:t>
            </a:r>
          </a:p>
          <a:p>
            <a:pPr>
              <a:spcBef>
                <a:spcPct val="50000"/>
              </a:spcBef>
            </a:pPr>
            <a:r>
              <a:rPr lang="hu-HU" sz="800"/>
              <a:t> </a:t>
            </a:r>
          </a:p>
          <a:p>
            <a:pPr>
              <a:spcBef>
                <a:spcPct val="50000"/>
              </a:spcBef>
            </a:pPr>
            <a:r>
              <a:rPr lang="hu-HU" sz="1800" b="1"/>
              <a:t>Ilyen helyzetben (játékban) az önző egyéni érdek követése közösségi tragédiához vezet.</a:t>
            </a:r>
          </a:p>
          <a:p>
            <a:pPr>
              <a:spcBef>
                <a:spcPct val="50000"/>
              </a:spcBef>
            </a:pPr>
            <a:r>
              <a:rPr lang="hu-HU" sz="1800" b="1"/>
              <a:t>A normál játékok kb. egyharmada mutat hasonló jelenséget.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864235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/>
              <a:t>Közlegelő játéknak megfelelő valóságos helyzetek</a:t>
            </a:r>
          </a:p>
          <a:p>
            <a:pPr>
              <a:spcBef>
                <a:spcPct val="50000"/>
              </a:spcBef>
            </a:pPr>
            <a:r>
              <a:rPr lang="hu-HU"/>
              <a:t>1.)  A munkamegosztás jelenlegi szintjén arról döntünk minden nap, hogy munkánkat tisztességesen elvégezzük-e vagy ne (lógás, sumákolás, stb.).</a:t>
            </a:r>
          </a:p>
          <a:p>
            <a:pPr>
              <a:spcBef>
                <a:spcPct val="50000"/>
              </a:spcBef>
            </a:pPr>
            <a:r>
              <a:rPr lang="hu-HU"/>
              <a:t>2.) A diákok arról döntenek, hogy megtanulják-e az aznapi leckét vagy ne.</a:t>
            </a:r>
          </a:p>
          <a:p>
            <a:pPr>
              <a:spcBef>
                <a:spcPct val="50000"/>
              </a:spcBef>
            </a:pPr>
            <a:r>
              <a:rPr lang="hu-HU" sz="800"/>
              <a:t> </a:t>
            </a:r>
            <a:r>
              <a:rPr lang="hu-HU"/>
              <a:t>3.) A közlekedésben: szabályok betartása vagy tolakodás.</a:t>
            </a:r>
          </a:p>
          <a:p>
            <a:pPr>
              <a:spcBef>
                <a:spcPct val="50000"/>
              </a:spcBef>
            </a:pPr>
            <a:r>
              <a:rPr lang="hu-HU" sz="800"/>
              <a:t> </a:t>
            </a:r>
            <a:r>
              <a:rPr lang="hu-HU"/>
              <a:t>4.) Környezetvédelemben: szemeteljek vagy ne.</a:t>
            </a:r>
          </a:p>
          <a:p>
            <a:pPr>
              <a:spcBef>
                <a:spcPct val="50000"/>
              </a:spcBef>
            </a:pPr>
            <a:r>
              <a:rPr lang="hu-HU" sz="800"/>
              <a:t> </a:t>
            </a:r>
            <a:r>
              <a:rPr lang="hu-HU"/>
              <a:t>5.) Egészségmegőrzésben: egészséges életmód vagy a rizikófaktor növelése</a:t>
            </a:r>
          </a:p>
          <a:p>
            <a:pPr>
              <a:spcBef>
                <a:spcPct val="50000"/>
              </a:spcBef>
            </a:pPr>
            <a:r>
              <a:rPr lang="hu-HU"/>
              <a:t>			beoltassam-e magam járvány idején, vagy ne</a:t>
            </a:r>
          </a:p>
          <a:p>
            <a:pPr>
              <a:spcBef>
                <a:spcPct val="50000"/>
              </a:spcBef>
            </a:pPr>
            <a:r>
              <a:rPr lang="hu-HU" sz="800"/>
              <a:t> </a:t>
            </a:r>
            <a:r>
              <a:rPr lang="hu-HU"/>
              <a:t>6.) Buliba menet: vigyek-e piát vagy potyázzak.</a:t>
            </a:r>
          </a:p>
          <a:p>
            <a:pPr>
              <a:spcBef>
                <a:spcPct val="50000"/>
              </a:spcBef>
            </a:pPr>
            <a:r>
              <a:rPr lang="hu-HU"/>
              <a:t>7.) baktériumoknál: segítsek-e a táplálék előállításában vagy potyázzak</a:t>
            </a:r>
          </a:p>
          <a:p>
            <a:pPr>
              <a:spcBef>
                <a:spcPct val="50000"/>
              </a:spcBef>
            </a:pPr>
            <a:r>
              <a:rPr lang="hu-HU"/>
              <a:t>…</a:t>
            </a:r>
          </a:p>
          <a:p>
            <a:pPr>
              <a:spcBef>
                <a:spcPct val="50000"/>
              </a:spcBef>
            </a:pPr>
            <a:r>
              <a:rPr lang="hu-HU"/>
              <a:t>n.) Általában: tisztességes (közösség számára előnyös) magatartás vagy önzés.</a:t>
            </a:r>
          </a:p>
          <a:p>
            <a:pPr>
              <a:spcBef>
                <a:spcPct val="50000"/>
              </a:spcBef>
            </a:pPr>
            <a:r>
              <a:rPr lang="hu-HU"/>
              <a:t>Az önző magatartás következménye a társadalmi tragédia, azaz az erkölcsi válság, a rossz közlekedési morál, a szakértelem hiánya, a környezetvédelmi gondok sokasága, a romló közegészségügyi helyzet, stb.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8785225" cy="144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/>
              <a:t>Két egyszerű játék, amikor a játékosok váltakozva döntenek</a:t>
            </a:r>
          </a:p>
          <a:p>
            <a:pPr>
              <a:spcBef>
                <a:spcPct val="50000"/>
              </a:spcBef>
            </a:pPr>
            <a:r>
              <a:rPr lang="hu-HU" b="1"/>
              <a:t>Százlábú játék</a:t>
            </a:r>
            <a:r>
              <a:rPr lang="hu-HU"/>
              <a:t>: </a:t>
            </a:r>
            <a:r>
              <a:rPr lang="hu-HU" sz="1800"/>
              <a:t>Két (</a:t>
            </a:r>
            <a:r>
              <a:rPr lang="hu-HU" sz="1800" i="1"/>
              <a:t>A</a:t>
            </a:r>
            <a:r>
              <a:rPr lang="hu-HU" sz="1800"/>
              <a:t> és </a:t>
            </a:r>
            <a:r>
              <a:rPr lang="hu-HU" sz="1800" i="1"/>
              <a:t>B</a:t>
            </a:r>
            <a:r>
              <a:rPr lang="hu-HU" sz="1800"/>
              <a:t>) játékos váltakozva dönt arról, hogy a közös kasszában gyarapodó összeget szétosszák-e olyan módon, hogy a kezdeményező jár jobban.     </a:t>
            </a:r>
          </a:p>
          <a:p>
            <a:pPr>
              <a:spcBef>
                <a:spcPct val="50000"/>
              </a:spcBef>
            </a:pPr>
            <a:r>
              <a:rPr lang="hu-HU" sz="1800"/>
              <a:t>(A döntési sorozat gráfja emlékeztet a százlábúra.)</a:t>
            </a:r>
          </a:p>
        </p:txBody>
      </p:sp>
      <p:pic>
        <p:nvPicPr>
          <p:cNvPr id="146435" name="Picture 3" descr="centipe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773238"/>
            <a:ext cx="5040313" cy="1816100"/>
          </a:xfrm>
          <a:prstGeom prst="rect">
            <a:avLst/>
          </a:prstGeom>
          <a:noFill/>
        </p:spPr>
      </p:pic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5435600" y="2492375"/>
            <a:ext cx="3455988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/>
              <a:t>A számpárok a játék végén az </a:t>
            </a:r>
          </a:p>
          <a:p>
            <a:pPr>
              <a:spcBef>
                <a:spcPct val="50000"/>
              </a:spcBef>
            </a:pPr>
            <a:r>
              <a:rPr lang="hu-HU" sz="1800" i="1"/>
              <a:t>A</a:t>
            </a:r>
            <a:r>
              <a:rPr lang="hu-HU" sz="1800"/>
              <a:t> és </a:t>
            </a:r>
            <a:r>
              <a:rPr lang="hu-HU" sz="1800" i="1"/>
              <a:t>B</a:t>
            </a:r>
            <a:r>
              <a:rPr lang="hu-HU" sz="1800"/>
              <a:t> játékos nyereményét jelzik</a:t>
            </a:r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179388" y="3573463"/>
            <a:ext cx="84248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6438" name="Text Box 6"/>
          <p:cNvSpPr txBox="1">
            <a:spLocks noChangeArrowheads="1"/>
          </p:cNvSpPr>
          <p:nvPr/>
        </p:nvSpPr>
        <p:spPr bwMode="auto">
          <a:xfrm>
            <a:off x="179388" y="3644900"/>
            <a:ext cx="8856662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 b="1"/>
              <a:t>Javallott megoldás</a:t>
            </a:r>
            <a:r>
              <a:rPr lang="hu-HU" sz="1800"/>
              <a:t>: az első döntéskor osztozkodni, azaz megenni aranytojást tojó tyúkot, mert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- az utolsó döntéskor </a:t>
            </a:r>
            <a:r>
              <a:rPr lang="hu-HU" sz="1800" i="1"/>
              <a:t>B</a:t>
            </a:r>
            <a:r>
              <a:rPr lang="hu-HU" sz="1800"/>
              <a:t>-nek az „igen” biztosítja a magasabb jövedelmet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- ennek tudatában az előző körben </a:t>
            </a:r>
            <a:r>
              <a:rPr lang="hu-HU" sz="1800" i="1"/>
              <a:t>A</a:t>
            </a:r>
            <a:r>
              <a:rPr lang="hu-HU" sz="1800"/>
              <a:t>-nak kell hasonlóan az „igent” kell választani,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- ennek tudatában az előző körben </a:t>
            </a:r>
            <a:r>
              <a:rPr lang="hu-HU" sz="1800" i="1"/>
              <a:t>A</a:t>
            </a:r>
            <a:r>
              <a:rPr lang="hu-HU" sz="1800"/>
              <a:t>-nak kell hasonlóan az „igent” kell választani, stb.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- Vagyis a „dominált stratégiák” sorozatos elhagyásával végül eljutunk a javallott megoldáshoz, ami figyelembe veszi az ún. „jövő árnya” hatást.</a:t>
            </a:r>
          </a:p>
          <a:p>
            <a:pPr>
              <a:spcBef>
                <a:spcPct val="50000"/>
              </a:spcBef>
            </a:pPr>
            <a:r>
              <a:rPr lang="hu-HU" sz="1800" b="1"/>
              <a:t>Élethelyzet</a:t>
            </a:r>
            <a:r>
              <a:rPr lang="hu-HU" sz="1800"/>
              <a:t>: Kormányzásban egymást követő pártok döntenek az állami vagyon privatizálásáról</a:t>
            </a:r>
          </a:p>
          <a:p>
            <a:pPr>
              <a:spcBef>
                <a:spcPct val="50000"/>
              </a:spcBef>
            </a:pPr>
            <a:r>
              <a:rPr lang="hu-HU" sz="1800"/>
              <a:t>	 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713788" cy="607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/>
              <a:t>Játékelméleti alapfogalmak  </a:t>
            </a:r>
            <a:r>
              <a:rPr lang="hu-HU"/>
              <a:t>(Neumann és Morgenstern, 1945)</a:t>
            </a:r>
          </a:p>
          <a:p>
            <a:pPr>
              <a:spcBef>
                <a:spcPct val="50000"/>
              </a:spcBef>
            </a:pPr>
            <a:r>
              <a:rPr lang="hu-HU" sz="1800" b="1"/>
              <a:t>Játék</a:t>
            </a:r>
            <a:r>
              <a:rPr lang="hu-HU" sz="1800"/>
              <a:t>:	</a:t>
            </a:r>
            <a:r>
              <a:rPr lang="hu-HU" sz="1800" b="1"/>
              <a:t>önző (racionális) és intelligens játékosok</a:t>
            </a:r>
            <a:r>
              <a:rPr lang="hu-HU" sz="1800"/>
              <a:t> (</a:t>
            </a:r>
            <a:r>
              <a:rPr lang="hu-HU" sz="1800" i="1"/>
              <a:t>x</a:t>
            </a:r>
            <a:r>
              <a:rPr lang="hu-HU" sz="1800"/>
              <a:t>, </a:t>
            </a:r>
            <a:r>
              <a:rPr lang="hu-HU" sz="1800" i="1"/>
              <a:t>y</a:t>
            </a:r>
            <a:r>
              <a:rPr lang="hu-HU" sz="1800"/>
              <a:t>, …)</a:t>
            </a:r>
          </a:p>
          <a:p>
            <a:pPr>
              <a:spcBef>
                <a:spcPct val="50000"/>
              </a:spcBef>
            </a:pPr>
            <a:r>
              <a:rPr lang="hu-HU" sz="1800"/>
              <a:t>	      akik a saját (számszerűsíthető) nyereményüket kívánják maximálni </a:t>
            </a:r>
          </a:p>
          <a:p>
            <a:pPr>
              <a:spcBef>
                <a:spcPct val="50000"/>
              </a:spcBef>
            </a:pPr>
            <a:r>
              <a:rPr lang="hu-HU" sz="1800"/>
              <a:t>	      akik ismerik a </a:t>
            </a:r>
            <a:r>
              <a:rPr lang="hu-HU" sz="1800" b="1"/>
              <a:t>szabályok</a:t>
            </a:r>
            <a:r>
              <a:rPr lang="hu-HU" sz="1800"/>
              <a:t>at ill. </a:t>
            </a:r>
            <a:r>
              <a:rPr lang="hu-HU" sz="1800" b="1"/>
              <a:t>nyeremények</a:t>
            </a:r>
            <a:r>
              <a:rPr lang="hu-HU" sz="1800"/>
              <a:t>et és tudnak számolni</a:t>
            </a:r>
          </a:p>
          <a:p>
            <a:pPr>
              <a:spcBef>
                <a:spcPct val="50000"/>
              </a:spcBef>
            </a:pPr>
            <a:r>
              <a:rPr lang="hu-HU" sz="1800"/>
              <a:t>	      „én tudom, hogy te tudod, hogy én tudom, …”</a:t>
            </a:r>
          </a:p>
          <a:p>
            <a:pPr>
              <a:spcBef>
                <a:spcPct val="50000"/>
              </a:spcBef>
            </a:pPr>
            <a:r>
              <a:rPr lang="hu-HU" sz="1800"/>
              <a:t>	</a:t>
            </a:r>
            <a:r>
              <a:rPr lang="hu-HU" sz="1800" b="1"/>
              <a:t>döntési lehetőségek, szabályok, nyeremények</a:t>
            </a:r>
          </a:p>
          <a:p>
            <a:pPr>
              <a:spcBef>
                <a:spcPct val="50000"/>
              </a:spcBef>
            </a:pPr>
            <a:r>
              <a:rPr lang="hu-HU" sz="1800"/>
              <a:t>Nagyon sokféle játék létezik.</a:t>
            </a:r>
          </a:p>
          <a:p>
            <a:endParaRPr lang="hu-HU" sz="1800" b="1"/>
          </a:p>
          <a:p>
            <a:r>
              <a:rPr lang="hu-HU" sz="1800" b="1"/>
              <a:t>A játékelmélet célja</a:t>
            </a:r>
            <a:r>
              <a:rPr lang="hu-HU" sz="1800"/>
              <a:t>: </a:t>
            </a:r>
          </a:p>
          <a:p>
            <a:r>
              <a:rPr lang="hu-HU" sz="1800"/>
              <a:t>megmondani, hogy mit válasszon </a:t>
            </a:r>
            <a:r>
              <a:rPr lang="hu-HU" sz="1800" i="1"/>
              <a:t>x</a:t>
            </a:r>
            <a:r>
              <a:rPr lang="hu-HU" sz="1800"/>
              <a:t> és </a:t>
            </a:r>
            <a:r>
              <a:rPr lang="hu-HU" sz="1800" i="1"/>
              <a:t>y</a:t>
            </a:r>
            <a:r>
              <a:rPr lang="hu-HU" sz="1800"/>
              <a:t>, ha nyereményüket úgy akarják maximálni, hogy közben társuk intelligenciáját is figyelembe veszik,</a:t>
            </a:r>
          </a:p>
          <a:p>
            <a:endParaRPr lang="hu-HU" sz="1800"/>
          </a:p>
          <a:p>
            <a:r>
              <a:rPr lang="hu-HU" sz="1800"/>
              <a:t>vagy javaslatot tenni a játékszabályok módosítására, amivel elérhetjük a kívánt magatartást, …</a:t>
            </a:r>
          </a:p>
          <a:p>
            <a:endParaRPr lang="hu-HU" sz="1800"/>
          </a:p>
          <a:p>
            <a:r>
              <a:rPr lang="hu-HU" sz="1800" b="1"/>
              <a:t>Evolúciós játékelmélet célja</a:t>
            </a:r>
            <a:r>
              <a:rPr lang="hu-HU" sz="1800"/>
              <a:t>:</a:t>
            </a:r>
          </a:p>
          <a:p>
            <a:r>
              <a:rPr lang="hu-HU" sz="1800"/>
              <a:t>magyarázatot adni arra, hogy miért olyan az élő világ amilyen, vagyis</a:t>
            </a:r>
          </a:p>
          <a:p>
            <a:r>
              <a:rPr lang="hu-HU" sz="1800"/>
              <a:t>                                       miképpen segítheti az evolúció az együttműködés kialakulását;</a:t>
            </a:r>
          </a:p>
          <a:p>
            <a:r>
              <a:rPr lang="hu-HU" sz="1800"/>
              <a:t>                                       milyen jelenségek léteznek és mi a mikroszkopikus hátterük,</a:t>
            </a:r>
          </a:p>
          <a:p>
            <a:r>
              <a:rPr lang="hu-HU" sz="1800"/>
              <a:t>                                       mikor milyen állapot alakul ki, és azt hogyan befolyásolhatjuk.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107950" y="260350"/>
            <a:ext cx="8928100" cy="608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hu-HU" b="1"/>
              <a:t>Történelmi áttekintés</a:t>
            </a:r>
          </a:p>
          <a:p>
            <a:pPr marL="457200" indent="-457200">
              <a:spcBef>
                <a:spcPct val="50000"/>
              </a:spcBef>
            </a:pPr>
            <a:r>
              <a:rPr lang="hu-HU" sz="1800"/>
              <a:t>					</a:t>
            </a:r>
          </a:p>
          <a:p>
            <a:pPr marL="457200" indent="-457200">
              <a:spcBef>
                <a:spcPct val="50000"/>
              </a:spcBef>
            </a:pPr>
            <a:r>
              <a:rPr lang="hu-HU" sz="1800"/>
              <a:t>1945	Neumann János		játékelmélet alapjai		matematika, katonai strat.</a:t>
            </a:r>
          </a:p>
          <a:p>
            <a:pPr marL="457200" indent="-457200">
              <a:spcBef>
                <a:spcPct val="50000"/>
              </a:spcBef>
            </a:pPr>
            <a:r>
              <a:rPr lang="hu-HU" sz="1800"/>
              <a:t>		O. Morgenstern		játékos=üzletember		közgazdaságtan</a:t>
            </a:r>
          </a:p>
          <a:p>
            <a:pPr marL="457200" indent="-457200">
              <a:spcBef>
                <a:spcPct val="50000"/>
              </a:spcBef>
            </a:pPr>
            <a:r>
              <a:rPr lang="hu-HU" sz="1800"/>
              <a:t>1950	Merril Flood		fogolydilemma		első kísérletek</a:t>
            </a:r>
          </a:p>
          <a:p>
            <a:pPr marL="457200" indent="-457200">
              <a:spcBef>
                <a:spcPct val="50000"/>
              </a:spcBef>
            </a:pPr>
            <a:r>
              <a:rPr lang="hu-HU" sz="1800"/>
              <a:t>1951	J. Nash			Nash egyensúly</a:t>
            </a:r>
          </a:p>
          <a:p>
            <a:pPr marL="457200" indent="-457200">
              <a:spcBef>
                <a:spcPct val="50000"/>
              </a:spcBef>
            </a:pPr>
            <a:r>
              <a:rPr lang="hu-HU" sz="1800"/>
              <a:t>1972	J. Maynard Smith		nyeremény=életképesség	biológia</a:t>
            </a:r>
          </a:p>
          <a:p>
            <a:pPr marL="457200" indent="-457200">
              <a:spcBef>
                <a:spcPct val="50000"/>
              </a:spcBef>
            </a:pPr>
            <a:r>
              <a:rPr lang="hu-HU" sz="1800"/>
              <a:t>1980	Axelrod és Hamilton	számítógépes verseny	szociológia + etika</a:t>
            </a:r>
          </a:p>
          <a:p>
            <a:pPr marL="457200" indent="-457200">
              <a:spcBef>
                <a:spcPct val="50000"/>
              </a:spcBef>
            </a:pPr>
            <a:r>
              <a:rPr lang="hu-HU" sz="1800"/>
              <a:t>1992	Nowak és May		evolúciós játék rácson	számítógépes modellek</a:t>
            </a:r>
          </a:p>
          <a:p>
            <a:pPr marL="457200" indent="-457200">
              <a:spcBef>
                <a:spcPct val="50000"/>
              </a:spcBef>
            </a:pPr>
            <a:r>
              <a:rPr lang="hu-HU" sz="1800"/>
              <a:t>1994-	fizikusok			térbeli stoch. modellek	fizika</a:t>
            </a:r>
          </a:p>
          <a:p>
            <a:pPr marL="457200" indent="-457200">
              <a:spcBef>
                <a:spcPct val="50000"/>
              </a:spcBef>
            </a:pPr>
            <a:r>
              <a:rPr lang="hu-HU" sz="1800"/>
              <a:t>		E. Fehr, …		kísérlet emberekkel		viselkedéskutatás</a:t>
            </a:r>
          </a:p>
          <a:p>
            <a:pPr marL="457200" indent="-457200">
              <a:spcBef>
                <a:spcPct val="50000"/>
              </a:spcBef>
            </a:pPr>
            <a:r>
              <a:rPr lang="hu-HU" sz="1800"/>
              <a:t>2000-				evolúciós játék hálózaton</a:t>
            </a:r>
          </a:p>
          <a:p>
            <a:pPr marL="457200" indent="-457200">
              <a:spcBef>
                <a:spcPct val="50000"/>
              </a:spcBef>
            </a:pPr>
            <a:r>
              <a:rPr lang="hu-HU" sz="1800"/>
              <a:t>2004-				koevolúciós játékok</a:t>
            </a:r>
          </a:p>
          <a:p>
            <a:pPr marL="457200" indent="-457200">
              <a:spcBef>
                <a:spcPct val="50000"/>
              </a:spcBef>
            </a:pPr>
            <a:r>
              <a:rPr lang="hu-HU" sz="1800"/>
              <a:t>2010- 				Személyi tulajdonságok	agykutatás</a:t>
            </a:r>
          </a:p>
          <a:p>
            <a:pPr marL="457200" indent="-457200">
              <a:spcBef>
                <a:spcPct val="50000"/>
              </a:spcBef>
            </a:pPr>
            <a:r>
              <a:rPr lang="hu-HU" sz="1800"/>
              <a:t>					Nyelvészet, mémek, stb.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77771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/>
              <a:t>Társadalmi dilemmák  </a:t>
            </a:r>
            <a:r>
              <a:rPr lang="hu-HU"/>
              <a:t>kétszemélyes kétstratégiás játékokban</a:t>
            </a:r>
          </a:p>
          <a:p>
            <a:pPr>
              <a:spcBef>
                <a:spcPct val="50000"/>
              </a:spcBef>
            </a:pPr>
            <a:r>
              <a:rPr lang="hu-HU"/>
              <a:t>1. </a:t>
            </a:r>
            <a:r>
              <a:rPr lang="hu-HU" b="1"/>
              <a:t>Fogolydilemma:  </a:t>
            </a:r>
            <a:r>
              <a:rPr lang="hu-HU"/>
              <a:t>két választás: C (cooperation) vagy D (defection)</a:t>
            </a:r>
          </a:p>
        </p:txBody>
      </p:sp>
      <p:graphicFrame>
        <p:nvGraphicFramePr>
          <p:cNvPr id="103427" name="Object 3"/>
          <p:cNvGraphicFramePr>
            <a:graphicFrameLocks noChangeAspect="1"/>
          </p:cNvGraphicFramePr>
          <p:nvPr/>
        </p:nvGraphicFramePr>
        <p:xfrm>
          <a:off x="2478088" y="1052513"/>
          <a:ext cx="3397250" cy="852487"/>
        </p:xfrm>
        <a:graphic>
          <a:graphicData uri="http://schemas.openxmlformats.org/presentationml/2006/ole">
            <p:oleObj spid="_x0000_s103427" name="Egyenlet" r:id="rId3" imgW="2730240" imgH="685800" progId="Equation.3">
              <p:embed/>
            </p:oleObj>
          </a:graphicData>
        </a:graphic>
      </p:graphicFrame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323850" y="2060575"/>
            <a:ext cx="8353425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/>
              <a:t>A nyeremények sorrendje:  </a:t>
            </a:r>
            <a:r>
              <a:rPr lang="hu-HU" sz="1800" i="1"/>
              <a:t>T &gt; R &gt; P &gt; S</a:t>
            </a:r>
            <a:r>
              <a:rPr lang="hu-HU" sz="1800"/>
              <a:t>; </a:t>
            </a:r>
            <a:r>
              <a:rPr lang="hu-HU" sz="1800" i="1"/>
              <a:t>	    </a:t>
            </a:r>
            <a:r>
              <a:rPr lang="hu-HU" sz="1800"/>
              <a:t>Nash egyensúly: </a:t>
            </a:r>
            <a:r>
              <a:rPr lang="hu-HU" sz="1800" i="1"/>
              <a:t>D-D  </a:t>
            </a:r>
            <a:r>
              <a:rPr lang="hu-HU" sz="1800"/>
              <a:t>(</a:t>
            </a:r>
            <a:r>
              <a:rPr lang="hu-HU" sz="1800">
                <a:cs typeface="Times New Roman" pitchFamily="18" charset="0"/>
              </a:rPr>
              <a:t>●-●</a:t>
            </a:r>
            <a:r>
              <a:rPr lang="hu-HU" sz="1800"/>
              <a:t>)</a:t>
            </a:r>
          </a:p>
          <a:p>
            <a:pPr>
              <a:spcBef>
                <a:spcPct val="50000"/>
              </a:spcBef>
            </a:pPr>
            <a:r>
              <a:rPr lang="hu-HU" sz="1800"/>
              <a:t>2. </a:t>
            </a:r>
            <a:r>
              <a:rPr lang="hu-HU" sz="1800" b="1"/>
              <a:t>Héja-galamb</a:t>
            </a:r>
            <a:r>
              <a:rPr lang="hu-HU" sz="1800"/>
              <a:t> (vagy Gyáva nyúl vagy Hólapátolás):  </a:t>
            </a:r>
            <a:r>
              <a:rPr lang="hu-HU" sz="1800" i="1"/>
              <a:t>T &gt; R &gt; S &gt; P</a:t>
            </a:r>
            <a:r>
              <a:rPr lang="hu-HU" sz="1800"/>
              <a:t>;        </a:t>
            </a: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323850" y="2924175"/>
            <a:ext cx="8569325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/>
              <a:t>3. </a:t>
            </a:r>
            <a:r>
              <a:rPr lang="hu-HU" sz="1800" b="1"/>
              <a:t>Szarvasvadászat </a:t>
            </a:r>
            <a:r>
              <a:rPr lang="hu-HU" sz="1800"/>
              <a:t>   </a:t>
            </a:r>
            <a:r>
              <a:rPr lang="hu-HU" sz="1800" i="1"/>
              <a:t>R &gt; T &gt; P &gt; S</a:t>
            </a:r>
            <a:r>
              <a:rPr lang="hu-HU" sz="1800"/>
              <a:t>;             4. </a:t>
            </a:r>
            <a:r>
              <a:rPr lang="hu-HU" sz="1800" b="1"/>
              <a:t>Harmónia játék, </a:t>
            </a:r>
            <a:r>
              <a:rPr lang="hu-HU" sz="1800"/>
              <a:t>NE</a:t>
            </a:r>
            <a:r>
              <a:rPr lang="hu-HU" sz="1800" i="1"/>
              <a:t>=C-C</a:t>
            </a:r>
          </a:p>
          <a:p>
            <a:pPr>
              <a:spcBef>
                <a:spcPct val="50000"/>
              </a:spcBef>
            </a:pPr>
            <a:r>
              <a:rPr lang="hu-HU" sz="1800"/>
              <a:t>Két önző játékos		 Populáció dinamika    	      Közösségi érdek érvényesül</a:t>
            </a:r>
          </a:p>
        </p:txBody>
      </p:sp>
      <p:sp>
        <p:nvSpPr>
          <p:cNvPr id="103431" name="Text Box 7"/>
          <p:cNvSpPr txBox="1">
            <a:spLocks noChangeArrowheads="1"/>
          </p:cNvSpPr>
          <p:nvPr/>
        </p:nvSpPr>
        <p:spPr bwMode="auto">
          <a:xfrm>
            <a:off x="611188" y="1125538"/>
            <a:ext cx="22320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/>
              <a:t>Nyereménymátrix:</a:t>
            </a:r>
          </a:p>
        </p:txBody>
      </p:sp>
      <p:pic>
        <p:nvPicPr>
          <p:cNvPr id="103432" name="Picture 8" descr="socdil_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3860800"/>
            <a:ext cx="2816225" cy="2863850"/>
          </a:xfrm>
          <a:prstGeom prst="rect">
            <a:avLst/>
          </a:prstGeom>
          <a:noFill/>
        </p:spPr>
      </p:pic>
      <p:pic>
        <p:nvPicPr>
          <p:cNvPr id="103433" name="Picture 9" descr="socdil_op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325" y="3860800"/>
            <a:ext cx="2879725" cy="2871788"/>
          </a:xfrm>
          <a:prstGeom prst="rect">
            <a:avLst/>
          </a:prstGeom>
          <a:noFill/>
        </p:spPr>
      </p:pic>
      <p:pic>
        <p:nvPicPr>
          <p:cNvPr id="103434" name="Picture 10" descr="socdil_pd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2138" y="3860800"/>
            <a:ext cx="2849562" cy="2865438"/>
          </a:xfrm>
          <a:prstGeom prst="rect">
            <a:avLst/>
          </a:prstGeom>
          <a:noFill/>
        </p:spPr>
      </p:pic>
      <p:sp>
        <p:nvSpPr>
          <p:cNvPr id="103435" name="Text Box 11"/>
          <p:cNvSpPr txBox="1">
            <a:spLocks noChangeArrowheads="1"/>
          </p:cNvSpPr>
          <p:nvPr/>
        </p:nvSpPr>
        <p:spPr bwMode="auto">
          <a:xfrm>
            <a:off x="6372225" y="1196975"/>
            <a:ext cx="2376488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/>
              <a:t>Általában: </a:t>
            </a:r>
            <a:r>
              <a:rPr lang="hu-HU" sz="1800" i="1"/>
              <a:t>P</a:t>
            </a:r>
            <a:r>
              <a:rPr lang="hu-HU" sz="1800"/>
              <a:t>=0 és </a:t>
            </a:r>
            <a:r>
              <a:rPr lang="hu-HU" sz="1800" i="1"/>
              <a:t>R</a:t>
            </a:r>
            <a:r>
              <a:rPr lang="hu-HU" sz="1800"/>
              <a:t>=1</a:t>
            </a:r>
          </a:p>
          <a:p>
            <a:pPr>
              <a:spcBef>
                <a:spcPct val="50000"/>
              </a:spcBef>
            </a:pPr>
            <a:r>
              <a:rPr lang="hu-HU" sz="1800"/>
              <a:t>Két paraméter: </a:t>
            </a:r>
            <a:r>
              <a:rPr lang="hu-HU" sz="1800" i="1"/>
              <a:t>S</a:t>
            </a:r>
            <a:r>
              <a:rPr lang="hu-HU" sz="1800"/>
              <a:t> és </a:t>
            </a:r>
            <a:r>
              <a:rPr lang="hu-HU" sz="1800" i="1"/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ext Box 2"/>
          <p:cNvSpPr txBox="1">
            <a:spLocks noChangeArrowheads="1"/>
          </p:cNvSpPr>
          <p:nvPr/>
        </p:nvSpPr>
        <p:spPr bwMode="auto">
          <a:xfrm>
            <a:off x="250825" y="115888"/>
            <a:ext cx="8713788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/>
              <a:t>Evolúciós koordinációs játék négyzetrácson</a:t>
            </a:r>
            <a:endParaRPr lang="hu-HU"/>
          </a:p>
          <a:p>
            <a:pPr>
              <a:spcBef>
                <a:spcPct val="50000"/>
              </a:spcBef>
            </a:pPr>
            <a:r>
              <a:rPr lang="hu-HU" sz="1800"/>
              <a:t>A játékosok négyzetrácson helyezkednek el és mind a négy szomszédukkal játszanak egy-egy társadalmi dilemma játékot.</a:t>
            </a:r>
          </a:p>
          <a:p>
            <a:pPr>
              <a:spcBef>
                <a:spcPct val="50000"/>
              </a:spcBef>
            </a:pPr>
            <a:r>
              <a:rPr lang="hu-HU" sz="1800" b="1"/>
              <a:t>Evolúció elemi lépése</a:t>
            </a:r>
            <a:r>
              <a:rPr lang="hu-HU" sz="1800"/>
              <a:t>: egy véletlenül kiválasztott játékos (</a:t>
            </a:r>
            <a:r>
              <a:rPr lang="hu-HU" sz="1800" i="1"/>
              <a:t>x</a:t>
            </a:r>
            <a:r>
              <a:rPr lang="hu-HU" sz="1800"/>
              <a:t>) saját nyereményének növelése érdekében megváltoztatja a stratégiáját (</a:t>
            </a:r>
            <a:r>
              <a:rPr lang="hu-HU" sz="1800" i="1"/>
              <a:t>s</a:t>
            </a:r>
            <a:r>
              <a:rPr lang="hu-HU" sz="1800" i="1" baseline="-25000"/>
              <a:t>x</a:t>
            </a:r>
            <a:r>
              <a:rPr lang="hu-HU" sz="1800"/>
              <a:t> </a:t>
            </a:r>
            <a:r>
              <a:rPr lang="hu-HU" sz="1800">
                <a:cs typeface="Times New Roman" pitchFamily="18" charset="0"/>
              </a:rPr>
              <a:t>→</a:t>
            </a:r>
            <a:r>
              <a:rPr lang="hu-HU" sz="1800"/>
              <a:t> </a:t>
            </a:r>
            <a:r>
              <a:rPr lang="hu-HU" sz="1800" i="1"/>
              <a:t>s</a:t>
            </a:r>
            <a:r>
              <a:rPr lang="hu-HU" sz="1800" i="1" baseline="-25000"/>
              <a:t>x</a:t>
            </a:r>
            <a:r>
              <a:rPr lang="hu-HU" sz="1800"/>
              <a:t>’) a következő valószínűséggel:</a:t>
            </a:r>
          </a:p>
        </p:txBody>
      </p:sp>
      <p:pic>
        <p:nvPicPr>
          <p:cNvPr id="148489" name="Picture 9" descr="isingma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841750"/>
            <a:ext cx="3024188" cy="3016250"/>
          </a:xfrm>
          <a:prstGeom prst="rect">
            <a:avLst/>
          </a:prstGeom>
          <a:noFill/>
        </p:spPr>
      </p:pic>
      <p:sp>
        <p:nvSpPr>
          <p:cNvPr id="148490" name="Text Box 10"/>
          <p:cNvSpPr txBox="1">
            <a:spLocks noChangeArrowheads="1"/>
          </p:cNvSpPr>
          <p:nvPr/>
        </p:nvSpPr>
        <p:spPr bwMode="auto">
          <a:xfrm>
            <a:off x="323850" y="2565400"/>
            <a:ext cx="37433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 i="1"/>
              <a:t>U</a:t>
            </a:r>
            <a:r>
              <a:rPr lang="hu-HU" sz="1800" i="1" baseline="-25000"/>
              <a:t>x</a:t>
            </a:r>
            <a:r>
              <a:rPr lang="hu-HU" sz="1800" i="1"/>
              <a:t>-U</a:t>
            </a:r>
            <a:r>
              <a:rPr lang="hu-HU" sz="1800" i="1" baseline="-25000"/>
              <a:t>x</a:t>
            </a:r>
            <a:r>
              <a:rPr lang="hu-HU" sz="1800"/>
              <a:t>’: nyeremény változása</a:t>
            </a:r>
          </a:p>
          <a:p>
            <a:pPr>
              <a:spcBef>
                <a:spcPct val="50000"/>
              </a:spcBef>
            </a:pPr>
            <a:r>
              <a:rPr lang="hu-HU" sz="1800" i="1"/>
              <a:t>K</a:t>
            </a:r>
            <a:r>
              <a:rPr lang="hu-HU" sz="1800"/>
              <a:t> : zaj vagy hőmérséklet</a:t>
            </a:r>
          </a:p>
          <a:p>
            <a:pPr>
              <a:spcBef>
                <a:spcPct val="50000"/>
              </a:spcBef>
            </a:pPr>
            <a:r>
              <a:rPr lang="hu-HU" sz="1800" b="1"/>
              <a:t>Eredmény</a:t>
            </a:r>
            <a:r>
              <a:rPr lang="hu-HU" sz="1800"/>
              <a:t>:</a:t>
            </a:r>
            <a:endParaRPr lang="en-US" sz="1800"/>
          </a:p>
        </p:txBody>
      </p:sp>
      <p:graphicFrame>
        <p:nvGraphicFramePr>
          <p:cNvPr id="148493" name="Object 13"/>
          <p:cNvGraphicFramePr>
            <a:graphicFrameLocks noChangeAspect="1"/>
          </p:cNvGraphicFramePr>
          <p:nvPr/>
        </p:nvGraphicFramePr>
        <p:xfrm>
          <a:off x="468313" y="1844675"/>
          <a:ext cx="3368675" cy="646113"/>
        </p:xfrm>
        <a:graphic>
          <a:graphicData uri="http://schemas.openxmlformats.org/presentationml/2006/ole">
            <p:oleObj spid="_x0000_s148493" name="Egyenlet" r:id="rId4" imgW="2247840" imgH="431640" progId="Equation.3">
              <p:embed/>
            </p:oleObj>
          </a:graphicData>
        </a:graphic>
      </p:graphicFrame>
      <p:pic>
        <p:nvPicPr>
          <p:cNvPr id="148494" name="Picture 14" descr="fdd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538" y="1916113"/>
            <a:ext cx="3457575" cy="1898650"/>
          </a:xfrm>
          <a:prstGeom prst="rect">
            <a:avLst/>
          </a:prstGeom>
          <a:noFill/>
        </p:spPr>
      </p:pic>
      <p:sp>
        <p:nvSpPr>
          <p:cNvPr id="148495" name="Text Box 15"/>
          <p:cNvSpPr txBox="1">
            <a:spLocks noChangeArrowheads="1"/>
          </p:cNvSpPr>
          <p:nvPr/>
        </p:nvSpPr>
        <p:spPr bwMode="auto">
          <a:xfrm>
            <a:off x="3851275" y="4149725"/>
            <a:ext cx="3889375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 b="1"/>
              <a:t>Azonos a ferromágneses Ising modellel</a:t>
            </a:r>
          </a:p>
          <a:p>
            <a:pPr>
              <a:spcBef>
                <a:spcPct val="50000"/>
              </a:spcBef>
            </a:pPr>
            <a:r>
              <a:rPr lang="hu-HU" sz="1800" b="1"/>
              <a:t>Szimulált folyamatok:</a:t>
            </a:r>
          </a:p>
          <a:p>
            <a:pPr>
              <a:spcBef>
                <a:spcPct val="50000"/>
              </a:spcBef>
            </a:pPr>
            <a:r>
              <a:rPr lang="hu-HU" sz="1800"/>
              <a:t>T=0.5, S=-0.5,  K=0.2; véletlen állapot</a:t>
            </a:r>
          </a:p>
          <a:p>
            <a:pPr>
              <a:spcBef>
                <a:spcPct val="50000"/>
              </a:spcBef>
            </a:pPr>
            <a:r>
              <a:rPr lang="hu-HU" sz="1800"/>
              <a:t>T=0.5, S=-0.4, K=0.2; véletlen állapot</a:t>
            </a:r>
          </a:p>
          <a:p>
            <a:pPr>
              <a:spcBef>
                <a:spcPct val="50000"/>
              </a:spcBef>
            </a:pPr>
            <a:r>
              <a:rPr lang="hu-HU" sz="1800"/>
              <a:t>T=0.5, S=-0.4, K=0.2; D dominancia</a:t>
            </a:r>
          </a:p>
          <a:p>
            <a:pPr>
              <a:spcBef>
                <a:spcPct val="50000"/>
              </a:spcBef>
            </a:pPr>
            <a:r>
              <a:rPr lang="hu-HU" sz="1800"/>
              <a:t>T=0.5; S=-0.4, K=0.23; D dominancia</a:t>
            </a:r>
            <a:endParaRPr lang="en-US" sz="1800"/>
          </a:p>
        </p:txBody>
      </p:sp>
      <p:sp>
        <p:nvSpPr>
          <p:cNvPr id="148496" name="Text Box 16"/>
          <p:cNvSpPr txBox="1">
            <a:spLocks noChangeArrowheads="1"/>
          </p:cNvSpPr>
          <p:nvPr/>
        </p:nvSpPr>
        <p:spPr bwMode="auto">
          <a:xfrm>
            <a:off x="8101013" y="4941888"/>
            <a:ext cx="5032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>
                <a:hlinkClick r:id="rId6" action="ppaction://program"/>
              </a:rPr>
              <a:t>sim0</a:t>
            </a:r>
            <a:endParaRPr lang="en-US" sz="1800"/>
          </a:p>
        </p:txBody>
      </p:sp>
      <p:sp>
        <p:nvSpPr>
          <p:cNvPr id="148497" name="Text Box 17"/>
          <p:cNvSpPr txBox="1">
            <a:spLocks noChangeArrowheads="1"/>
          </p:cNvSpPr>
          <p:nvPr/>
        </p:nvSpPr>
        <p:spPr bwMode="auto">
          <a:xfrm>
            <a:off x="8101013" y="5373688"/>
            <a:ext cx="5032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>
                <a:hlinkClick r:id="rId7" action="ppaction://program"/>
              </a:rPr>
              <a:t>sim1</a:t>
            </a:r>
            <a:endParaRPr lang="en-US" sz="1800"/>
          </a:p>
        </p:txBody>
      </p:sp>
      <p:sp>
        <p:nvSpPr>
          <p:cNvPr id="148498" name="Text Box 18"/>
          <p:cNvSpPr txBox="1">
            <a:spLocks noChangeArrowheads="1"/>
          </p:cNvSpPr>
          <p:nvPr/>
        </p:nvSpPr>
        <p:spPr bwMode="auto">
          <a:xfrm>
            <a:off x="8101013" y="5805488"/>
            <a:ext cx="5032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>
                <a:hlinkClick r:id="rId8" action="ppaction://program"/>
              </a:rPr>
              <a:t>sim2</a:t>
            </a:r>
            <a:endParaRPr lang="en-US" sz="1800"/>
          </a:p>
        </p:txBody>
      </p:sp>
      <p:sp>
        <p:nvSpPr>
          <p:cNvPr id="148499" name="Text Box 19"/>
          <p:cNvSpPr txBox="1">
            <a:spLocks noChangeArrowheads="1"/>
          </p:cNvSpPr>
          <p:nvPr/>
        </p:nvSpPr>
        <p:spPr bwMode="auto">
          <a:xfrm>
            <a:off x="8101013" y="6308725"/>
            <a:ext cx="5032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800">
                <a:hlinkClick r:id="rId9" action="ppaction://program"/>
              </a:rPr>
              <a:t>sim3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424862" cy="623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 b="1"/>
              <a:t>A tisztességes magatartást fenntartó folyamatok</a:t>
            </a:r>
          </a:p>
          <a:p>
            <a:pPr>
              <a:spcBef>
                <a:spcPct val="50000"/>
              </a:spcBef>
            </a:pPr>
            <a:endParaRPr lang="hu-HU" sz="1000"/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 b="1"/>
              <a:t>„Alapszabály”</a:t>
            </a:r>
            <a:r>
              <a:rPr lang="hu-HU" sz="1800"/>
              <a:t>: Fogolydilemma helyzetekben a tisztességes magatartást a büntetés vagy a büntetéstől való félelem tartja fenn.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Változatok a büntetésre: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- Közvetlen büntetés és jutalmazás (viszonzás) [Axelrod]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      „kölcsönkenyér visszajár” (TFT)  stratégia alkalmazása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      zajos környezetben megbocsátó TFT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- Közvetett büntetés [Fehr]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      önzetlen (egyéni érdek nélküli) büntetés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- Rokoni [Hamilton] vagy csoportos [Traulsen] kiválasztás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      a darwini kiválasztásnál előnyös, ha a rokonok vagy barátok segítik egymást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- Térbeliség és rövid távú kölcsönhatás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- Kapcsolatrendszer megfelelő változtatása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- Egyéni tulajdonságok különbözősége, etc.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hu-HU" sz="1800"/>
              <a:t>- Új tulajdonságok (testvériesség, emlékezet, távolmaradás, stb.) kialakulása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">
      <a:dk1>
        <a:srgbClr val="000000"/>
      </a:dk1>
      <a:lt1>
        <a:srgbClr val="FF9933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CAAD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Alapértelmezett terv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StarBats" pitchFamily="2" charset="2"/>
          <a:buNone/>
          <a:tabLst/>
          <a:defRPr kumimoji="0" lang="hu-HU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StarBats" pitchFamily="2" charset="2"/>
          <a:buNone/>
          <a:tabLst/>
          <a:defRPr kumimoji="0" lang="hu-HU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4563</TotalTime>
  <Words>1066</Words>
  <Application>Microsoft Office PowerPoint</Application>
  <PresentationFormat>Diavetítés a képernyőre (4:3 oldalarány)</PresentationFormat>
  <Paragraphs>166</Paragraphs>
  <Slides>12</Slides>
  <Notes>1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6" baseType="lpstr">
      <vt:lpstr>Times New Roman</vt:lpstr>
      <vt:lpstr>StarBats</vt:lpstr>
      <vt:lpstr>Alapértelmezett terv</vt:lpstr>
      <vt:lpstr>Microsoft Equation 3.0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</vt:vector>
  </TitlesOfParts>
  <Company>MTA MFA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Nincs diacím</dc:title>
  <dc:creator>Szabó György</dc:creator>
  <cp:lastModifiedBy>Acer</cp:lastModifiedBy>
  <cp:revision>293</cp:revision>
  <cp:lastPrinted>2004-05-07T06:31:34Z</cp:lastPrinted>
  <dcterms:created xsi:type="dcterms:W3CDTF">2002-01-19T09:40:42Z</dcterms:created>
  <dcterms:modified xsi:type="dcterms:W3CDTF">2014-03-16T19:54:09Z</dcterms:modified>
</cp:coreProperties>
</file>