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mpg" ContentType="video/mpeg"/>
  <Default Extension="mpeg" ContentType="video/mpeg"/>
  <Default Extension="jpeg" ContentType="image/jpeg"/>
  <Default Extension="emf" ContentType="image/x-emf"/>
  <Default Extension="wmf" ContentType="image/x-wmf"/>
  <Default Extension="mov" ContentType="video/unknown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avi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257" r:id="rId2"/>
    <p:sldId id="375" r:id="rId3"/>
    <p:sldId id="376" r:id="rId4"/>
    <p:sldId id="258" r:id="rId5"/>
    <p:sldId id="353" r:id="rId6"/>
    <p:sldId id="260" r:id="rId7"/>
    <p:sldId id="261" r:id="rId8"/>
    <p:sldId id="262" r:id="rId9"/>
    <p:sldId id="265" r:id="rId10"/>
    <p:sldId id="266" r:id="rId11"/>
    <p:sldId id="355" r:id="rId12"/>
    <p:sldId id="268" r:id="rId13"/>
    <p:sldId id="270" r:id="rId14"/>
    <p:sldId id="271" r:id="rId15"/>
    <p:sldId id="272" r:id="rId16"/>
    <p:sldId id="273" r:id="rId17"/>
    <p:sldId id="274" r:id="rId18"/>
    <p:sldId id="275" r:id="rId19"/>
    <p:sldId id="278" r:id="rId20"/>
    <p:sldId id="378" r:id="rId21"/>
    <p:sldId id="279" r:id="rId22"/>
    <p:sldId id="357" r:id="rId23"/>
    <p:sldId id="358" r:id="rId24"/>
    <p:sldId id="280" r:id="rId25"/>
    <p:sldId id="281" r:id="rId26"/>
    <p:sldId id="284" r:id="rId27"/>
    <p:sldId id="285" r:id="rId28"/>
    <p:sldId id="286" r:id="rId29"/>
    <p:sldId id="288" r:id="rId30"/>
    <p:sldId id="289" r:id="rId31"/>
    <p:sldId id="290" r:id="rId32"/>
    <p:sldId id="291" r:id="rId33"/>
    <p:sldId id="333" r:id="rId34"/>
    <p:sldId id="334" r:id="rId35"/>
    <p:sldId id="335" r:id="rId36"/>
    <p:sldId id="337" r:id="rId37"/>
    <p:sldId id="338" r:id="rId38"/>
    <p:sldId id="339" r:id="rId39"/>
    <p:sldId id="340" r:id="rId40"/>
    <p:sldId id="345" r:id="rId41"/>
    <p:sldId id="346" r:id="rId42"/>
    <p:sldId id="347" r:id="rId43"/>
    <p:sldId id="348" r:id="rId44"/>
    <p:sldId id="349" r:id="rId45"/>
    <p:sldId id="350" r:id="rId46"/>
    <p:sldId id="359" r:id="rId47"/>
    <p:sldId id="360" r:id="rId48"/>
    <p:sldId id="361" r:id="rId49"/>
    <p:sldId id="371" r:id="rId50"/>
    <p:sldId id="363" r:id="rId51"/>
    <p:sldId id="364" r:id="rId52"/>
    <p:sldId id="365" r:id="rId53"/>
    <p:sldId id="366" r:id="rId54"/>
    <p:sldId id="367" r:id="rId55"/>
    <p:sldId id="368" r:id="rId56"/>
    <p:sldId id="369" r:id="rId57"/>
    <p:sldId id="370" r:id="rId58"/>
    <p:sldId id="372" r:id="rId59"/>
    <p:sldId id="373" r:id="rId60"/>
    <p:sldId id="374" r:id="rId61"/>
    <p:sldId id="377" r:id="rId62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979" y="13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image" Target="../media/image4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image" Target="../media/image67.wmf"/><Relationship Id="rId1" Type="http://schemas.openxmlformats.org/officeDocument/2006/relationships/image" Target="../media/image66.wmf"/><Relationship Id="rId4" Type="http://schemas.openxmlformats.org/officeDocument/2006/relationships/image" Target="../media/image6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D79F05-63AA-47B7-B601-32B9B927456B}" type="datetimeFigureOut">
              <a:rPr lang="hu-HU" smtClean="0"/>
              <a:t>2014.03.13.</a:t>
            </a:fld>
            <a:endParaRPr lang="hu-H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B11F91-D14B-4C7E-AD95-EC01E80F8F6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05275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D98D6-6FE0-4304-8BEC-CBD253409252}" type="datetimeFigureOut">
              <a:rPr lang="hu-HU" smtClean="0"/>
              <a:t>2014.03.13.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54E9D-8B23-4512-9502-262EBE5CA5F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43188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D98D6-6FE0-4304-8BEC-CBD253409252}" type="datetimeFigureOut">
              <a:rPr lang="hu-HU" smtClean="0"/>
              <a:t>2014.03.13.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54E9D-8B23-4512-9502-262EBE5CA5F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02971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D98D6-6FE0-4304-8BEC-CBD253409252}" type="datetimeFigureOut">
              <a:rPr lang="hu-HU" smtClean="0"/>
              <a:t>2014.03.13.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54E9D-8B23-4512-9502-262EBE5CA5F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44702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D98D6-6FE0-4304-8BEC-CBD253409252}" type="datetimeFigureOut">
              <a:rPr lang="hu-HU" smtClean="0"/>
              <a:t>2014.03.13.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54E9D-8B23-4512-9502-262EBE5CA5F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79985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D98D6-6FE0-4304-8BEC-CBD253409252}" type="datetimeFigureOut">
              <a:rPr lang="hu-HU" smtClean="0"/>
              <a:t>2014.03.13.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54E9D-8B23-4512-9502-262EBE5CA5F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20507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D98D6-6FE0-4304-8BEC-CBD253409252}" type="datetimeFigureOut">
              <a:rPr lang="hu-HU" smtClean="0"/>
              <a:t>2014.03.13.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54E9D-8B23-4512-9502-262EBE5CA5F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21593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D98D6-6FE0-4304-8BEC-CBD253409252}" type="datetimeFigureOut">
              <a:rPr lang="hu-HU" smtClean="0"/>
              <a:t>2014.03.13.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54E9D-8B23-4512-9502-262EBE5CA5F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12633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D98D6-6FE0-4304-8BEC-CBD253409252}" type="datetimeFigureOut">
              <a:rPr lang="hu-HU" smtClean="0"/>
              <a:t>2014.03.13.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54E9D-8B23-4512-9502-262EBE5CA5F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18595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D98D6-6FE0-4304-8BEC-CBD253409252}" type="datetimeFigureOut">
              <a:rPr lang="hu-HU" smtClean="0"/>
              <a:t>2014.03.13.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54E9D-8B23-4512-9502-262EBE5CA5F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66819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D98D6-6FE0-4304-8BEC-CBD253409252}" type="datetimeFigureOut">
              <a:rPr lang="hu-HU" smtClean="0"/>
              <a:t>2014.03.13.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54E9D-8B23-4512-9502-262EBE5CA5F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5108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D98D6-6FE0-4304-8BEC-CBD253409252}" type="datetimeFigureOut">
              <a:rPr lang="hu-HU" smtClean="0"/>
              <a:t>2014.03.13.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54E9D-8B23-4512-9502-262EBE5CA5F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43906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3D98D6-6FE0-4304-8BEC-CBD253409252}" type="datetimeFigureOut">
              <a:rPr lang="hu-HU" smtClean="0"/>
              <a:t>2014.03.13.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54E9D-8B23-4512-9502-262EBE5CA5F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02066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5" Type="http://schemas.openxmlformats.org/officeDocument/2006/relationships/image" Target="../media/image1.jpe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g"/><Relationship Id="rId1" Type="http://schemas.microsoft.com/office/2007/relationships/media" Target="../media/media2.mpg"/><Relationship Id="rId5" Type="http://schemas.openxmlformats.org/officeDocument/2006/relationships/image" Target="../media/image1.jpe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g"/><Relationship Id="rId1" Type="http://schemas.microsoft.com/office/2007/relationships/media" Target="../media/media3.mpg"/><Relationship Id="rId5" Type="http://schemas.openxmlformats.org/officeDocument/2006/relationships/image" Target="../media/image1.jpe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1.jpeg"/><Relationship Id="rId2" Type="http://schemas.openxmlformats.org/officeDocument/2006/relationships/image" Target="../media/image28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eg"/><Relationship Id="rId1" Type="http://schemas.microsoft.com/office/2007/relationships/media" Target="../media/media4.mpeg"/><Relationship Id="rId5" Type="http://schemas.openxmlformats.org/officeDocument/2006/relationships/image" Target="../media/image1.jpeg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g"/><Relationship Id="rId1" Type="http://schemas.microsoft.com/office/2007/relationships/media" Target="../media/media5.mpg"/><Relationship Id="rId5" Type="http://schemas.openxmlformats.org/officeDocument/2006/relationships/image" Target="../media/image1.jpeg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1.jpe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8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e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7.emf"/><Relationship Id="rId4" Type="http://schemas.openxmlformats.org/officeDocument/2006/relationships/image" Target="../media/image4.emf"/><Relationship Id="rId9" Type="http://schemas.openxmlformats.org/officeDocument/2006/relationships/oleObject" Target="../embeddings/oleObject4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g"/><Relationship Id="rId1" Type="http://schemas.microsoft.com/office/2007/relationships/media" Target="../media/media6.mpg"/><Relationship Id="rId5" Type="http://schemas.openxmlformats.org/officeDocument/2006/relationships/image" Target="../media/image1.jpeg"/><Relationship Id="rId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mozik\DNS_lecsav.mpg" TargetMode="External"/><Relationship Id="rId4" Type="http://schemas.openxmlformats.org/officeDocument/2006/relationships/image" Target="../media/image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5" Type="http://schemas.openxmlformats.org/officeDocument/2006/relationships/image" Target="../media/image53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ov"/><Relationship Id="rId1" Type="http://schemas.microsoft.com/office/2007/relationships/media" Target="../media/media8.mov"/><Relationship Id="rId5" Type="http://schemas.openxmlformats.org/officeDocument/2006/relationships/image" Target="../media/image1.jpeg"/><Relationship Id="rId4" Type="http://schemas.openxmlformats.org/officeDocument/2006/relationships/image" Target="../media/image5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avi"/><Relationship Id="rId1" Type="http://schemas.microsoft.com/office/2007/relationships/media" Target="../media/media9.avi"/><Relationship Id="rId5" Type="http://schemas.openxmlformats.org/officeDocument/2006/relationships/image" Target="../media/image60.png"/><Relationship Id="rId4" Type="http://schemas.openxmlformats.org/officeDocument/2006/relationships/image" Target="../media/image1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.jpeg"/><Relationship Id="rId4" Type="http://schemas.openxmlformats.org/officeDocument/2006/relationships/image" Target="../media/image61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6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image" Target="../media/image1.jpeg"/><Relationship Id="rId7" Type="http://schemas.openxmlformats.org/officeDocument/2006/relationships/image" Target="../media/image67.wmf"/><Relationship Id="rId12" Type="http://schemas.openxmlformats.org/officeDocument/2006/relationships/image" Target="../media/image7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69.wmf"/><Relationship Id="rId5" Type="http://schemas.openxmlformats.org/officeDocument/2006/relationships/image" Target="../media/image66.wmf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68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Optikai </a:t>
            </a:r>
            <a:r>
              <a:rPr lang="hu-HU" dirty="0" err="1" smtClean="0"/>
              <a:t>mikromanipuláció</a:t>
            </a:r>
            <a:endParaRPr lang="hu-H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hu-HU" sz="39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Ormos Pál</a:t>
            </a:r>
          </a:p>
          <a:p>
            <a:endParaRPr lang="hu-HU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MTA Szegedi Biológiai Kutatóközpont</a:t>
            </a:r>
            <a:endParaRPr lang="hu-HU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Kép 4" descr="imagesCAZCLT1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5934075"/>
            <a:ext cx="1000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53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z="3600" dirty="0" smtClean="0"/>
              <a:t>Történeti előzmények</a:t>
            </a:r>
            <a:endParaRPr lang="en-US" sz="3600" dirty="0" smtClean="0"/>
          </a:p>
        </p:txBody>
      </p:sp>
      <p:pic>
        <p:nvPicPr>
          <p:cNvPr id="10243" name="Picture 3" descr="Lebedev_set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557338"/>
            <a:ext cx="3592512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4048116" y="3311307"/>
            <a:ext cx="457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hu-HU" sz="3600" dirty="0" err="1" smtClean="0"/>
              <a:t>Lebegyev</a:t>
            </a:r>
            <a:r>
              <a:rPr lang="hu-HU" sz="3600" dirty="0" smtClean="0"/>
              <a:t> kísérlete</a:t>
            </a:r>
            <a:endParaRPr lang="en-GB" sz="3600" dirty="0"/>
          </a:p>
        </p:txBody>
      </p:sp>
      <p:pic>
        <p:nvPicPr>
          <p:cNvPr id="5" name="Kép 4" descr="imagesCAZCLT1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5934075"/>
            <a:ext cx="1000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492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z="3600" dirty="0" smtClean="0"/>
              <a:t>A fény nyomóerejének becslése</a:t>
            </a:r>
          </a:p>
        </p:txBody>
      </p:sp>
      <p:sp>
        <p:nvSpPr>
          <p:cNvPr id="3075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1"/>
            <a:ext cx="8229600" cy="2116831"/>
          </a:xfrm>
        </p:spPr>
        <p:txBody>
          <a:bodyPr>
            <a:normAutofit fontScale="85000" lnSpcReduction="20000"/>
          </a:bodyPr>
          <a:lstStyle/>
          <a:p>
            <a:pPr lvl="1" algn="ctr" eaLnBrk="1" hangingPunct="1">
              <a:buFontTx/>
              <a:buNone/>
            </a:pPr>
            <a:r>
              <a:rPr lang="hu-HU" i="1" dirty="0" smtClean="0"/>
              <a:t>P = 10 </a:t>
            </a:r>
            <a:r>
              <a:rPr lang="hu-HU" i="1" dirty="0" err="1" smtClean="0"/>
              <a:t>mW</a:t>
            </a:r>
            <a:endParaRPr lang="hu-HU" i="1" dirty="0" smtClean="0"/>
          </a:p>
          <a:p>
            <a:pPr lvl="1" algn="ctr" eaLnBrk="1" hangingPunct="1">
              <a:buFontTx/>
              <a:buNone/>
            </a:pPr>
            <a:endParaRPr lang="hu-HU" i="1" dirty="0" smtClean="0"/>
          </a:p>
          <a:p>
            <a:pPr eaLnBrk="1" hangingPunct="1">
              <a:buFontTx/>
              <a:buNone/>
            </a:pPr>
            <a:r>
              <a:rPr lang="hu-HU" sz="3000" dirty="0" smtClean="0"/>
              <a:t>Foton sűrűség: </a:t>
            </a:r>
            <a:r>
              <a:rPr lang="hu-HU" sz="3000" dirty="0" smtClean="0">
                <a:latin typeface="Times New Roman" pitchFamily="18" charset="0"/>
              </a:rPr>
              <a:t>n = </a:t>
            </a:r>
            <a:r>
              <a:rPr lang="hu-HU" sz="3000" dirty="0" err="1" smtClean="0">
                <a:latin typeface="Times New Roman" pitchFamily="18" charset="0"/>
              </a:rPr>
              <a:t>10</a:t>
            </a:r>
            <a:r>
              <a:rPr lang="hu-HU" sz="3000" baseline="30000" dirty="0" err="1" smtClean="0">
                <a:latin typeface="Times New Roman" pitchFamily="18" charset="0"/>
              </a:rPr>
              <a:t>-2</a:t>
            </a:r>
            <a:r>
              <a:rPr lang="hu-HU" sz="3000" dirty="0" err="1" smtClean="0">
                <a:latin typeface="Times New Roman" pitchFamily="18" charset="0"/>
              </a:rPr>
              <a:t>W</a:t>
            </a:r>
            <a:r>
              <a:rPr lang="hu-HU" sz="3000" dirty="0" smtClean="0">
                <a:latin typeface="Times New Roman" pitchFamily="18" charset="0"/>
              </a:rPr>
              <a:t>/m</a:t>
            </a:r>
            <a:r>
              <a:rPr lang="hu-HU" sz="3000" baseline="30000" dirty="0" smtClean="0">
                <a:latin typeface="Times New Roman" pitchFamily="18" charset="0"/>
              </a:rPr>
              <a:t>2</a:t>
            </a:r>
            <a:r>
              <a:rPr lang="hu-HU" sz="3000" dirty="0" smtClean="0">
                <a:latin typeface="Times New Roman" pitchFamily="18" charset="0"/>
              </a:rPr>
              <a:t> / </a:t>
            </a:r>
            <a:r>
              <a:rPr lang="hu-HU" sz="3000" dirty="0" err="1" smtClean="0">
                <a:latin typeface="Times New Roman" pitchFamily="18" charset="0"/>
              </a:rPr>
              <a:t>10</a:t>
            </a:r>
            <a:r>
              <a:rPr lang="hu-HU" sz="3000" baseline="30000" dirty="0" err="1" smtClean="0">
                <a:latin typeface="Times New Roman" pitchFamily="18" charset="0"/>
              </a:rPr>
              <a:t>-19</a:t>
            </a:r>
            <a:r>
              <a:rPr lang="hu-HU" sz="3000" dirty="0" err="1" smtClean="0">
                <a:latin typeface="Times New Roman" pitchFamily="18" charset="0"/>
              </a:rPr>
              <a:t>Ws</a:t>
            </a:r>
            <a:r>
              <a:rPr lang="hu-HU" sz="3000" dirty="0" smtClean="0">
                <a:latin typeface="Times New Roman" pitchFamily="18" charset="0"/>
              </a:rPr>
              <a:t>=2.5 x 10</a:t>
            </a:r>
            <a:r>
              <a:rPr lang="hu-HU" sz="3000" baseline="30000" dirty="0" smtClean="0">
                <a:latin typeface="Times New Roman" pitchFamily="18" charset="0"/>
              </a:rPr>
              <a:t>16</a:t>
            </a:r>
            <a:r>
              <a:rPr lang="hu-HU" sz="3000" dirty="0" smtClean="0">
                <a:latin typeface="Times New Roman" pitchFamily="18" charset="0"/>
              </a:rPr>
              <a:t> </a:t>
            </a:r>
            <a:r>
              <a:rPr lang="hu-HU" sz="3000" dirty="0" err="1" smtClean="0">
                <a:latin typeface="Times New Roman" pitchFamily="18" charset="0"/>
              </a:rPr>
              <a:t>m-1s</a:t>
            </a:r>
            <a:r>
              <a:rPr lang="hu-HU" sz="3000" baseline="30000" dirty="0" err="1" smtClean="0">
                <a:latin typeface="Times New Roman" pitchFamily="18" charset="0"/>
              </a:rPr>
              <a:t>-1</a:t>
            </a:r>
            <a:endParaRPr lang="hu-HU" sz="3000" baseline="30000" dirty="0" smtClean="0">
              <a:latin typeface="Times New Roman" pitchFamily="18" charset="0"/>
            </a:endParaRPr>
          </a:p>
          <a:p>
            <a:pPr eaLnBrk="1" hangingPunct="1">
              <a:buFontTx/>
              <a:buNone/>
            </a:pPr>
            <a:endParaRPr lang="hu-HU" sz="3000" dirty="0" smtClean="0"/>
          </a:p>
          <a:p>
            <a:pPr eaLnBrk="1" hangingPunct="1">
              <a:buFontTx/>
              <a:buNone/>
            </a:pPr>
            <a:r>
              <a:rPr lang="hu-HU" sz="3000" dirty="0" smtClean="0"/>
              <a:t>Elnyelés esetén a kifejtett erő: </a:t>
            </a:r>
            <a:r>
              <a:rPr lang="hu-HU" sz="3000" i="1" dirty="0" smtClean="0">
                <a:latin typeface="Times New Roman" pitchFamily="18" charset="0"/>
              </a:rPr>
              <a:t>F = n x p = 7.5 x 10</a:t>
            </a:r>
            <a:r>
              <a:rPr lang="hu-HU" sz="3000" i="1" baseline="30000" dirty="0" smtClean="0">
                <a:latin typeface="Times New Roman" pitchFamily="18" charset="0"/>
              </a:rPr>
              <a:t>-11</a:t>
            </a:r>
            <a:r>
              <a:rPr lang="hu-HU" sz="3000" i="1" dirty="0" smtClean="0">
                <a:latin typeface="Times New Roman" pitchFamily="18" charset="0"/>
              </a:rPr>
              <a:t> N</a:t>
            </a:r>
          </a:p>
          <a:p>
            <a:pPr eaLnBrk="1" hangingPunct="1">
              <a:buFontTx/>
              <a:buNone/>
            </a:pPr>
            <a:endParaRPr lang="hu-HU" sz="3000" i="1" dirty="0" smtClean="0">
              <a:latin typeface="Times New Roman" pitchFamily="18" charset="0"/>
            </a:endParaRPr>
          </a:p>
          <a:p>
            <a:pPr eaLnBrk="1" hangingPunct="1"/>
            <a:endParaRPr lang="hu-HU" sz="2400" baseline="300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1363421" y="4091878"/>
            <a:ext cx="581063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err="1" smtClean="0"/>
              <a:t>Nap-Föld</a:t>
            </a:r>
            <a:r>
              <a:rPr lang="hu-HU" sz="2800" dirty="0" smtClean="0"/>
              <a:t> közti erőhatás: néhány tonna</a:t>
            </a:r>
          </a:p>
          <a:p>
            <a:r>
              <a:rPr lang="hu-HU" sz="2800" dirty="0" smtClean="0"/>
              <a:t>Autó a napon: néhány század gramm</a:t>
            </a:r>
            <a:endParaRPr lang="hu-HU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331640" y="5045985"/>
            <a:ext cx="665720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/>
              <a:t>Jellemző fényintenzitások:</a:t>
            </a:r>
          </a:p>
          <a:p>
            <a:r>
              <a:rPr lang="hu-HU" sz="2800" dirty="0" smtClean="0"/>
              <a:t>Napfény a Föld felszínén: </a:t>
            </a:r>
            <a:r>
              <a:rPr lang="hu-HU" sz="2800" dirty="0">
                <a:latin typeface="Trebuchet MS" pitchFamily="34" charset="0"/>
              </a:rPr>
              <a:t>0,1 W</a:t>
            </a:r>
            <a:r>
              <a:rPr lang="en-US" sz="2800" dirty="0">
                <a:latin typeface="Trebuchet MS" pitchFamily="34" charset="0"/>
              </a:rPr>
              <a:t>/</a:t>
            </a:r>
            <a:r>
              <a:rPr lang="hu-HU" sz="2800" dirty="0" err="1">
                <a:latin typeface="Trebuchet MS" pitchFamily="34" charset="0"/>
              </a:rPr>
              <a:t>cm</a:t>
            </a:r>
            <a:r>
              <a:rPr lang="hu-HU" sz="2800" baseline="30000" dirty="0" err="1">
                <a:latin typeface="Trebuchet MS" pitchFamily="34" charset="0"/>
              </a:rPr>
              <a:t>2</a:t>
            </a:r>
            <a:endParaRPr lang="hu-HU" sz="2800" dirty="0">
              <a:latin typeface="Trebuchet MS" pitchFamily="34" charset="0"/>
            </a:endParaRPr>
          </a:p>
          <a:p>
            <a:r>
              <a:rPr lang="hu-HU" sz="2800" dirty="0" smtClean="0"/>
              <a:t>Fókuszált lézerfény: </a:t>
            </a:r>
            <a:r>
              <a:rPr lang="hu-HU" sz="2800" dirty="0">
                <a:latin typeface="Trebuchet MS" pitchFamily="34" charset="0"/>
              </a:rPr>
              <a:t>10</a:t>
            </a:r>
            <a:r>
              <a:rPr lang="hu-HU" sz="2800" baseline="30000" dirty="0">
                <a:latin typeface="Trebuchet MS" pitchFamily="34" charset="0"/>
              </a:rPr>
              <a:t>8</a:t>
            </a:r>
            <a:r>
              <a:rPr lang="hu-HU" sz="2800" dirty="0">
                <a:latin typeface="Trebuchet MS" pitchFamily="34" charset="0"/>
              </a:rPr>
              <a:t> W</a:t>
            </a:r>
            <a:r>
              <a:rPr lang="en-US" sz="2800" dirty="0">
                <a:latin typeface="Trebuchet MS" pitchFamily="34" charset="0"/>
              </a:rPr>
              <a:t>/</a:t>
            </a:r>
            <a:r>
              <a:rPr lang="hu-HU" sz="2800" dirty="0" err="1">
                <a:latin typeface="Trebuchet MS" pitchFamily="34" charset="0"/>
              </a:rPr>
              <a:t>cm</a:t>
            </a:r>
            <a:r>
              <a:rPr lang="hu-HU" sz="2800" baseline="30000" dirty="0" err="1">
                <a:latin typeface="Trebuchet MS" pitchFamily="34" charset="0"/>
              </a:rPr>
              <a:t>2</a:t>
            </a:r>
            <a:r>
              <a:rPr lang="hu-HU" sz="2800" baseline="30000" dirty="0">
                <a:latin typeface="Trebuchet MS" pitchFamily="34" charset="0"/>
              </a:rPr>
              <a:t> </a:t>
            </a:r>
            <a:r>
              <a:rPr lang="hu-HU" sz="2800" dirty="0">
                <a:latin typeface="Trebuchet MS" pitchFamily="34" charset="0"/>
              </a:rPr>
              <a:t>(</a:t>
            </a:r>
            <a:r>
              <a:rPr lang="hu-HU" sz="2800" dirty="0" err="1">
                <a:latin typeface="Trebuchet MS" pitchFamily="34" charset="0"/>
              </a:rPr>
              <a:t>1W</a:t>
            </a:r>
            <a:r>
              <a:rPr lang="hu-HU" sz="2800" dirty="0">
                <a:latin typeface="Trebuchet MS" pitchFamily="34" charset="0"/>
              </a:rPr>
              <a:t>, 1</a:t>
            </a:r>
            <a:r>
              <a:rPr lang="hu-HU" sz="2800" dirty="0">
                <a:latin typeface="Trebuchet MS" pitchFamily="34" charset="0"/>
                <a:sym typeface="Symbol" pitchFamily="18" charset="2"/>
              </a:rPr>
              <a:t>m</a:t>
            </a:r>
            <a:r>
              <a:rPr lang="hu-HU" sz="2800" baseline="30000" dirty="0">
                <a:latin typeface="Trebuchet MS" pitchFamily="34" charset="0"/>
                <a:sym typeface="Symbol" pitchFamily="18" charset="2"/>
              </a:rPr>
              <a:t>2</a:t>
            </a:r>
            <a:r>
              <a:rPr lang="hu-HU" sz="2800" dirty="0" smtClean="0">
                <a:latin typeface="Trebuchet MS" pitchFamily="34" charset="0"/>
                <a:sym typeface="Symbol" pitchFamily="18" charset="2"/>
              </a:rPr>
              <a:t>)</a:t>
            </a:r>
            <a:endParaRPr lang="hu-HU" sz="2800" dirty="0" smtClean="0"/>
          </a:p>
          <a:p>
            <a:endParaRPr lang="hu-HU" sz="2800" dirty="0"/>
          </a:p>
        </p:txBody>
      </p:sp>
      <p:pic>
        <p:nvPicPr>
          <p:cNvPr id="6" name="Kép 4" descr="imagesCAZCLT1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5934075"/>
            <a:ext cx="1000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709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z="3600" smtClean="0"/>
              <a:t>Fény hatása átlátszó gömbre</a:t>
            </a:r>
          </a:p>
        </p:txBody>
      </p:sp>
      <p:pic>
        <p:nvPicPr>
          <p:cNvPr id="4101" name="fenynyom.mpg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2275" y="1412875"/>
            <a:ext cx="5761038" cy="4713288"/>
          </a:xfrm>
        </p:spPr>
      </p:pic>
      <p:pic>
        <p:nvPicPr>
          <p:cNvPr id="4" name="Kép 4" descr="imagesCAZCLT1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5934075"/>
            <a:ext cx="1000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303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101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z="3600" smtClean="0"/>
              <a:t>Gömbre ható erők</a:t>
            </a:r>
            <a:endParaRPr lang="en-US" sz="3600" smtClean="0"/>
          </a:p>
        </p:txBody>
      </p:sp>
      <p:pic>
        <p:nvPicPr>
          <p:cNvPr id="14339" name="Picture 4" descr="slightlyfocusedlaser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1700213"/>
            <a:ext cx="5888038" cy="2503487"/>
          </a:xfrm>
          <a:noFill/>
        </p:spPr>
      </p:pic>
      <p:pic>
        <p:nvPicPr>
          <p:cNvPr id="4" name="Kép 4" descr="imagesCAZCLT1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5934075"/>
            <a:ext cx="1000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002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z="3600" smtClean="0"/>
              <a:t>Gömbre ható erők</a:t>
            </a:r>
            <a:endParaRPr lang="en-US" sz="3600" smtClean="0"/>
          </a:p>
        </p:txBody>
      </p:sp>
      <p:pic>
        <p:nvPicPr>
          <p:cNvPr id="15363" name="Picture 5" descr="tightlyfocusedlaser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11413" y="2133600"/>
            <a:ext cx="4210050" cy="4241800"/>
          </a:xfrm>
          <a:noFill/>
        </p:spPr>
      </p:pic>
      <p:sp>
        <p:nvSpPr>
          <p:cNvPr id="15364" name="Text Box 6"/>
          <p:cNvSpPr txBox="1">
            <a:spLocks noChangeArrowheads="1"/>
          </p:cNvSpPr>
          <p:nvPr/>
        </p:nvSpPr>
        <p:spPr bwMode="auto">
          <a:xfrm>
            <a:off x="2700338" y="1341438"/>
            <a:ext cx="38163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sz="2800"/>
              <a:t>Erősen fókuszált sugár</a:t>
            </a:r>
            <a:endParaRPr lang="en-US" sz="2800"/>
          </a:p>
        </p:txBody>
      </p:sp>
      <p:pic>
        <p:nvPicPr>
          <p:cNvPr id="5" name="Kép 4" descr="imagesCAZCLT1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5934075"/>
            <a:ext cx="1000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378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341438"/>
            <a:ext cx="8229600" cy="566737"/>
          </a:xfrm>
        </p:spPr>
        <p:txBody>
          <a:bodyPr/>
          <a:lstStyle/>
          <a:p>
            <a:pPr eaLnBrk="1" hangingPunct="1"/>
            <a:r>
              <a:rPr lang="hu-HU" sz="2400" smtClean="0"/>
              <a:t>Gömbre ható erők fénygradiensben</a:t>
            </a:r>
          </a:p>
        </p:txBody>
      </p:sp>
      <p:sp>
        <p:nvSpPr>
          <p:cNvPr id="16387" name="Oval 4"/>
          <p:cNvSpPr>
            <a:spLocks noChangeArrowheads="1"/>
          </p:cNvSpPr>
          <p:nvPr/>
        </p:nvSpPr>
        <p:spPr bwMode="auto">
          <a:xfrm>
            <a:off x="3635375" y="2997200"/>
            <a:ext cx="1727200" cy="1728788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6388" name="Line 5"/>
          <p:cNvSpPr>
            <a:spLocks noChangeShapeType="1"/>
          </p:cNvSpPr>
          <p:nvPr/>
        </p:nvSpPr>
        <p:spPr bwMode="auto">
          <a:xfrm>
            <a:off x="5148263" y="1844675"/>
            <a:ext cx="0" cy="1439863"/>
          </a:xfrm>
          <a:prstGeom prst="line">
            <a:avLst/>
          </a:prstGeom>
          <a:noFill/>
          <a:ln w="635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6389" name="Line 6"/>
          <p:cNvSpPr>
            <a:spLocks noChangeShapeType="1"/>
          </p:cNvSpPr>
          <p:nvPr/>
        </p:nvSpPr>
        <p:spPr bwMode="auto">
          <a:xfrm flipH="1">
            <a:off x="4932363" y="3284538"/>
            <a:ext cx="215900" cy="1296987"/>
          </a:xfrm>
          <a:prstGeom prst="line">
            <a:avLst/>
          </a:prstGeom>
          <a:noFill/>
          <a:ln w="635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6390" name="Line 7"/>
          <p:cNvSpPr>
            <a:spLocks noChangeShapeType="1"/>
          </p:cNvSpPr>
          <p:nvPr/>
        </p:nvSpPr>
        <p:spPr bwMode="auto">
          <a:xfrm flipH="1">
            <a:off x="4211638" y="4581525"/>
            <a:ext cx="720725" cy="1368425"/>
          </a:xfrm>
          <a:prstGeom prst="line">
            <a:avLst/>
          </a:prstGeom>
          <a:noFill/>
          <a:ln w="63500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6391" name="Line 8"/>
          <p:cNvSpPr>
            <a:spLocks noChangeShapeType="1"/>
          </p:cNvSpPr>
          <p:nvPr/>
        </p:nvSpPr>
        <p:spPr bwMode="auto">
          <a:xfrm>
            <a:off x="4284663" y="6165850"/>
            <a:ext cx="935037" cy="0"/>
          </a:xfrm>
          <a:prstGeom prst="line">
            <a:avLst/>
          </a:prstGeom>
          <a:noFill/>
          <a:ln w="50800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6392" name="Text Box 9"/>
          <p:cNvSpPr txBox="1">
            <a:spLocks noChangeArrowheads="1"/>
          </p:cNvSpPr>
          <p:nvPr/>
        </p:nvSpPr>
        <p:spPr bwMode="auto">
          <a:xfrm>
            <a:off x="4572000" y="5661025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/>
              <a:t>F</a:t>
            </a:r>
          </a:p>
        </p:txBody>
      </p:sp>
      <p:sp>
        <p:nvSpPr>
          <p:cNvPr id="16393" name="Rectangle 10"/>
          <p:cNvSpPr>
            <a:spLocks noChangeArrowheads="1"/>
          </p:cNvSpPr>
          <p:nvPr/>
        </p:nvSpPr>
        <p:spPr bwMode="auto">
          <a:xfrm>
            <a:off x="1258888" y="2420938"/>
            <a:ext cx="6477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hu-HU" sz="2800"/>
              <a:t>n</a:t>
            </a:r>
            <a:r>
              <a:rPr lang="hu-HU" sz="2800" baseline="-25000"/>
              <a:t>1</a:t>
            </a:r>
          </a:p>
        </p:txBody>
      </p:sp>
      <p:sp>
        <p:nvSpPr>
          <p:cNvPr id="16394" name="Rectangle 11"/>
          <p:cNvSpPr>
            <a:spLocks noChangeArrowheads="1"/>
          </p:cNvSpPr>
          <p:nvPr/>
        </p:nvSpPr>
        <p:spPr bwMode="auto">
          <a:xfrm>
            <a:off x="6057900" y="5357813"/>
            <a:ext cx="105886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hu-HU" sz="2800"/>
              <a:t>n</a:t>
            </a:r>
            <a:r>
              <a:rPr lang="hu-HU" sz="2800" baseline="-25000"/>
              <a:t>2</a:t>
            </a:r>
            <a:r>
              <a:rPr lang="en-US" sz="2800"/>
              <a:t>&gt;</a:t>
            </a:r>
            <a:r>
              <a:rPr lang="hu-HU" sz="2800"/>
              <a:t>n</a:t>
            </a:r>
            <a:r>
              <a:rPr lang="hu-HU" sz="2800" baseline="-25000"/>
              <a:t>1</a:t>
            </a:r>
            <a:endParaRPr lang="en-US" sz="2800" baseline="-25000"/>
          </a:p>
        </p:txBody>
      </p:sp>
      <p:grpSp>
        <p:nvGrpSpPr>
          <p:cNvPr id="16395" name="Group 12"/>
          <p:cNvGrpSpPr>
            <a:grpSpLocks/>
          </p:cNvGrpSpPr>
          <p:nvPr/>
        </p:nvGrpSpPr>
        <p:grpSpPr bwMode="auto">
          <a:xfrm>
            <a:off x="5795963" y="3427413"/>
            <a:ext cx="935037" cy="577850"/>
            <a:chOff x="3651" y="2159"/>
            <a:chExt cx="589" cy="364"/>
          </a:xfrm>
        </p:grpSpPr>
        <p:sp>
          <p:nvSpPr>
            <p:cNvPr id="16398" name="Line 13"/>
            <p:cNvSpPr>
              <a:spLocks noChangeShapeType="1"/>
            </p:cNvSpPr>
            <p:nvPr/>
          </p:nvSpPr>
          <p:spPr bwMode="auto">
            <a:xfrm>
              <a:off x="3651" y="2523"/>
              <a:ext cx="589" cy="0"/>
            </a:xfrm>
            <a:prstGeom prst="line">
              <a:avLst/>
            </a:prstGeom>
            <a:noFill/>
            <a:ln w="50800">
              <a:solidFill>
                <a:srgbClr val="008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6399" name="Text Box 14"/>
            <p:cNvSpPr txBox="1">
              <a:spLocks noChangeArrowheads="1"/>
            </p:cNvSpPr>
            <p:nvPr/>
          </p:nvSpPr>
          <p:spPr bwMode="auto">
            <a:xfrm>
              <a:off x="3787" y="2159"/>
              <a:ext cx="23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sz="2400" b="1">
                  <a:solidFill>
                    <a:srgbClr val="33CC33"/>
                  </a:solidFill>
                </a:rPr>
                <a:t>F</a:t>
              </a:r>
            </a:p>
          </p:txBody>
        </p:sp>
      </p:grpSp>
      <p:sp>
        <p:nvSpPr>
          <p:cNvPr id="16396" name="Text Box 15"/>
          <p:cNvSpPr txBox="1">
            <a:spLocks noChangeArrowheads="1"/>
          </p:cNvSpPr>
          <p:nvPr/>
        </p:nvSpPr>
        <p:spPr bwMode="auto">
          <a:xfrm>
            <a:off x="4264025" y="3541713"/>
            <a:ext cx="5175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sz="2800"/>
              <a:t>n</a:t>
            </a:r>
            <a:r>
              <a:rPr lang="hu-HU" sz="2800" baseline="-25000"/>
              <a:t>2</a:t>
            </a:r>
            <a:endParaRPr lang="hu-HU" sz="2800"/>
          </a:p>
        </p:txBody>
      </p:sp>
      <p:sp>
        <p:nvSpPr>
          <p:cNvPr id="16397" name="Text Box 16"/>
          <p:cNvSpPr txBox="1">
            <a:spLocks noChangeArrowheads="1"/>
          </p:cNvSpPr>
          <p:nvPr/>
        </p:nvSpPr>
        <p:spPr bwMode="auto">
          <a:xfrm>
            <a:off x="2051050" y="476250"/>
            <a:ext cx="54006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sz="3600"/>
              <a:t>Sugároptika</a:t>
            </a:r>
            <a:r>
              <a:rPr lang="en-US" sz="3600"/>
              <a:t>: D</a:t>
            </a:r>
            <a:r>
              <a:rPr lang="en-US" sz="3600">
                <a:cs typeface="Arial" charset="0"/>
              </a:rPr>
              <a:t>&gt;</a:t>
            </a:r>
            <a:r>
              <a:rPr lang="en-US" sz="3600">
                <a:cs typeface="Arial" charset="0"/>
                <a:sym typeface="Symbol" pitchFamily="18" charset="2"/>
              </a:rPr>
              <a:t></a:t>
            </a:r>
          </a:p>
        </p:txBody>
      </p:sp>
      <p:pic>
        <p:nvPicPr>
          <p:cNvPr id="16" name="Kép 4" descr="imagesCAZCLT1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5934075"/>
            <a:ext cx="1000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625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412875"/>
            <a:ext cx="8229600" cy="3651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hu-HU" sz="2400" smtClean="0"/>
              <a:t>Gömbre ható erők fénygradiensben</a:t>
            </a:r>
          </a:p>
        </p:txBody>
      </p:sp>
      <p:sp>
        <p:nvSpPr>
          <p:cNvPr id="17411" name="Oval 3"/>
          <p:cNvSpPr>
            <a:spLocks noChangeArrowheads="1"/>
          </p:cNvSpPr>
          <p:nvPr/>
        </p:nvSpPr>
        <p:spPr bwMode="auto">
          <a:xfrm>
            <a:off x="3635375" y="2997200"/>
            <a:ext cx="1727200" cy="1728788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7412" name="Line 4"/>
          <p:cNvSpPr>
            <a:spLocks noChangeShapeType="1"/>
          </p:cNvSpPr>
          <p:nvPr/>
        </p:nvSpPr>
        <p:spPr bwMode="auto">
          <a:xfrm>
            <a:off x="5148263" y="1844675"/>
            <a:ext cx="0" cy="1439863"/>
          </a:xfrm>
          <a:prstGeom prst="line">
            <a:avLst/>
          </a:prstGeom>
          <a:noFill/>
          <a:ln w="635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7413" name="Line 5"/>
          <p:cNvSpPr>
            <a:spLocks noChangeShapeType="1"/>
          </p:cNvSpPr>
          <p:nvPr/>
        </p:nvSpPr>
        <p:spPr bwMode="auto">
          <a:xfrm flipH="1">
            <a:off x="4932363" y="3284538"/>
            <a:ext cx="215900" cy="1296987"/>
          </a:xfrm>
          <a:prstGeom prst="line">
            <a:avLst/>
          </a:prstGeom>
          <a:noFill/>
          <a:ln w="635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7414" name="Line 6"/>
          <p:cNvSpPr>
            <a:spLocks noChangeShapeType="1"/>
          </p:cNvSpPr>
          <p:nvPr/>
        </p:nvSpPr>
        <p:spPr bwMode="auto">
          <a:xfrm flipH="1">
            <a:off x="4211638" y="4581525"/>
            <a:ext cx="720725" cy="1368425"/>
          </a:xfrm>
          <a:prstGeom prst="line">
            <a:avLst/>
          </a:prstGeom>
          <a:noFill/>
          <a:ln w="63500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grpSp>
        <p:nvGrpSpPr>
          <p:cNvPr id="17415" name="Group 26"/>
          <p:cNvGrpSpPr>
            <a:grpSpLocks/>
          </p:cNvGrpSpPr>
          <p:nvPr/>
        </p:nvGrpSpPr>
        <p:grpSpPr bwMode="auto">
          <a:xfrm>
            <a:off x="5795963" y="3427413"/>
            <a:ext cx="935037" cy="577850"/>
            <a:chOff x="3651" y="2159"/>
            <a:chExt cx="589" cy="364"/>
          </a:xfrm>
        </p:grpSpPr>
        <p:sp>
          <p:nvSpPr>
            <p:cNvPr id="17431" name="Line 7"/>
            <p:cNvSpPr>
              <a:spLocks noChangeShapeType="1"/>
            </p:cNvSpPr>
            <p:nvPr/>
          </p:nvSpPr>
          <p:spPr bwMode="auto">
            <a:xfrm>
              <a:off x="3651" y="2523"/>
              <a:ext cx="589" cy="0"/>
            </a:xfrm>
            <a:prstGeom prst="line">
              <a:avLst/>
            </a:prstGeom>
            <a:noFill/>
            <a:ln w="50800">
              <a:solidFill>
                <a:srgbClr val="008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7432" name="Text Box 8"/>
            <p:cNvSpPr txBox="1">
              <a:spLocks noChangeArrowheads="1"/>
            </p:cNvSpPr>
            <p:nvPr/>
          </p:nvSpPr>
          <p:spPr bwMode="auto">
            <a:xfrm>
              <a:off x="3787" y="2159"/>
              <a:ext cx="23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sz="2400" b="1">
                  <a:solidFill>
                    <a:srgbClr val="33CC33"/>
                  </a:solidFill>
                </a:rPr>
                <a:t>F</a:t>
              </a:r>
            </a:p>
          </p:txBody>
        </p:sp>
      </p:grpSp>
      <p:sp>
        <p:nvSpPr>
          <p:cNvPr id="17416" name="Line 9"/>
          <p:cNvSpPr>
            <a:spLocks noChangeShapeType="1"/>
          </p:cNvSpPr>
          <p:nvPr/>
        </p:nvSpPr>
        <p:spPr bwMode="auto">
          <a:xfrm>
            <a:off x="3851275" y="1916113"/>
            <a:ext cx="0" cy="137001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7417" name="Line 10"/>
          <p:cNvSpPr>
            <a:spLocks noChangeShapeType="1"/>
          </p:cNvSpPr>
          <p:nvPr/>
        </p:nvSpPr>
        <p:spPr bwMode="auto">
          <a:xfrm>
            <a:off x="3851275" y="3357563"/>
            <a:ext cx="215900" cy="1295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7418" name="Line 11"/>
          <p:cNvSpPr>
            <a:spLocks noChangeShapeType="1"/>
          </p:cNvSpPr>
          <p:nvPr/>
        </p:nvSpPr>
        <p:spPr bwMode="auto">
          <a:xfrm>
            <a:off x="4067175" y="4652963"/>
            <a:ext cx="649288" cy="12239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7419" name="Line 12"/>
          <p:cNvSpPr>
            <a:spLocks noChangeShapeType="1"/>
          </p:cNvSpPr>
          <p:nvPr/>
        </p:nvSpPr>
        <p:spPr bwMode="auto">
          <a:xfrm flipH="1">
            <a:off x="2411413" y="4076700"/>
            <a:ext cx="57626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7420" name="Text Box 13"/>
          <p:cNvSpPr txBox="1">
            <a:spLocks noChangeArrowheads="1"/>
          </p:cNvSpPr>
          <p:nvPr/>
        </p:nvSpPr>
        <p:spPr bwMode="auto">
          <a:xfrm>
            <a:off x="2463800" y="3521075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17421" name="Text Box 14"/>
          <p:cNvSpPr txBox="1">
            <a:spLocks noChangeArrowheads="1"/>
          </p:cNvSpPr>
          <p:nvPr/>
        </p:nvSpPr>
        <p:spPr bwMode="auto">
          <a:xfrm>
            <a:off x="4695825" y="2051050"/>
            <a:ext cx="2968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sz="3200">
                <a:solidFill>
                  <a:srgbClr val="33CC33"/>
                </a:solidFill>
              </a:rPr>
              <a:t>I</a:t>
            </a:r>
          </a:p>
        </p:txBody>
      </p:sp>
      <p:sp>
        <p:nvSpPr>
          <p:cNvPr id="17422" name="Text Box 15"/>
          <p:cNvSpPr txBox="1">
            <a:spLocks noChangeArrowheads="1"/>
          </p:cNvSpPr>
          <p:nvPr/>
        </p:nvSpPr>
        <p:spPr bwMode="auto">
          <a:xfrm>
            <a:off x="3924300" y="2033588"/>
            <a:ext cx="29686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sz="320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17423" name="Text Box 16"/>
          <p:cNvSpPr txBox="1">
            <a:spLocks noChangeArrowheads="1"/>
          </p:cNvSpPr>
          <p:nvPr/>
        </p:nvSpPr>
        <p:spPr bwMode="auto">
          <a:xfrm>
            <a:off x="4378325" y="21447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7424" name="Text Box 17"/>
          <p:cNvSpPr txBox="1">
            <a:spLocks noChangeArrowheads="1"/>
          </p:cNvSpPr>
          <p:nvPr/>
        </p:nvSpPr>
        <p:spPr bwMode="auto">
          <a:xfrm>
            <a:off x="4284663" y="1989138"/>
            <a:ext cx="4079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sz="3200" b="1">
                <a:sym typeface="Symbol" pitchFamily="18" charset="2"/>
              </a:rPr>
              <a:t></a:t>
            </a:r>
          </a:p>
        </p:txBody>
      </p:sp>
      <p:sp>
        <p:nvSpPr>
          <p:cNvPr id="17425" name="Text Box 18"/>
          <p:cNvSpPr txBox="1">
            <a:spLocks noChangeArrowheads="1"/>
          </p:cNvSpPr>
          <p:nvPr/>
        </p:nvSpPr>
        <p:spPr bwMode="auto">
          <a:xfrm>
            <a:off x="1239838" y="2389188"/>
            <a:ext cx="5175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sz="2800"/>
              <a:t>n</a:t>
            </a:r>
            <a:r>
              <a:rPr lang="hu-HU" sz="2800" baseline="-25000"/>
              <a:t>1</a:t>
            </a:r>
            <a:endParaRPr lang="hu-HU" sz="2800"/>
          </a:p>
        </p:txBody>
      </p:sp>
      <p:sp>
        <p:nvSpPr>
          <p:cNvPr id="17426" name="Text Box 19"/>
          <p:cNvSpPr txBox="1">
            <a:spLocks noChangeArrowheads="1"/>
          </p:cNvSpPr>
          <p:nvPr/>
        </p:nvSpPr>
        <p:spPr bwMode="auto">
          <a:xfrm>
            <a:off x="4264025" y="3541713"/>
            <a:ext cx="5175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sz="2800"/>
              <a:t>n</a:t>
            </a:r>
            <a:r>
              <a:rPr lang="hu-HU" sz="2800" baseline="-25000"/>
              <a:t>2</a:t>
            </a:r>
            <a:endParaRPr lang="hu-HU" sz="2800"/>
          </a:p>
        </p:txBody>
      </p:sp>
      <p:sp>
        <p:nvSpPr>
          <p:cNvPr id="17427" name="Text Box 21"/>
          <p:cNvSpPr txBox="1">
            <a:spLocks noChangeArrowheads="1"/>
          </p:cNvSpPr>
          <p:nvPr/>
        </p:nvSpPr>
        <p:spPr bwMode="auto">
          <a:xfrm>
            <a:off x="6064250" y="5321300"/>
            <a:ext cx="13874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sz="2800"/>
              <a:t>n</a:t>
            </a:r>
            <a:r>
              <a:rPr lang="hu-HU" sz="2800" baseline="-25000"/>
              <a:t>2</a:t>
            </a:r>
            <a:r>
              <a:rPr lang="en-US" sz="2800">
                <a:cs typeface="Arial" charset="0"/>
              </a:rPr>
              <a:t>&gt;</a:t>
            </a:r>
            <a:r>
              <a:rPr lang="hu-HU" sz="2800">
                <a:cs typeface="Arial" charset="0"/>
              </a:rPr>
              <a:t>n</a:t>
            </a:r>
            <a:r>
              <a:rPr lang="hu-HU" sz="2800" baseline="-25000">
                <a:cs typeface="Arial" charset="0"/>
              </a:rPr>
              <a:t>1</a:t>
            </a:r>
            <a:endParaRPr lang="en-US" sz="2800">
              <a:cs typeface="Arial" charset="0"/>
            </a:endParaRPr>
          </a:p>
        </p:txBody>
      </p:sp>
      <p:sp>
        <p:nvSpPr>
          <p:cNvPr id="17428" name="Line 22"/>
          <p:cNvSpPr>
            <a:spLocks noChangeShapeType="1"/>
          </p:cNvSpPr>
          <p:nvPr/>
        </p:nvSpPr>
        <p:spPr bwMode="auto">
          <a:xfrm>
            <a:off x="3924300" y="6524625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7429" name="Text Box 23"/>
          <p:cNvSpPr txBox="1">
            <a:spLocks noChangeArrowheads="1"/>
          </p:cNvSpPr>
          <p:nvPr/>
        </p:nvSpPr>
        <p:spPr bwMode="auto">
          <a:xfrm>
            <a:off x="4067175" y="6092825"/>
            <a:ext cx="11977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dirty="0" smtClean="0"/>
              <a:t>Eredő erő</a:t>
            </a:r>
            <a:endParaRPr lang="hu-HU" dirty="0"/>
          </a:p>
        </p:txBody>
      </p:sp>
      <p:sp>
        <p:nvSpPr>
          <p:cNvPr id="17430" name="Rectangle 27"/>
          <p:cNvSpPr>
            <a:spLocks noChangeArrowheads="1"/>
          </p:cNvSpPr>
          <p:nvPr/>
        </p:nvSpPr>
        <p:spPr bwMode="auto">
          <a:xfrm>
            <a:off x="2051050" y="476250"/>
            <a:ext cx="51847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hu-HU" sz="3600"/>
              <a:t>Sugároptika </a:t>
            </a:r>
            <a:r>
              <a:rPr lang="en-US" sz="3600"/>
              <a:t>: D&gt;</a:t>
            </a:r>
            <a:r>
              <a:rPr lang="en-US" sz="3600">
                <a:sym typeface="Symbol" pitchFamily="18" charset="2"/>
              </a:rPr>
              <a:t></a:t>
            </a:r>
          </a:p>
        </p:txBody>
      </p:sp>
      <p:pic>
        <p:nvPicPr>
          <p:cNvPr id="25" name="Kép 4" descr="imagesCAZCLT1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5934075"/>
            <a:ext cx="1000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208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/>
          <a:lstStyle/>
          <a:p>
            <a:pPr eaLnBrk="1" hangingPunct="1"/>
            <a:r>
              <a:rPr lang="hu-HU" sz="3600" smtClean="0"/>
              <a:t>Optikai csipesz</a:t>
            </a:r>
          </a:p>
        </p:txBody>
      </p:sp>
      <p:pic>
        <p:nvPicPr>
          <p:cNvPr id="18435" name="Picture 6" descr="CEROKW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700213"/>
            <a:ext cx="3995737" cy="515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 Box 7"/>
          <p:cNvSpPr txBox="1">
            <a:spLocks noChangeArrowheads="1"/>
          </p:cNvSpPr>
          <p:nvPr/>
        </p:nvSpPr>
        <p:spPr bwMode="auto">
          <a:xfrm>
            <a:off x="4284663" y="2420938"/>
            <a:ext cx="593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>
                <a:latin typeface="Trebuchet MS" pitchFamily="34" charset="0"/>
              </a:rPr>
              <a:t>lens</a:t>
            </a:r>
            <a:endParaRPr lang="en-GB">
              <a:latin typeface="Trebuchet MS" pitchFamily="34" charset="0"/>
            </a:endParaRPr>
          </a:p>
        </p:txBody>
      </p:sp>
      <p:sp>
        <p:nvSpPr>
          <p:cNvPr id="18437" name="Text Box 8"/>
          <p:cNvSpPr txBox="1">
            <a:spLocks noChangeArrowheads="1"/>
          </p:cNvSpPr>
          <p:nvPr/>
        </p:nvSpPr>
        <p:spPr bwMode="auto">
          <a:xfrm>
            <a:off x="2484438" y="2773363"/>
            <a:ext cx="3444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sz="2400">
                <a:solidFill>
                  <a:srgbClr val="FF0000"/>
                </a:solidFill>
                <a:latin typeface="Trebuchet MS" pitchFamily="34" charset="0"/>
              </a:rPr>
              <a:t>a</a:t>
            </a:r>
            <a:endParaRPr lang="en-GB" sz="2400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18438" name="Text Box 9"/>
          <p:cNvSpPr txBox="1">
            <a:spLocks noChangeArrowheads="1"/>
          </p:cNvSpPr>
          <p:nvPr/>
        </p:nvSpPr>
        <p:spPr bwMode="auto">
          <a:xfrm>
            <a:off x="3627438" y="3141663"/>
            <a:ext cx="549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sz="2400" b="1">
                <a:solidFill>
                  <a:srgbClr val="009900"/>
                </a:solidFill>
                <a:latin typeface="Trebuchet MS" pitchFamily="34" charset="0"/>
              </a:rPr>
              <a:t>p</a:t>
            </a:r>
            <a:r>
              <a:rPr lang="hu-HU" sz="2400" baseline="-25000">
                <a:solidFill>
                  <a:srgbClr val="009900"/>
                </a:solidFill>
                <a:latin typeface="Trebuchet MS" pitchFamily="34" charset="0"/>
              </a:rPr>
              <a:t>a</a:t>
            </a:r>
            <a:endParaRPr lang="en-GB" sz="2400" baseline="-25000">
              <a:solidFill>
                <a:srgbClr val="009900"/>
              </a:solidFill>
              <a:latin typeface="Trebuchet MS" pitchFamily="34" charset="0"/>
            </a:endParaRPr>
          </a:p>
        </p:txBody>
      </p:sp>
      <p:sp>
        <p:nvSpPr>
          <p:cNvPr id="18439" name="Text Box 10"/>
          <p:cNvSpPr txBox="1">
            <a:spLocks noChangeArrowheads="1"/>
          </p:cNvSpPr>
          <p:nvPr/>
        </p:nvSpPr>
        <p:spPr bwMode="auto">
          <a:xfrm>
            <a:off x="4329113" y="5091113"/>
            <a:ext cx="2968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sz="2400">
                <a:solidFill>
                  <a:srgbClr val="FF0000"/>
                </a:solidFill>
                <a:latin typeface="Trebuchet MS" pitchFamily="34" charset="0"/>
              </a:rPr>
              <a:t>f</a:t>
            </a:r>
            <a:endParaRPr lang="en-GB" sz="2400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18440" name="Text Box 11"/>
          <p:cNvSpPr txBox="1">
            <a:spLocks noChangeArrowheads="1"/>
          </p:cNvSpPr>
          <p:nvPr/>
        </p:nvSpPr>
        <p:spPr bwMode="auto">
          <a:xfrm>
            <a:off x="5262563" y="4914900"/>
            <a:ext cx="3889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sz="2400">
                <a:latin typeface="Trebuchet MS" pitchFamily="34" charset="0"/>
              </a:rPr>
              <a:t>O</a:t>
            </a:r>
            <a:endParaRPr lang="en-GB" sz="2400">
              <a:latin typeface="Trebuchet MS" pitchFamily="34" charset="0"/>
            </a:endParaRPr>
          </a:p>
        </p:txBody>
      </p:sp>
      <p:sp>
        <p:nvSpPr>
          <p:cNvPr id="18441" name="Text Box 12"/>
          <p:cNvSpPr txBox="1">
            <a:spLocks noChangeArrowheads="1"/>
          </p:cNvSpPr>
          <p:nvPr/>
        </p:nvSpPr>
        <p:spPr bwMode="auto">
          <a:xfrm>
            <a:off x="6370638" y="2773363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sz="2400">
                <a:solidFill>
                  <a:srgbClr val="FF0000"/>
                </a:solidFill>
                <a:latin typeface="Trebuchet MS" pitchFamily="34" charset="0"/>
              </a:rPr>
              <a:t>b</a:t>
            </a:r>
            <a:endParaRPr lang="en-GB" sz="2400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18442" name="Text Box 13"/>
          <p:cNvSpPr txBox="1">
            <a:spLocks noChangeArrowheads="1"/>
          </p:cNvSpPr>
          <p:nvPr/>
        </p:nvSpPr>
        <p:spPr bwMode="auto">
          <a:xfrm>
            <a:off x="3932238" y="6159500"/>
            <a:ext cx="466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sz="2400">
                <a:solidFill>
                  <a:srgbClr val="FF0000"/>
                </a:solidFill>
                <a:latin typeface="Trebuchet MS" pitchFamily="34" charset="0"/>
              </a:rPr>
              <a:t>b</a:t>
            </a:r>
            <a:r>
              <a:rPr lang="en-US" sz="2400">
                <a:solidFill>
                  <a:srgbClr val="FF0000"/>
                </a:solidFill>
                <a:latin typeface="Trebuchet MS" pitchFamily="34" charset="0"/>
              </a:rPr>
              <a:t>’</a:t>
            </a:r>
            <a:endParaRPr lang="en-GB" sz="2400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18443" name="Text Box 14"/>
          <p:cNvSpPr txBox="1">
            <a:spLocks noChangeArrowheads="1"/>
          </p:cNvSpPr>
          <p:nvPr/>
        </p:nvSpPr>
        <p:spPr bwMode="auto">
          <a:xfrm>
            <a:off x="6599238" y="5570538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FF0000"/>
                </a:solidFill>
                <a:latin typeface="Trebuchet MS" pitchFamily="34" charset="0"/>
              </a:rPr>
              <a:t>a’</a:t>
            </a:r>
            <a:endParaRPr lang="en-GB" sz="2400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18444" name="Text Box 15"/>
          <p:cNvSpPr txBox="1">
            <a:spLocks noChangeArrowheads="1"/>
          </p:cNvSpPr>
          <p:nvPr/>
        </p:nvSpPr>
        <p:spPr bwMode="auto">
          <a:xfrm>
            <a:off x="4676775" y="6392863"/>
            <a:ext cx="719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>
                <a:solidFill>
                  <a:schemeClr val="accent2"/>
                </a:solidFill>
                <a:latin typeface="Trebuchet MS" pitchFamily="34" charset="0"/>
              </a:rPr>
              <a:t>p</a:t>
            </a:r>
            <a:r>
              <a:rPr lang="en-US" sz="2400" baseline="-25000">
                <a:solidFill>
                  <a:schemeClr val="accent2"/>
                </a:solidFill>
                <a:latin typeface="Trebuchet MS" pitchFamily="34" charset="0"/>
              </a:rPr>
              <a:t>b</a:t>
            </a:r>
            <a:r>
              <a:rPr lang="en-US" sz="2400">
                <a:solidFill>
                  <a:schemeClr val="accent2"/>
                </a:solidFill>
                <a:latin typeface="Trebuchet MS" pitchFamily="34" charset="0"/>
              </a:rPr>
              <a:t>’</a:t>
            </a:r>
            <a:endParaRPr lang="en-GB" sz="2400">
              <a:solidFill>
                <a:schemeClr val="accent2"/>
              </a:solidFill>
              <a:latin typeface="Trebuchet MS" pitchFamily="34" charset="0"/>
            </a:endParaRPr>
          </a:p>
        </p:txBody>
      </p:sp>
      <p:sp>
        <p:nvSpPr>
          <p:cNvPr id="18445" name="Text Box 16"/>
          <p:cNvSpPr txBox="1">
            <a:spLocks noChangeArrowheads="1"/>
          </p:cNvSpPr>
          <p:nvPr/>
        </p:nvSpPr>
        <p:spPr bwMode="auto">
          <a:xfrm>
            <a:off x="5014913" y="3178175"/>
            <a:ext cx="612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sz="2400" b="1">
                <a:solidFill>
                  <a:schemeClr val="accent2"/>
                </a:solidFill>
                <a:latin typeface="Trebuchet MS" pitchFamily="34" charset="0"/>
              </a:rPr>
              <a:t>p</a:t>
            </a:r>
            <a:r>
              <a:rPr lang="en-US" sz="2400" baseline="-25000">
                <a:solidFill>
                  <a:schemeClr val="accent2"/>
                </a:solidFill>
                <a:latin typeface="Trebuchet MS" pitchFamily="34" charset="0"/>
              </a:rPr>
              <a:t>b</a:t>
            </a:r>
            <a:endParaRPr lang="en-GB" sz="2400" baseline="-25000">
              <a:solidFill>
                <a:schemeClr val="accent2"/>
              </a:solidFill>
              <a:latin typeface="Trebuchet MS" pitchFamily="34" charset="0"/>
            </a:endParaRPr>
          </a:p>
        </p:txBody>
      </p:sp>
      <p:sp>
        <p:nvSpPr>
          <p:cNvPr id="18446" name="Text Box 17"/>
          <p:cNvSpPr txBox="1">
            <a:spLocks noChangeArrowheads="1"/>
          </p:cNvSpPr>
          <p:nvPr/>
        </p:nvSpPr>
        <p:spPr bwMode="auto">
          <a:xfrm>
            <a:off x="5929313" y="6121400"/>
            <a:ext cx="719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009900"/>
                </a:solidFill>
                <a:latin typeface="Trebuchet MS" pitchFamily="34" charset="0"/>
              </a:rPr>
              <a:t>p</a:t>
            </a:r>
            <a:r>
              <a:rPr lang="en-US" sz="2400" baseline="-25000">
                <a:solidFill>
                  <a:srgbClr val="009900"/>
                </a:solidFill>
                <a:latin typeface="Trebuchet MS" pitchFamily="34" charset="0"/>
              </a:rPr>
              <a:t>a</a:t>
            </a:r>
            <a:r>
              <a:rPr lang="en-US" sz="2400">
                <a:solidFill>
                  <a:srgbClr val="009900"/>
                </a:solidFill>
                <a:latin typeface="Trebuchet MS" pitchFamily="34" charset="0"/>
              </a:rPr>
              <a:t>’</a:t>
            </a:r>
            <a:endParaRPr lang="en-GB" sz="2400">
              <a:solidFill>
                <a:srgbClr val="009900"/>
              </a:solidFill>
              <a:latin typeface="Trebuchet MS" pitchFamily="34" charset="0"/>
            </a:endParaRPr>
          </a:p>
        </p:txBody>
      </p:sp>
      <p:sp>
        <p:nvSpPr>
          <p:cNvPr id="18447" name="Text Box 18"/>
          <p:cNvSpPr txBox="1">
            <a:spLocks noChangeArrowheads="1"/>
          </p:cNvSpPr>
          <p:nvPr/>
        </p:nvSpPr>
        <p:spPr bwMode="auto">
          <a:xfrm>
            <a:off x="5014913" y="5386388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009900"/>
                </a:solidFill>
                <a:latin typeface="Trebuchet MS" pitchFamily="34" charset="0"/>
              </a:rPr>
              <a:t>F</a:t>
            </a:r>
            <a:r>
              <a:rPr lang="hu-HU" sz="2400" baseline="-25000">
                <a:solidFill>
                  <a:srgbClr val="009900"/>
                </a:solidFill>
                <a:latin typeface="Trebuchet MS" pitchFamily="34" charset="0"/>
              </a:rPr>
              <a:t>a</a:t>
            </a:r>
            <a:endParaRPr lang="en-GB" sz="2400" baseline="-25000">
              <a:solidFill>
                <a:srgbClr val="009900"/>
              </a:solidFill>
              <a:latin typeface="Trebuchet MS" pitchFamily="34" charset="0"/>
            </a:endParaRPr>
          </a:p>
        </p:txBody>
      </p:sp>
      <p:sp>
        <p:nvSpPr>
          <p:cNvPr id="18448" name="Text Box 19"/>
          <p:cNvSpPr txBox="1">
            <a:spLocks noChangeArrowheads="1"/>
          </p:cNvSpPr>
          <p:nvPr/>
        </p:nvSpPr>
        <p:spPr bwMode="auto">
          <a:xfrm>
            <a:off x="5056188" y="4583113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>
                <a:solidFill>
                  <a:schemeClr val="accent2"/>
                </a:solidFill>
                <a:latin typeface="Trebuchet MS" pitchFamily="34" charset="0"/>
              </a:rPr>
              <a:t>F</a:t>
            </a:r>
            <a:r>
              <a:rPr lang="en-US" sz="2400" baseline="-25000">
                <a:solidFill>
                  <a:schemeClr val="accent2"/>
                </a:solidFill>
                <a:latin typeface="Trebuchet MS" pitchFamily="34" charset="0"/>
              </a:rPr>
              <a:t>b</a:t>
            </a:r>
            <a:endParaRPr lang="en-GB" sz="2400" baseline="-25000">
              <a:solidFill>
                <a:schemeClr val="accent2"/>
              </a:solidFill>
              <a:latin typeface="Trebuchet MS" pitchFamily="34" charset="0"/>
            </a:endParaRPr>
          </a:p>
        </p:txBody>
      </p:sp>
      <p:sp>
        <p:nvSpPr>
          <p:cNvPr id="18449" name="Text Box 20"/>
          <p:cNvSpPr txBox="1">
            <a:spLocks noChangeArrowheads="1"/>
          </p:cNvSpPr>
          <p:nvPr/>
        </p:nvSpPr>
        <p:spPr bwMode="auto">
          <a:xfrm>
            <a:off x="4762500" y="5135563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>
                <a:latin typeface="Trebuchet MS" pitchFamily="34" charset="0"/>
              </a:rPr>
              <a:t>F</a:t>
            </a:r>
            <a:endParaRPr lang="en-GB" sz="2400" b="1">
              <a:latin typeface="Trebuchet MS" pitchFamily="34" charset="0"/>
            </a:endParaRPr>
          </a:p>
        </p:txBody>
      </p:sp>
      <p:sp>
        <p:nvSpPr>
          <p:cNvPr id="18450" name="Text Box 21"/>
          <p:cNvSpPr txBox="1">
            <a:spLocks noChangeArrowheads="1"/>
          </p:cNvSpPr>
          <p:nvPr/>
        </p:nvSpPr>
        <p:spPr bwMode="auto">
          <a:xfrm>
            <a:off x="3779838" y="1628775"/>
            <a:ext cx="15462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sz="2000" b="1">
                <a:solidFill>
                  <a:srgbClr val="FF0000"/>
                </a:solidFill>
                <a:latin typeface="Trebuchet MS" pitchFamily="34" charset="0"/>
              </a:rPr>
              <a:t>Laser beam</a:t>
            </a:r>
            <a:endParaRPr lang="en-GB" sz="2000" b="1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18451" name="Text Box 23"/>
          <p:cNvSpPr txBox="1">
            <a:spLocks noChangeArrowheads="1"/>
          </p:cNvSpPr>
          <p:nvPr/>
        </p:nvSpPr>
        <p:spPr bwMode="auto">
          <a:xfrm>
            <a:off x="3059113" y="908050"/>
            <a:ext cx="28622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sz="2400"/>
              <a:t>Arthur Ashkin, 1974</a:t>
            </a:r>
          </a:p>
        </p:txBody>
      </p:sp>
      <p:pic>
        <p:nvPicPr>
          <p:cNvPr id="20" name="Kép 4" descr="imagesCAZCLT1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5934075"/>
            <a:ext cx="1000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77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z="3600" smtClean="0"/>
              <a:t>Optikai csipesz</a:t>
            </a:r>
            <a:r>
              <a:rPr lang="en-US" sz="3600" smtClean="0"/>
              <a:t>1974</a:t>
            </a:r>
          </a:p>
        </p:txBody>
      </p:sp>
      <p:pic>
        <p:nvPicPr>
          <p:cNvPr id="19459" name="Picture 5" descr="ashkin_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276475"/>
            <a:ext cx="3455988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Rectangle 6"/>
          <p:cNvSpPr>
            <a:spLocks noChangeArrowheads="1"/>
          </p:cNvSpPr>
          <p:nvPr/>
        </p:nvSpPr>
        <p:spPr bwMode="auto">
          <a:xfrm>
            <a:off x="4284663" y="2420938"/>
            <a:ext cx="45720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/>
              <a:t>A. Ashkin, J.M. Dziedzic, J.E. Bjorkholm and S. Chu. 1986. </a:t>
            </a:r>
          </a:p>
          <a:p>
            <a:endParaRPr lang="en-GB"/>
          </a:p>
          <a:p>
            <a:r>
              <a:rPr lang="en-GB"/>
              <a:t>"Observation of a Single-Beam Gradient Force Optical Trap for Dielectric Particles." </a:t>
            </a:r>
          </a:p>
          <a:p>
            <a:r>
              <a:rPr lang="en-GB"/>
              <a:t>Opt. Lett. 11 (5) 288-290. </a:t>
            </a:r>
          </a:p>
        </p:txBody>
      </p:sp>
      <p:pic>
        <p:nvPicPr>
          <p:cNvPr id="5" name="Kép 4" descr="imagesCAZCLT1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5934075"/>
            <a:ext cx="1000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536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z="3600" smtClean="0"/>
              <a:t>Optikai csipesz</a:t>
            </a:r>
          </a:p>
        </p:txBody>
      </p:sp>
      <p:pic>
        <p:nvPicPr>
          <p:cNvPr id="20485" name="golyocsapd.mpg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1050" y="1700213"/>
            <a:ext cx="5040313" cy="4124325"/>
          </a:xfrm>
        </p:spPr>
      </p:pic>
      <p:pic>
        <p:nvPicPr>
          <p:cNvPr id="4" name="Kép 4" descr="imagesCAZCLT1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5934075"/>
            <a:ext cx="1000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722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4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04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048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003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Csapdázás </a:t>
            </a:r>
            <a:r>
              <a:rPr lang="hu-HU" dirty="0" smtClean="0"/>
              <a:t>fénnyel</a:t>
            </a:r>
            <a:endParaRPr lang="hu-HU" dirty="0"/>
          </a:p>
        </p:txBody>
      </p:sp>
      <p:pic>
        <p:nvPicPr>
          <p:cNvPr id="5" name="vvt_csapd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71736" y="2204864"/>
            <a:ext cx="4136927" cy="3382978"/>
          </a:xfrm>
          <a:prstGeom prst="rect">
            <a:avLst/>
          </a:prstGeom>
        </p:spPr>
      </p:pic>
      <p:pic>
        <p:nvPicPr>
          <p:cNvPr id="4" name="Kép 3" descr="imagesCAZCLT1L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3900" y="5934831"/>
            <a:ext cx="1000100" cy="92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06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z="3600" smtClean="0"/>
              <a:t>Optikai csipesz</a:t>
            </a:r>
          </a:p>
        </p:txBody>
      </p:sp>
      <p:sp>
        <p:nvSpPr>
          <p:cNvPr id="23555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hu-HU" dirty="0" smtClean="0"/>
              <a:t>A csapdázáskor ható erők</a:t>
            </a:r>
          </a:p>
          <a:p>
            <a:pPr lvl="1" eaLnBrk="1" hangingPunct="1"/>
            <a:r>
              <a:rPr lang="hu-HU" dirty="0" smtClean="0"/>
              <a:t>Gradiens erő 		csapdázik</a:t>
            </a:r>
          </a:p>
          <a:p>
            <a:pPr lvl="1" eaLnBrk="1" hangingPunct="1"/>
            <a:r>
              <a:rPr lang="hu-HU" dirty="0" smtClean="0"/>
              <a:t>Szóró erő			lök</a:t>
            </a:r>
          </a:p>
          <a:p>
            <a:pPr lvl="1" eaLnBrk="1" hangingPunct="1"/>
            <a:endParaRPr lang="hu-HU" dirty="0" smtClean="0"/>
          </a:p>
          <a:p>
            <a:pPr lvl="1" eaLnBrk="1" hangingPunct="1">
              <a:buFontTx/>
              <a:buNone/>
            </a:pPr>
            <a:r>
              <a:rPr lang="hu-HU" dirty="0" smtClean="0"/>
              <a:t>Nagy NA objektív szükséges</a:t>
            </a:r>
          </a:p>
          <a:p>
            <a:pPr lvl="1" eaLnBrk="1" hangingPunct="1">
              <a:buFontTx/>
              <a:buNone/>
            </a:pPr>
            <a:endParaRPr lang="hu-HU" dirty="0" smtClean="0"/>
          </a:p>
          <a:p>
            <a:pPr lvl="1" eaLnBrk="1" hangingPunct="1">
              <a:buFontTx/>
              <a:buNone/>
            </a:pPr>
            <a:r>
              <a:rPr lang="hu-HU" dirty="0" smtClean="0"/>
              <a:t>Csapdázó erő: ~</a:t>
            </a:r>
            <a:r>
              <a:rPr lang="hu-HU" dirty="0" err="1" smtClean="0"/>
              <a:t>pN</a:t>
            </a:r>
            <a:r>
              <a:rPr lang="hu-HU" dirty="0" smtClean="0"/>
              <a:t> </a:t>
            </a:r>
            <a:r>
              <a:rPr lang="hu-HU" sz="2400" i="1" dirty="0" smtClean="0"/>
              <a:t>éppen jó</a:t>
            </a:r>
          </a:p>
          <a:p>
            <a:pPr lvl="1" eaLnBrk="1" hangingPunct="1"/>
            <a:endParaRPr lang="hu-HU" sz="2400" i="1" dirty="0" smtClean="0"/>
          </a:p>
          <a:p>
            <a:pPr lvl="1" eaLnBrk="1" hangingPunct="1"/>
            <a:endParaRPr lang="hu-HU" sz="2400" i="1" dirty="0" smtClean="0"/>
          </a:p>
          <a:p>
            <a:pPr lvl="1" eaLnBrk="1" hangingPunct="1"/>
            <a:endParaRPr lang="hu-HU" dirty="0" smtClean="0"/>
          </a:p>
          <a:p>
            <a:pPr lvl="2" eaLnBrk="1" hangingPunct="1">
              <a:buFontTx/>
              <a:buNone/>
            </a:pPr>
            <a:endParaRPr lang="hu-HU" dirty="0" smtClean="0"/>
          </a:p>
          <a:p>
            <a:pPr lvl="2" eaLnBrk="1" hangingPunct="1">
              <a:buFontTx/>
              <a:buNone/>
            </a:pPr>
            <a:endParaRPr lang="hu-HU" dirty="0" smtClean="0"/>
          </a:p>
          <a:p>
            <a:pPr lvl="2" eaLnBrk="1" hangingPunct="1">
              <a:buFontTx/>
              <a:buNone/>
            </a:pPr>
            <a:endParaRPr lang="hu-HU" dirty="0" smtClean="0"/>
          </a:p>
        </p:txBody>
      </p:sp>
      <p:pic>
        <p:nvPicPr>
          <p:cNvPr id="4" name="Kép 4" descr="imagesCAZCLT1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5934075"/>
            <a:ext cx="1000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753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z="3600" dirty="0" smtClean="0"/>
              <a:t>Optikai csipesz</a:t>
            </a:r>
          </a:p>
        </p:txBody>
      </p:sp>
      <p:sp>
        <p:nvSpPr>
          <p:cNvPr id="26627" name="Line 3"/>
          <p:cNvSpPr>
            <a:spLocks noChangeShapeType="1"/>
          </p:cNvSpPr>
          <p:nvPr/>
        </p:nvSpPr>
        <p:spPr bwMode="auto">
          <a:xfrm>
            <a:off x="5084763" y="4521200"/>
            <a:ext cx="3302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6628" name="Freeform 4"/>
          <p:cNvSpPr>
            <a:spLocks/>
          </p:cNvSpPr>
          <p:nvPr/>
        </p:nvSpPr>
        <p:spPr bwMode="auto">
          <a:xfrm>
            <a:off x="4503738" y="4037013"/>
            <a:ext cx="358775" cy="84137"/>
          </a:xfrm>
          <a:custGeom>
            <a:avLst/>
            <a:gdLst>
              <a:gd name="T0" fmla="*/ 355336 w 626"/>
              <a:gd name="T1" fmla="*/ 70991 h 160"/>
              <a:gd name="T2" fmla="*/ 358775 w 626"/>
              <a:gd name="T3" fmla="*/ 57318 h 160"/>
              <a:gd name="T4" fmla="*/ 5731 w 626"/>
              <a:gd name="T5" fmla="*/ 0 h 160"/>
              <a:gd name="T6" fmla="*/ 0 w 626"/>
              <a:gd name="T7" fmla="*/ 26819 h 160"/>
              <a:gd name="T8" fmla="*/ 352471 w 626"/>
              <a:gd name="T9" fmla="*/ 84137 h 160"/>
              <a:gd name="T10" fmla="*/ 355336 w 626"/>
              <a:gd name="T11" fmla="*/ 70991 h 1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26"/>
              <a:gd name="T19" fmla="*/ 0 h 160"/>
              <a:gd name="T20" fmla="*/ 626 w 626"/>
              <a:gd name="T21" fmla="*/ 160 h 1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26" h="160">
                <a:moveTo>
                  <a:pt x="620" y="135"/>
                </a:moveTo>
                <a:lnTo>
                  <a:pt x="626" y="109"/>
                </a:lnTo>
                <a:lnTo>
                  <a:pt x="10" y="0"/>
                </a:lnTo>
                <a:lnTo>
                  <a:pt x="0" y="51"/>
                </a:lnTo>
                <a:lnTo>
                  <a:pt x="615" y="160"/>
                </a:lnTo>
                <a:lnTo>
                  <a:pt x="620" y="135"/>
                </a:lnTo>
                <a:close/>
              </a:path>
            </a:pathLst>
          </a:custGeom>
          <a:solidFill>
            <a:srgbClr val="BABA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6629" name="Freeform 5"/>
          <p:cNvSpPr>
            <a:spLocks/>
          </p:cNvSpPr>
          <p:nvPr/>
        </p:nvSpPr>
        <p:spPr bwMode="auto">
          <a:xfrm>
            <a:off x="5013325" y="3586163"/>
            <a:ext cx="236538" cy="28575"/>
          </a:xfrm>
          <a:custGeom>
            <a:avLst/>
            <a:gdLst>
              <a:gd name="T0" fmla="*/ 236538 w 412"/>
              <a:gd name="T1" fmla="*/ 15818 h 56"/>
              <a:gd name="T2" fmla="*/ 236538 w 412"/>
              <a:gd name="T3" fmla="*/ 3062 h 56"/>
              <a:gd name="T4" fmla="*/ 0 w 412"/>
              <a:gd name="T5" fmla="*/ 0 h 56"/>
              <a:gd name="T6" fmla="*/ 0 w 412"/>
              <a:gd name="T7" fmla="*/ 26024 h 56"/>
              <a:gd name="T8" fmla="*/ 236538 w 412"/>
              <a:gd name="T9" fmla="*/ 28575 h 56"/>
              <a:gd name="T10" fmla="*/ 236538 w 412"/>
              <a:gd name="T11" fmla="*/ 15818 h 5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12"/>
              <a:gd name="T19" fmla="*/ 0 h 56"/>
              <a:gd name="T20" fmla="*/ 412 w 412"/>
              <a:gd name="T21" fmla="*/ 56 h 5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12" h="56">
                <a:moveTo>
                  <a:pt x="412" y="31"/>
                </a:moveTo>
                <a:lnTo>
                  <a:pt x="412" y="6"/>
                </a:lnTo>
                <a:lnTo>
                  <a:pt x="0" y="0"/>
                </a:lnTo>
                <a:lnTo>
                  <a:pt x="0" y="51"/>
                </a:lnTo>
                <a:lnTo>
                  <a:pt x="412" y="56"/>
                </a:lnTo>
                <a:lnTo>
                  <a:pt x="412" y="3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6630" name="Freeform 6"/>
          <p:cNvSpPr>
            <a:spLocks/>
          </p:cNvSpPr>
          <p:nvPr/>
        </p:nvSpPr>
        <p:spPr bwMode="auto">
          <a:xfrm>
            <a:off x="5148263" y="3779838"/>
            <a:ext cx="268287" cy="33337"/>
          </a:xfrm>
          <a:custGeom>
            <a:avLst/>
            <a:gdLst>
              <a:gd name="T0" fmla="*/ 267138 w 467"/>
              <a:gd name="T1" fmla="*/ 13543 h 64"/>
              <a:gd name="T2" fmla="*/ 266564 w 467"/>
              <a:gd name="T3" fmla="*/ 0 h 64"/>
              <a:gd name="T4" fmla="*/ 0 w 467"/>
              <a:gd name="T5" fmla="*/ 6772 h 64"/>
              <a:gd name="T6" fmla="*/ 1149 w 467"/>
              <a:gd name="T7" fmla="*/ 33337 h 64"/>
              <a:gd name="T8" fmla="*/ 268287 w 467"/>
              <a:gd name="T9" fmla="*/ 26565 h 64"/>
              <a:gd name="T10" fmla="*/ 267138 w 467"/>
              <a:gd name="T11" fmla="*/ 13543 h 6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67"/>
              <a:gd name="T19" fmla="*/ 0 h 64"/>
              <a:gd name="T20" fmla="*/ 467 w 467"/>
              <a:gd name="T21" fmla="*/ 64 h 6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67" h="64">
                <a:moveTo>
                  <a:pt x="465" y="26"/>
                </a:moveTo>
                <a:lnTo>
                  <a:pt x="464" y="0"/>
                </a:lnTo>
                <a:lnTo>
                  <a:pt x="0" y="13"/>
                </a:lnTo>
                <a:lnTo>
                  <a:pt x="2" y="64"/>
                </a:lnTo>
                <a:lnTo>
                  <a:pt x="467" y="51"/>
                </a:lnTo>
                <a:lnTo>
                  <a:pt x="465" y="26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6631" name="Freeform 7"/>
          <p:cNvSpPr>
            <a:spLocks/>
          </p:cNvSpPr>
          <p:nvPr/>
        </p:nvSpPr>
        <p:spPr bwMode="auto">
          <a:xfrm>
            <a:off x="3449638" y="2062163"/>
            <a:ext cx="411162" cy="355600"/>
          </a:xfrm>
          <a:custGeom>
            <a:avLst/>
            <a:gdLst>
              <a:gd name="T0" fmla="*/ 400251 w 716"/>
              <a:gd name="T1" fmla="*/ 346075 h 672"/>
              <a:gd name="T2" fmla="*/ 411162 w 716"/>
              <a:gd name="T3" fmla="*/ 336550 h 672"/>
              <a:gd name="T4" fmla="*/ 21247 w 716"/>
              <a:gd name="T5" fmla="*/ 0 h 672"/>
              <a:gd name="T6" fmla="*/ 0 w 716"/>
              <a:gd name="T7" fmla="*/ 18521 h 672"/>
              <a:gd name="T8" fmla="*/ 389915 w 716"/>
              <a:gd name="T9" fmla="*/ 355600 h 672"/>
              <a:gd name="T10" fmla="*/ 400251 w 716"/>
              <a:gd name="T11" fmla="*/ 346075 h 67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16"/>
              <a:gd name="T19" fmla="*/ 0 h 672"/>
              <a:gd name="T20" fmla="*/ 716 w 716"/>
              <a:gd name="T21" fmla="*/ 672 h 67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16" h="672">
                <a:moveTo>
                  <a:pt x="697" y="654"/>
                </a:moveTo>
                <a:lnTo>
                  <a:pt x="716" y="636"/>
                </a:lnTo>
                <a:lnTo>
                  <a:pt x="37" y="0"/>
                </a:lnTo>
                <a:lnTo>
                  <a:pt x="0" y="35"/>
                </a:lnTo>
                <a:lnTo>
                  <a:pt x="679" y="672"/>
                </a:lnTo>
                <a:lnTo>
                  <a:pt x="697" y="654"/>
                </a:lnTo>
                <a:close/>
              </a:path>
            </a:pathLst>
          </a:cu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6632" name="Freeform 8"/>
          <p:cNvSpPr>
            <a:spLocks/>
          </p:cNvSpPr>
          <p:nvPr/>
        </p:nvSpPr>
        <p:spPr bwMode="auto">
          <a:xfrm>
            <a:off x="3022600" y="4094163"/>
            <a:ext cx="136525" cy="12700"/>
          </a:xfrm>
          <a:custGeom>
            <a:avLst/>
            <a:gdLst>
              <a:gd name="T0" fmla="*/ 136525 w 236"/>
              <a:gd name="T1" fmla="*/ 6096 h 25"/>
              <a:gd name="T2" fmla="*/ 129005 w 236"/>
              <a:gd name="T3" fmla="*/ 0 h 25"/>
              <a:gd name="T4" fmla="*/ 0 w 236"/>
              <a:gd name="T5" fmla="*/ 0 h 25"/>
              <a:gd name="T6" fmla="*/ 0 w 236"/>
              <a:gd name="T7" fmla="*/ 12700 h 25"/>
              <a:gd name="T8" fmla="*/ 129005 w 236"/>
              <a:gd name="T9" fmla="*/ 12700 h 25"/>
              <a:gd name="T10" fmla="*/ 121484 w 236"/>
              <a:gd name="T11" fmla="*/ 6096 h 25"/>
              <a:gd name="T12" fmla="*/ 136525 w 236"/>
              <a:gd name="T13" fmla="*/ 6096 h 25"/>
              <a:gd name="T14" fmla="*/ 136525 w 236"/>
              <a:gd name="T15" fmla="*/ 0 h 25"/>
              <a:gd name="T16" fmla="*/ 129005 w 236"/>
              <a:gd name="T17" fmla="*/ 0 h 25"/>
              <a:gd name="T18" fmla="*/ 136525 w 236"/>
              <a:gd name="T19" fmla="*/ 6096 h 2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36"/>
              <a:gd name="T31" fmla="*/ 0 h 25"/>
              <a:gd name="T32" fmla="*/ 236 w 236"/>
              <a:gd name="T33" fmla="*/ 25 h 25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36" h="25">
                <a:moveTo>
                  <a:pt x="236" y="12"/>
                </a:moveTo>
                <a:lnTo>
                  <a:pt x="223" y="0"/>
                </a:lnTo>
                <a:lnTo>
                  <a:pt x="0" y="0"/>
                </a:lnTo>
                <a:lnTo>
                  <a:pt x="0" y="25"/>
                </a:lnTo>
                <a:lnTo>
                  <a:pt x="223" y="25"/>
                </a:lnTo>
                <a:lnTo>
                  <a:pt x="210" y="12"/>
                </a:lnTo>
                <a:lnTo>
                  <a:pt x="236" y="12"/>
                </a:lnTo>
                <a:lnTo>
                  <a:pt x="236" y="0"/>
                </a:lnTo>
                <a:lnTo>
                  <a:pt x="223" y="0"/>
                </a:lnTo>
                <a:lnTo>
                  <a:pt x="236" y="12"/>
                </a:ln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6633" name="Freeform 9"/>
          <p:cNvSpPr>
            <a:spLocks/>
          </p:cNvSpPr>
          <p:nvPr/>
        </p:nvSpPr>
        <p:spPr bwMode="auto">
          <a:xfrm>
            <a:off x="3141663" y="4100513"/>
            <a:ext cx="17462" cy="79375"/>
          </a:xfrm>
          <a:custGeom>
            <a:avLst/>
            <a:gdLst>
              <a:gd name="T0" fmla="*/ 8731 w 26"/>
              <a:gd name="T1" fmla="*/ 66320 h 152"/>
              <a:gd name="T2" fmla="*/ 17462 w 26"/>
              <a:gd name="T3" fmla="*/ 73109 h 152"/>
              <a:gd name="T4" fmla="*/ 17462 w 26"/>
              <a:gd name="T5" fmla="*/ 0 h 152"/>
              <a:gd name="T6" fmla="*/ 0 w 26"/>
              <a:gd name="T7" fmla="*/ 0 h 152"/>
              <a:gd name="T8" fmla="*/ 0 w 26"/>
              <a:gd name="T9" fmla="*/ 73109 h 152"/>
              <a:gd name="T10" fmla="*/ 8731 w 26"/>
              <a:gd name="T11" fmla="*/ 79375 h 152"/>
              <a:gd name="T12" fmla="*/ 0 w 26"/>
              <a:gd name="T13" fmla="*/ 73109 h 152"/>
              <a:gd name="T14" fmla="*/ 0 w 26"/>
              <a:gd name="T15" fmla="*/ 79375 h 152"/>
              <a:gd name="T16" fmla="*/ 8731 w 26"/>
              <a:gd name="T17" fmla="*/ 79375 h 152"/>
              <a:gd name="T18" fmla="*/ 8731 w 26"/>
              <a:gd name="T19" fmla="*/ 66320 h 15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6"/>
              <a:gd name="T31" fmla="*/ 0 h 152"/>
              <a:gd name="T32" fmla="*/ 26 w 26"/>
              <a:gd name="T33" fmla="*/ 152 h 15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6" h="152">
                <a:moveTo>
                  <a:pt x="13" y="127"/>
                </a:moveTo>
                <a:lnTo>
                  <a:pt x="26" y="140"/>
                </a:lnTo>
                <a:lnTo>
                  <a:pt x="26" y="0"/>
                </a:lnTo>
                <a:lnTo>
                  <a:pt x="0" y="0"/>
                </a:lnTo>
                <a:lnTo>
                  <a:pt x="0" y="140"/>
                </a:lnTo>
                <a:lnTo>
                  <a:pt x="13" y="152"/>
                </a:lnTo>
                <a:lnTo>
                  <a:pt x="0" y="140"/>
                </a:lnTo>
                <a:lnTo>
                  <a:pt x="0" y="152"/>
                </a:lnTo>
                <a:lnTo>
                  <a:pt x="13" y="152"/>
                </a:lnTo>
                <a:lnTo>
                  <a:pt x="13" y="127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6634" name="Freeform 10"/>
          <p:cNvSpPr>
            <a:spLocks/>
          </p:cNvSpPr>
          <p:nvPr/>
        </p:nvSpPr>
        <p:spPr bwMode="auto">
          <a:xfrm>
            <a:off x="3149600" y="4167188"/>
            <a:ext cx="98425" cy="14287"/>
          </a:xfrm>
          <a:custGeom>
            <a:avLst/>
            <a:gdLst>
              <a:gd name="T0" fmla="*/ 98425 w 170"/>
              <a:gd name="T1" fmla="*/ 7408 h 27"/>
              <a:gd name="T2" fmla="*/ 90319 w 170"/>
              <a:gd name="T3" fmla="*/ 529 h 27"/>
              <a:gd name="T4" fmla="*/ 0 w 170"/>
              <a:gd name="T5" fmla="*/ 0 h 27"/>
              <a:gd name="T6" fmla="*/ 0 w 170"/>
              <a:gd name="T7" fmla="*/ 13229 h 27"/>
              <a:gd name="T8" fmla="*/ 90319 w 170"/>
              <a:gd name="T9" fmla="*/ 14287 h 27"/>
              <a:gd name="T10" fmla="*/ 82793 w 170"/>
              <a:gd name="T11" fmla="*/ 7408 h 27"/>
              <a:gd name="T12" fmla="*/ 98425 w 170"/>
              <a:gd name="T13" fmla="*/ 7408 h 27"/>
              <a:gd name="T14" fmla="*/ 98425 w 170"/>
              <a:gd name="T15" fmla="*/ 529 h 27"/>
              <a:gd name="T16" fmla="*/ 90319 w 170"/>
              <a:gd name="T17" fmla="*/ 529 h 27"/>
              <a:gd name="T18" fmla="*/ 98425 w 170"/>
              <a:gd name="T19" fmla="*/ 7408 h 2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70"/>
              <a:gd name="T31" fmla="*/ 0 h 27"/>
              <a:gd name="T32" fmla="*/ 170 w 170"/>
              <a:gd name="T33" fmla="*/ 27 h 27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70" h="27">
                <a:moveTo>
                  <a:pt x="170" y="14"/>
                </a:moveTo>
                <a:lnTo>
                  <a:pt x="156" y="1"/>
                </a:lnTo>
                <a:lnTo>
                  <a:pt x="0" y="0"/>
                </a:lnTo>
                <a:lnTo>
                  <a:pt x="0" y="25"/>
                </a:lnTo>
                <a:lnTo>
                  <a:pt x="156" y="27"/>
                </a:lnTo>
                <a:lnTo>
                  <a:pt x="143" y="14"/>
                </a:lnTo>
                <a:lnTo>
                  <a:pt x="170" y="14"/>
                </a:lnTo>
                <a:lnTo>
                  <a:pt x="170" y="1"/>
                </a:lnTo>
                <a:lnTo>
                  <a:pt x="156" y="1"/>
                </a:lnTo>
                <a:lnTo>
                  <a:pt x="170" y="14"/>
                </a:lnTo>
                <a:close/>
              </a:path>
            </a:pathLst>
          </a:custGeom>
          <a:solidFill>
            <a:srgbClr val="66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6635" name="Freeform 11"/>
          <p:cNvSpPr>
            <a:spLocks/>
          </p:cNvSpPr>
          <p:nvPr/>
        </p:nvSpPr>
        <p:spPr bwMode="auto">
          <a:xfrm>
            <a:off x="4108450" y="4168775"/>
            <a:ext cx="104775" cy="14288"/>
          </a:xfrm>
          <a:custGeom>
            <a:avLst/>
            <a:gdLst>
              <a:gd name="T0" fmla="*/ 90050 w 185"/>
              <a:gd name="T1" fmla="*/ 6879 h 27"/>
              <a:gd name="T2" fmla="*/ 97412 w 185"/>
              <a:gd name="T3" fmla="*/ 0 h 27"/>
              <a:gd name="T4" fmla="*/ 0 w 185"/>
              <a:gd name="T5" fmla="*/ 529 h 27"/>
              <a:gd name="T6" fmla="*/ 0 w 185"/>
              <a:gd name="T7" fmla="*/ 14288 h 27"/>
              <a:gd name="T8" fmla="*/ 97412 w 185"/>
              <a:gd name="T9" fmla="*/ 13230 h 27"/>
              <a:gd name="T10" fmla="*/ 104775 w 185"/>
              <a:gd name="T11" fmla="*/ 6879 h 27"/>
              <a:gd name="T12" fmla="*/ 97412 w 185"/>
              <a:gd name="T13" fmla="*/ 13230 h 27"/>
              <a:gd name="T14" fmla="*/ 104775 w 185"/>
              <a:gd name="T15" fmla="*/ 13230 h 27"/>
              <a:gd name="T16" fmla="*/ 104775 w 185"/>
              <a:gd name="T17" fmla="*/ 6879 h 27"/>
              <a:gd name="T18" fmla="*/ 90050 w 185"/>
              <a:gd name="T19" fmla="*/ 6879 h 2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85"/>
              <a:gd name="T31" fmla="*/ 0 h 27"/>
              <a:gd name="T32" fmla="*/ 185 w 185"/>
              <a:gd name="T33" fmla="*/ 27 h 27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85" h="27">
                <a:moveTo>
                  <a:pt x="159" y="13"/>
                </a:moveTo>
                <a:lnTo>
                  <a:pt x="172" y="0"/>
                </a:lnTo>
                <a:lnTo>
                  <a:pt x="0" y="1"/>
                </a:lnTo>
                <a:lnTo>
                  <a:pt x="0" y="27"/>
                </a:lnTo>
                <a:lnTo>
                  <a:pt x="172" y="25"/>
                </a:lnTo>
                <a:lnTo>
                  <a:pt x="185" y="13"/>
                </a:lnTo>
                <a:lnTo>
                  <a:pt x="172" y="25"/>
                </a:lnTo>
                <a:lnTo>
                  <a:pt x="185" y="25"/>
                </a:lnTo>
                <a:lnTo>
                  <a:pt x="185" y="13"/>
                </a:lnTo>
                <a:lnTo>
                  <a:pt x="159" y="13"/>
                </a:lnTo>
                <a:close/>
              </a:path>
            </a:pathLst>
          </a:custGeom>
          <a:solidFill>
            <a:srgbClr val="66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6636" name="Freeform 12"/>
          <p:cNvSpPr>
            <a:spLocks/>
          </p:cNvSpPr>
          <p:nvPr/>
        </p:nvSpPr>
        <p:spPr bwMode="auto">
          <a:xfrm>
            <a:off x="4198938" y="4094163"/>
            <a:ext cx="14287" cy="82550"/>
          </a:xfrm>
          <a:custGeom>
            <a:avLst/>
            <a:gdLst>
              <a:gd name="T0" fmla="*/ 1099 w 26"/>
              <a:gd name="T1" fmla="*/ 0 h 155"/>
              <a:gd name="T2" fmla="*/ 0 w 26"/>
              <a:gd name="T3" fmla="*/ 4793 h 155"/>
              <a:gd name="T4" fmla="*/ 0 w 26"/>
              <a:gd name="T5" fmla="*/ 82550 h 155"/>
              <a:gd name="T6" fmla="*/ 14287 w 26"/>
              <a:gd name="T7" fmla="*/ 82550 h 155"/>
              <a:gd name="T8" fmla="*/ 14287 w 26"/>
              <a:gd name="T9" fmla="*/ 4793 h 155"/>
              <a:gd name="T10" fmla="*/ 13188 w 26"/>
              <a:gd name="T11" fmla="*/ 9586 h 155"/>
              <a:gd name="T12" fmla="*/ 1099 w 26"/>
              <a:gd name="T13" fmla="*/ 0 h 155"/>
              <a:gd name="T14" fmla="*/ 0 w 26"/>
              <a:gd name="T15" fmla="*/ 2130 h 155"/>
              <a:gd name="T16" fmla="*/ 0 w 26"/>
              <a:gd name="T17" fmla="*/ 4793 h 155"/>
              <a:gd name="T18" fmla="*/ 1099 w 26"/>
              <a:gd name="T19" fmla="*/ 0 h 15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6"/>
              <a:gd name="T31" fmla="*/ 0 h 155"/>
              <a:gd name="T32" fmla="*/ 26 w 26"/>
              <a:gd name="T33" fmla="*/ 155 h 155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6" h="155">
                <a:moveTo>
                  <a:pt x="2" y="0"/>
                </a:moveTo>
                <a:lnTo>
                  <a:pt x="0" y="9"/>
                </a:lnTo>
                <a:lnTo>
                  <a:pt x="0" y="155"/>
                </a:lnTo>
                <a:lnTo>
                  <a:pt x="26" y="155"/>
                </a:lnTo>
                <a:lnTo>
                  <a:pt x="26" y="9"/>
                </a:lnTo>
                <a:lnTo>
                  <a:pt x="24" y="18"/>
                </a:lnTo>
                <a:lnTo>
                  <a:pt x="2" y="0"/>
                </a:lnTo>
                <a:lnTo>
                  <a:pt x="0" y="4"/>
                </a:lnTo>
                <a:lnTo>
                  <a:pt x="0" y="9"/>
                </a:lnTo>
                <a:lnTo>
                  <a:pt x="2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6637" name="Freeform 13"/>
          <p:cNvSpPr>
            <a:spLocks/>
          </p:cNvSpPr>
          <p:nvPr/>
        </p:nvSpPr>
        <p:spPr bwMode="auto">
          <a:xfrm>
            <a:off x="3155950" y="4165600"/>
            <a:ext cx="354013" cy="14288"/>
          </a:xfrm>
          <a:custGeom>
            <a:avLst/>
            <a:gdLst>
              <a:gd name="T0" fmla="*/ 0 w 618"/>
              <a:gd name="T1" fmla="*/ 6858 h 25"/>
              <a:gd name="T2" fmla="*/ 7447 w 618"/>
              <a:gd name="T3" fmla="*/ 14288 h 25"/>
              <a:gd name="T4" fmla="*/ 354013 w 618"/>
              <a:gd name="T5" fmla="*/ 14288 h 25"/>
              <a:gd name="T6" fmla="*/ 354013 w 618"/>
              <a:gd name="T7" fmla="*/ 0 h 25"/>
              <a:gd name="T8" fmla="*/ 7447 w 618"/>
              <a:gd name="T9" fmla="*/ 0 h 25"/>
              <a:gd name="T10" fmla="*/ 15467 w 618"/>
              <a:gd name="T11" fmla="*/ 6858 h 25"/>
              <a:gd name="T12" fmla="*/ 0 w 618"/>
              <a:gd name="T13" fmla="*/ 6858 h 25"/>
              <a:gd name="T14" fmla="*/ 0 w 618"/>
              <a:gd name="T15" fmla="*/ 14288 h 25"/>
              <a:gd name="T16" fmla="*/ 7447 w 618"/>
              <a:gd name="T17" fmla="*/ 14288 h 25"/>
              <a:gd name="T18" fmla="*/ 0 w 618"/>
              <a:gd name="T19" fmla="*/ 6858 h 2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18"/>
              <a:gd name="T31" fmla="*/ 0 h 25"/>
              <a:gd name="T32" fmla="*/ 618 w 618"/>
              <a:gd name="T33" fmla="*/ 25 h 25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18" h="25">
                <a:moveTo>
                  <a:pt x="0" y="12"/>
                </a:moveTo>
                <a:lnTo>
                  <a:pt x="13" y="25"/>
                </a:lnTo>
                <a:lnTo>
                  <a:pt x="618" y="25"/>
                </a:lnTo>
                <a:lnTo>
                  <a:pt x="618" y="0"/>
                </a:lnTo>
                <a:lnTo>
                  <a:pt x="13" y="0"/>
                </a:lnTo>
                <a:lnTo>
                  <a:pt x="27" y="12"/>
                </a:lnTo>
                <a:lnTo>
                  <a:pt x="0" y="12"/>
                </a:lnTo>
                <a:lnTo>
                  <a:pt x="0" y="25"/>
                </a:lnTo>
                <a:lnTo>
                  <a:pt x="13" y="25"/>
                </a:lnTo>
                <a:lnTo>
                  <a:pt x="0" y="12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6638" name="Freeform 14"/>
          <p:cNvSpPr>
            <a:spLocks/>
          </p:cNvSpPr>
          <p:nvPr/>
        </p:nvSpPr>
        <p:spPr bwMode="auto">
          <a:xfrm>
            <a:off x="3155950" y="4094163"/>
            <a:ext cx="14288" cy="77787"/>
          </a:xfrm>
          <a:custGeom>
            <a:avLst/>
            <a:gdLst>
              <a:gd name="T0" fmla="*/ 6879 w 27"/>
              <a:gd name="T1" fmla="*/ 0 h 148"/>
              <a:gd name="T2" fmla="*/ 0 w 27"/>
              <a:gd name="T3" fmla="*/ 6833 h 148"/>
              <a:gd name="T4" fmla="*/ 0 w 27"/>
              <a:gd name="T5" fmla="*/ 77787 h 148"/>
              <a:gd name="T6" fmla="*/ 14288 w 27"/>
              <a:gd name="T7" fmla="*/ 77787 h 148"/>
              <a:gd name="T8" fmla="*/ 14288 w 27"/>
              <a:gd name="T9" fmla="*/ 6833 h 148"/>
              <a:gd name="T10" fmla="*/ 6879 w 27"/>
              <a:gd name="T11" fmla="*/ 13140 h 148"/>
              <a:gd name="T12" fmla="*/ 6879 w 27"/>
              <a:gd name="T13" fmla="*/ 0 h 148"/>
              <a:gd name="T14" fmla="*/ 0 w 27"/>
              <a:gd name="T15" fmla="*/ 0 h 148"/>
              <a:gd name="T16" fmla="*/ 0 w 27"/>
              <a:gd name="T17" fmla="*/ 6833 h 148"/>
              <a:gd name="T18" fmla="*/ 6879 w 27"/>
              <a:gd name="T19" fmla="*/ 0 h 14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7"/>
              <a:gd name="T31" fmla="*/ 0 h 148"/>
              <a:gd name="T32" fmla="*/ 27 w 27"/>
              <a:gd name="T33" fmla="*/ 148 h 14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7" h="148">
                <a:moveTo>
                  <a:pt x="13" y="0"/>
                </a:moveTo>
                <a:lnTo>
                  <a:pt x="0" y="13"/>
                </a:lnTo>
                <a:lnTo>
                  <a:pt x="0" y="148"/>
                </a:lnTo>
                <a:lnTo>
                  <a:pt x="27" y="148"/>
                </a:lnTo>
                <a:lnTo>
                  <a:pt x="27" y="13"/>
                </a:lnTo>
                <a:lnTo>
                  <a:pt x="13" y="25"/>
                </a:lnTo>
                <a:lnTo>
                  <a:pt x="13" y="0"/>
                </a:lnTo>
                <a:lnTo>
                  <a:pt x="0" y="0"/>
                </a:lnTo>
                <a:lnTo>
                  <a:pt x="0" y="13"/>
                </a:lnTo>
                <a:lnTo>
                  <a:pt x="13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6639" name="Freeform 15"/>
          <p:cNvSpPr>
            <a:spLocks/>
          </p:cNvSpPr>
          <p:nvPr/>
        </p:nvSpPr>
        <p:spPr bwMode="auto">
          <a:xfrm>
            <a:off x="4186238" y="4100513"/>
            <a:ext cx="12700" cy="80962"/>
          </a:xfrm>
          <a:custGeom>
            <a:avLst/>
            <a:gdLst>
              <a:gd name="T0" fmla="*/ 6350 w 28"/>
              <a:gd name="T1" fmla="*/ 80962 h 154"/>
              <a:gd name="T2" fmla="*/ 12700 w 28"/>
              <a:gd name="T3" fmla="*/ 74128 h 154"/>
              <a:gd name="T4" fmla="*/ 11793 w 28"/>
              <a:gd name="T5" fmla="*/ 0 h 154"/>
              <a:gd name="T6" fmla="*/ 0 w 28"/>
              <a:gd name="T7" fmla="*/ 0 h 154"/>
              <a:gd name="T8" fmla="*/ 454 w 28"/>
              <a:gd name="T9" fmla="*/ 74128 h 154"/>
              <a:gd name="T10" fmla="*/ 6350 w 28"/>
              <a:gd name="T11" fmla="*/ 67293 h 154"/>
              <a:gd name="T12" fmla="*/ 6350 w 28"/>
              <a:gd name="T13" fmla="*/ 80962 h 154"/>
              <a:gd name="T14" fmla="*/ 12700 w 28"/>
              <a:gd name="T15" fmla="*/ 80962 h 154"/>
              <a:gd name="T16" fmla="*/ 12700 w 28"/>
              <a:gd name="T17" fmla="*/ 74128 h 154"/>
              <a:gd name="T18" fmla="*/ 6350 w 28"/>
              <a:gd name="T19" fmla="*/ 80962 h 15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8"/>
              <a:gd name="T31" fmla="*/ 0 h 154"/>
              <a:gd name="T32" fmla="*/ 28 w 28"/>
              <a:gd name="T33" fmla="*/ 154 h 15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8" h="154">
                <a:moveTo>
                  <a:pt x="14" y="154"/>
                </a:moveTo>
                <a:lnTo>
                  <a:pt x="28" y="141"/>
                </a:lnTo>
                <a:lnTo>
                  <a:pt x="26" y="0"/>
                </a:lnTo>
                <a:lnTo>
                  <a:pt x="0" y="0"/>
                </a:lnTo>
                <a:lnTo>
                  <a:pt x="1" y="141"/>
                </a:lnTo>
                <a:lnTo>
                  <a:pt x="14" y="128"/>
                </a:lnTo>
                <a:lnTo>
                  <a:pt x="14" y="154"/>
                </a:lnTo>
                <a:lnTo>
                  <a:pt x="28" y="154"/>
                </a:lnTo>
                <a:lnTo>
                  <a:pt x="28" y="141"/>
                </a:lnTo>
                <a:lnTo>
                  <a:pt x="14" y="154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6640" name="Freeform 16"/>
          <p:cNvSpPr>
            <a:spLocks/>
          </p:cNvSpPr>
          <p:nvPr/>
        </p:nvSpPr>
        <p:spPr bwMode="auto">
          <a:xfrm>
            <a:off x="3840163" y="4721225"/>
            <a:ext cx="15875" cy="41275"/>
          </a:xfrm>
          <a:custGeom>
            <a:avLst/>
            <a:gdLst>
              <a:gd name="T0" fmla="*/ 7938 w 26"/>
              <a:gd name="T1" fmla="*/ 0 h 76"/>
              <a:gd name="T2" fmla="*/ 0 w 26"/>
              <a:gd name="T3" fmla="*/ 6517 h 76"/>
              <a:gd name="T4" fmla="*/ 0 w 26"/>
              <a:gd name="T5" fmla="*/ 41275 h 76"/>
              <a:gd name="T6" fmla="*/ 15875 w 26"/>
              <a:gd name="T7" fmla="*/ 41275 h 76"/>
              <a:gd name="T8" fmla="*/ 15875 w 26"/>
              <a:gd name="T9" fmla="*/ 6517 h 76"/>
              <a:gd name="T10" fmla="*/ 7938 w 26"/>
              <a:gd name="T11" fmla="*/ 13577 h 76"/>
              <a:gd name="T12" fmla="*/ 7938 w 26"/>
              <a:gd name="T13" fmla="*/ 0 h 76"/>
              <a:gd name="T14" fmla="*/ 0 w 26"/>
              <a:gd name="T15" fmla="*/ 0 h 76"/>
              <a:gd name="T16" fmla="*/ 0 w 26"/>
              <a:gd name="T17" fmla="*/ 6517 h 76"/>
              <a:gd name="T18" fmla="*/ 7938 w 26"/>
              <a:gd name="T19" fmla="*/ 0 h 7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6"/>
              <a:gd name="T31" fmla="*/ 0 h 76"/>
              <a:gd name="T32" fmla="*/ 26 w 26"/>
              <a:gd name="T33" fmla="*/ 76 h 7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6" h="76">
                <a:moveTo>
                  <a:pt x="13" y="0"/>
                </a:moveTo>
                <a:lnTo>
                  <a:pt x="0" y="12"/>
                </a:lnTo>
                <a:lnTo>
                  <a:pt x="0" y="76"/>
                </a:lnTo>
                <a:lnTo>
                  <a:pt x="26" y="76"/>
                </a:lnTo>
                <a:lnTo>
                  <a:pt x="26" y="12"/>
                </a:lnTo>
                <a:lnTo>
                  <a:pt x="13" y="25"/>
                </a:lnTo>
                <a:lnTo>
                  <a:pt x="13" y="0"/>
                </a:lnTo>
                <a:lnTo>
                  <a:pt x="0" y="0"/>
                </a:lnTo>
                <a:lnTo>
                  <a:pt x="0" y="12"/>
                </a:lnTo>
                <a:lnTo>
                  <a:pt x="13" y="0"/>
                </a:lnTo>
                <a:close/>
              </a:path>
            </a:pathLst>
          </a:custGeom>
          <a:solidFill>
            <a:srgbClr val="66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6641" name="Freeform 17"/>
          <p:cNvSpPr>
            <a:spLocks/>
          </p:cNvSpPr>
          <p:nvPr/>
        </p:nvSpPr>
        <p:spPr bwMode="auto">
          <a:xfrm>
            <a:off x="3459163" y="4392613"/>
            <a:ext cx="95250" cy="19050"/>
          </a:xfrm>
          <a:custGeom>
            <a:avLst/>
            <a:gdLst>
              <a:gd name="T0" fmla="*/ 15308 w 168"/>
              <a:gd name="T1" fmla="*/ 12171 h 36"/>
              <a:gd name="T2" fmla="*/ 8504 w 168"/>
              <a:gd name="T3" fmla="*/ 19050 h 36"/>
              <a:gd name="T4" fmla="*/ 19844 w 168"/>
              <a:gd name="T5" fmla="*/ 17992 h 36"/>
              <a:gd name="T6" fmla="*/ 30049 w 168"/>
              <a:gd name="T7" fmla="*/ 17463 h 36"/>
              <a:gd name="T8" fmla="*/ 41388 w 168"/>
              <a:gd name="T9" fmla="*/ 16404 h 36"/>
              <a:gd name="T10" fmla="*/ 52728 w 168"/>
              <a:gd name="T11" fmla="*/ 15346 h 36"/>
              <a:gd name="T12" fmla="*/ 64067 w 168"/>
              <a:gd name="T13" fmla="*/ 14817 h 36"/>
              <a:gd name="T14" fmla="*/ 73705 w 168"/>
              <a:gd name="T15" fmla="*/ 14287 h 36"/>
              <a:gd name="T16" fmla="*/ 85045 w 168"/>
              <a:gd name="T17" fmla="*/ 14287 h 36"/>
              <a:gd name="T18" fmla="*/ 95250 w 168"/>
              <a:gd name="T19" fmla="*/ 13758 h 36"/>
              <a:gd name="T20" fmla="*/ 95250 w 168"/>
              <a:gd name="T21" fmla="*/ 0 h 36"/>
              <a:gd name="T22" fmla="*/ 85045 w 168"/>
              <a:gd name="T23" fmla="*/ 1058 h 36"/>
              <a:gd name="T24" fmla="*/ 73705 w 168"/>
              <a:gd name="T25" fmla="*/ 1058 h 36"/>
              <a:gd name="T26" fmla="*/ 62366 w 168"/>
              <a:gd name="T27" fmla="*/ 1588 h 36"/>
              <a:gd name="T28" fmla="*/ 51027 w 168"/>
              <a:gd name="T29" fmla="*/ 2117 h 36"/>
              <a:gd name="T30" fmla="*/ 39688 w 168"/>
              <a:gd name="T31" fmla="*/ 2646 h 36"/>
              <a:gd name="T32" fmla="*/ 28915 w 168"/>
              <a:gd name="T33" fmla="*/ 4233 h 36"/>
              <a:gd name="T34" fmla="*/ 18143 w 168"/>
              <a:gd name="T35" fmla="*/ 4763 h 36"/>
              <a:gd name="T36" fmla="*/ 6804 w 168"/>
              <a:gd name="T37" fmla="*/ 5292 h 36"/>
              <a:gd name="T38" fmla="*/ 0 w 168"/>
              <a:gd name="T39" fmla="*/ 12171 h 36"/>
              <a:gd name="T40" fmla="*/ 6804 w 168"/>
              <a:gd name="T41" fmla="*/ 5292 h 36"/>
              <a:gd name="T42" fmla="*/ 0 w 168"/>
              <a:gd name="T43" fmla="*/ 6350 h 36"/>
              <a:gd name="T44" fmla="*/ 0 w 168"/>
              <a:gd name="T45" fmla="*/ 12171 h 36"/>
              <a:gd name="T46" fmla="*/ 15308 w 168"/>
              <a:gd name="T47" fmla="*/ 12171 h 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168"/>
              <a:gd name="T73" fmla="*/ 0 h 36"/>
              <a:gd name="T74" fmla="*/ 168 w 168"/>
              <a:gd name="T75" fmla="*/ 36 h 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168" h="36">
                <a:moveTo>
                  <a:pt x="27" y="23"/>
                </a:moveTo>
                <a:lnTo>
                  <a:pt x="15" y="36"/>
                </a:lnTo>
                <a:lnTo>
                  <a:pt x="35" y="34"/>
                </a:lnTo>
                <a:lnTo>
                  <a:pt x="53" y="33"/>
                </a:lnTo>
                <a:lnTo>
                  <a:pt x="73" y="31"/>
                </a:lnTo>
                <a:lnTo>
                  <a:pt x="93" y="29"/>
                </a:lnTo>
                <a:lnTo>
                  <a:pt x="113" y="28"/>
                </a:lnTo>
                <a:lnTo>
                  <a:pt x="130" y="27"/>
                </a:lnTo>
                <a:lnTo>
                  <a:pt x="150" y="27"/>
                </a:lnTo>
                <a:lnTo>
                  <a:pt x="168" y="26"/>
                </a:lnTo>
                <a:lnTo>
                  <a:pt x="168" y="0"/>
                </a:lnTo>
                <a:lnTo>
                  <a:pt x="150" y="2"/>
                </a:lnTo>
                <a:lnTo>
                  <a:pt x="130" y="2"/>
                </a:lnTo>
                <a:lnTo>
                  <a:pt x="110" y="3"/>
                </a:lnTo>
                <a:lnTo>
                  <a:pt x="90" y="4"/>
                </a:lnTo>
                <a:lnTo>
                  <a:pt x="70" y="5"/>
                </a:lnTo>
                <a:lnTo>
                  <a:pt x="51" y="8"/>
                </a:lnTo>
                <a:lnTo>
                  <a:pt x="32" y="9"/>
                </a:lnTo>
                <a:lnTo>
                  <a:pt x="12" y="10"/>
                </a:lnTo>
                <a:lnTo>
                  <a:pt x="0" y="23"/>
                </a:lnTo>
                <a:lnTo>
                  <a:pt x="12" y="10"/>
                </a:lnTo>
                <a:lnTo>
                  <a:pt x="0" y="12"/>
                </a:lnTo>
                <a:lnTo>
                  <a:pt x="0" y="23"/>
                </a:lnTo>
                <a:lnTo>
                  <a:pt x="27" y="23"/>
                </a:ln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6642" name="Freeform 18"/>
          <p:cNvSpPr>
            <a:spLocks/>
          </p:cNvSpPr>
          <p:nvPr/>
        </p:nvSpPr>
        <p:spPr bwMode="auto">
          <a:xfrm>
            <a:off x="3468688" y="4721225"/>
            <a:ext cx="63500" cy="14288"/>
          </a:xfrm>
          <a:custGeom>
            <a:avLst/>
            <a:gdLst>
              <a:gd name="T0" fmla="*/ 63500 w 112"/>
              <a:gd name="T1" fmla="*/ 6858 h 25"/>
              <a:gd name="T2" fmla="*/ 56129 w 112"/>
              <a:gd name="T3" fmla="*/ 0 h 25"/>
              <a:gd name="T4" fmla="*/ 0 w 112"/>
              <a:gd name="T5" fmla="*/ 0 h 25"/>
              <a:gd name="T6" fmla="*/ 0 w 112"/>
              <a:gd name="T7" fmla="*/ 14288 h 25"/>
              <a:gd name="T8" fmla="*/ 56129 w 112"/>
              <a:gd name="T9" fmla="*/ 14288 h 25"/>
              <a:gd name="T10" fmla="*/ 48759 w 112"/>
              <a:gd name="T11" fmla="*/ 6858 h 25"/>
              <a:gd name="T12" fmla="*/ 63500 w 112"/>
              <a:gd name="T13" fmla="*/ 6858 h 25"/>
              <a:gd name="T14" fmla="*/ 63500 w 112"/>
              <a:gd name="T15" fmla="*/ 0 h 25"/>
              <a:gd name="T16" fmla="*/ 56129 w 112"/>
              <a:gd name="T17" fmla="*/ 0 h 25"/>
              <a:gd name="T18" fmla="*/ 63500 w 112"/>
              <a:gd name="T19" fmla="*/ 6858 h 2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12"/>
              <a:gd name="T31" fmla="*/ 0 h 25"/>
              <a:gd name="T32" fmla="*/ 112 w 112"/>
              <a:gd name="T33" fmla="*/ 25 h 25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12" h="25">
                <a:moveTo>
                  <a:pt x="112" y="12"/>
                </a:moveTo>
                <a:lnTo>
                  <a:pt x="99" y="0"/>
                </a:lnTo>
                <a:lnTo>
                  <a:pt x="0" y="0"/>
                </a:lnTo>
                <a:lnTo>
                  <a:pt x="0" y="25"/>
                </a:lnTo>
                <a:lnTo>
                  <a:pt x="99" y="25"/>
                </a:lnTo>
                <a:lnTo>
                  <a:pt x="86" y="12"/>
                </a:lnTo>
                <a:lnTo>
                  <a:pt x="112" y="12"/>
                </a:lnTo>
                <a:lnTo>
                  <a:pt x="112" y="0"/>
                </a:lnTo>
                <a:lnTo>
                  <a:pt x="99" y="0"/>
                </a:lnTo>
                <a:lnTo>
                  <a:pt x="112" y="12"/>
                </a:ln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6643" name="Freeform 19"/>
          <p:cNvSpPr>
            <a:spLocks/>
          </p:cNvSpPr>
          <p:nvPr/>
        </p:nvSpPr>
        <p:spPr bwMode="auto">
          <a:xfrm>
            <a:off x="3551238" y="4114800"/>
            <a:ext cx="131762" cy="14288"/>
          </a:xfrm>
          <a:custGeom>
            <a:avLst/>
            <a:gdLst>
              <a:gd name="T0" fmla="*/ 131762 w 238"/>
              <a:gd name="T1" fmla="*/ 1649 h 26"/>
              <a:gd name="T2" fmla="*/ 128440 w 238"/>
              <a:gd name="T3" fmla="*/ 0 h 26"/>
              <a:gd name="T4" fmla="*/ 0 w 238"/>
              <a:gd name="T5" fmla="*/ 0 h 26"/>
              <a:gd name="T6" fmla="*/ 0 w 238"/>
              <a:gd name="T7" fmla="*/ 14288 h 26"/>
              <a:gd name="T8" fmla="*/ 128440 w 238"/>
              <a:gd name="T9" fmla="*/ 14288 h 26"/>
              <a:gd name="T10" fmla="*/ 124565 w 238"/>
              <a:gd name="T11" fmla="*/ 12639 h 26"/>
              <a:gd name="T12" fmla="*/ 131762 w 238"/>
              <a:gd name="T13" fmla="*/ 1649 h 26"/>
              <a:gd name="T14" fmla="*/ 130655 w 238"/>
              <a:gd name="T15" fmla="*/ 0 h 26"/>
              <a:gd name="T16" fmla="*/ 128440 w 238"/>
              <a:gd name="T17" fmla="*/ 0 h 26"/>
              <a:gd name="T18" fmla="*/ 131762 w 238"/>
              <a:gd name="T19" fmla="*/ 1649 h 2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38"/>
              <a:gd name="T31" fmla="*/ 0 h 26"/>
              <a:gd name="T32" fmla="*/ 238 w 238"/>
              <a:gd name="T33" fmla="*/ 26 h 2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38" h="26">
                <a:moveTo>
                  <a:pt x="238" y="3"/>
                </a:moveTo>
                <a:lnTo>
                  <a:pt x="232" y="0"/>
                </a:lnTo>
                <a:lnTo>
                  <a:pt x="0" y="0"/>
                </a:lnTo>
                <a:lnTo>
                  <a:pt x="0" y="26"/>
                </a:lnTo>
                <a:lnTo>
                  <a:pt x="232" y="26"/>
                </a:lnTo>
                <a:lnTo>
                  <a:pt x="225" y="23"/>
                </a:lnTo>
                <a:lnTo>
                  <a:pt x="238" y="3"/>
                </a:lnTo>
                <a:lnTo>
                  <a:pt x="236" y="0"/>
                </a:lnTo>
                <a:lnTo>
                  <a:pt x="232" y="0"/>
                </a:lnTo>
                <a:lnTo>
                  <a:pt x="238" y="3"/>
                </a:lnTo>
                <a:close/>
              </a:path>
            </a:pathLst>
          </a:custGeom>
          <a:solidFill>
            <a:srgbClr val="66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6644" name="Freeform 20"/>
          <p:cNvSpPr>
            <a:spLocks/>
          </p:cNvSpPr>
          <p:nvPr/>
        </p:nvSpPr>
        <p:spPr bwMode="auto">
          <a:xfrm>
            <a:off x="3757613" y="3983038"/>
            <a:ext cx="38100" cy="12700"/>
          </a:xfrm>
          <a:custGeom>
            <a:avLst/>
            <a:gdLst>
              <a:gd name="T0" fmla="*/ 0 w 66"/>
              <a:gd name="T1" fmla="*/ 6350 h 26"/>
              <a:gd name="T2" fmla="*/ 0 w 66"/>
              <a:gd name="T3" fmla="*/ 12700 h 26"/>
              <a:gd name="T4" fmla="*/ 38100 w 66"/>
              <a:gd name="T5" fmla="*/ 12700 h 26"/>
              <a:gd name="T6" fmla="*/ 38100 w 66"/>
              <a:gd name="T7" fmla="*/ 0 h 26"/>
              <a:gd name="T8" fmla="*/ 0 w 66"/>
              <a:gd name="T9" fmla="*/ 0 h 26"/>
              <a:gd name="T10" fmla="*/ 0 w 66"/>
              <a:gd name="T11" fmla="*/ 6350 h 2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6"/>
              <a:gd name="T19" fmla="*/ 0 h 26"/>
              <a:gd name="T20" fmla="*/ 66 w 66"/>
              <a:gd name="T21" fmla="*/ 26 h 2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6" h="26">
                <a:moveTo>
                  <a:pt x="0" y="13"/>
                </a:moveTo>
                <a:lnTo>
                  <a:pt x="0" y="26"/>
                </a:lnTo>
                <a:lnTo>
                  <a:pt x="66" y="26"/>
                </a:lnTo>
                <a:lnTo>
                  <a:pt x="66" y="0"/>
                </a:lnTo>
                <a:lnTo>
                  <a:pt x="0" y="0"/>
                </a:lnTo>
                <a:lnTo>
                  <a:pt x="0" y="13"/>
                </a:lnTo>
                <a:close/>
              </a:path>
            </a:pathLst>
          </a:custGeom>
          <a:solidFill>
            <a:srgbClr val="66CCFF"/>
          </a:solidFill>
          <a:ln w="9525">
            <a:solidFill>
              <a:srgbClr val="66CCFF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6645" name="Freeform 21"/>
          <p:cNvSpPr>
            <a:spLocks/>
          </p:cNvSpPr>
          <p:nvPr/>
        </p:nvSpPr>
        <p:spPr bwMode="auto">
          <a:xfrm>
            <a:off x="3430588" y="3971925"/>
            <a:ext cx="55562" cy="14288"/>
          </a:xfrm>
          <a:custGeom>
            <a:avLst/>
            <a:gdLst>
              <a:gd name="T0" fmla="*/ 0 w 96"/>
              <a:gd name="T1" fmla="*/ 7694 h 26"/>
              <a:gd name="T2" fmla="*/ 7524 w 96"/>
              <a:gd name="T3" fmla="*/ 14288 h 26"/>
              <a:gd name="T4" fmla="*/ 55562 w 96"/>
              <a:gd name="T5" fmla="*/ 14288 h 26"/>
              <a:gd name="T6" fmla="*/ 55562 w 96"/>
              <a:gd name="T7" fmla="*/ 0 h 26"/>
              <a:gd name="T8" fmla="*/ 7524 w 96"/>
              <a:gd name="T9" fmla="*/ 0 h 26"/>
              <a:gd name="T10" fmla="*/ 15048 w 96"/>
              <a:gd name="T11" fmla="*/ 6594 h 26"/>
              <a:gd name="T12" fmla="*/ 0 w 96"/>
              <a:gd name="T13" fmla="*/ 7694 h 26"/>
              <a:gd name="T14" fmla="*/ 579 w 96"/>
              <a:gd name="T15" fmla="*/ 14288 h 26"/>
              <a:gd name="T16" fmla="*/ 7524 w 96"/>
              <a:gd name="T17" fmla="*/ 14288 h 26"/>
              <a:gd name="T18" fmla="*/ 0 w 96"/>
              <a:gd name="T19" fmla="*/ 7694 h 2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96"/>
              <a:gd name="T31" fmla="*/ 0 h 26"/>
              <a:gd name="T32" fmla="*/ 96 w 96"/>
              <a:gd name="T33" fmla="*/ 26 h 2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96" h="26">
                <a:moveTo>
                  <a:pt x="0" y="14"/>
                </a:moveTo>
                <a:lnTo>
                  <a:pt x="13" y="26"/>
                </a:lnTo>
                <a:lnTo>
                  <a:pt x="96" y="26"/>
                </a:lnTo>
                <a:lnTo>
                  <a:pt x="96" y="0"/>
                </a:lnTo>
                <a:lnTo>
                  <a:pt x="13" y="0"/>
                </a:lnTo>
                <a:lnTo>
                  <a:pt x="26" y="12"/>
                </a:lnTo>
                <a:lnTo>
                  <a:pt x="0" y="14"/>
                </a:lnTo>
                <a:lnTo>
                  <a:pt x="1" y="26"/>
                </a:lnTo>
                <a:lnTo>
                  <a:pt x="13" y="26"/>
                </a:lnTo>
                <a:lnTo>
                  <a:pt x="0" y="14"/>
                </a:ln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grpSp>
        <p:nvGrpSpPr>
          <p:cNvPr id="26646" name="Group 22"/>
          <p:cNvGrpSpPr>
            <a:grpSpLocks/>
          </p:cNvGrpSpPr>
          <p:nvPr/>
        </p:nvGrpSpPr>
        <p:grpSpPr bwMode="auto">
          <a:xfrm>
            <a:off x="3433763" y="3906838"/>
            <a:ext cx="371475" cy="58737"/>
            <a:chOff x="2616" y="2505"/>
            <a:chExt cx="216" cy="37"/>
          </a:xfrm>
        </p:grpSpPr>
        <p:sp>
          <p:nvSpPr>
            <p:cNvPr id="26840" name="Freeform 23"/>
            <p:cNvSpPr>
              <a:spLocks/>
            </p:cNvSpPr>
            <p:nvPr/>
          </p:nvSpPr>
          <p:spPr bwMode="auto">
            <a:xfrm>
              <a:off x="2616" y="2505"/>
              <a:ext cx="216" cy="18"/>
            </a:xfrm>
            <a:custGeom>
              <a:avLst/>
              <a:gdLst>
                <a:gd name="T0" fmla="*/ 0 w 649"/>
                <a:gd name="T1" fmla="*/ 18 h 56"/>
                <a:gd name="T2" fmla="*/ 0 w 649"/>
                <a:gd name="T3" fmla="*/ 18 h 56"/>
                <a:gd name="T4" fmla="*/ 6 w 649"/>
                <a:gd name="T5" fmla="*/ 16 h 56"/>
                <a:gd name="T6" fmla="*/ 13 w 649"/>
                <a:gd name="T7" fmla="*/ 14 h 56"/>
                <a:gd name="T8" fmla="*/ 19 w 649"/>
                <a:gd name="T9" fmla="*/ 12 h 56"/>
                <a:gd name="T10" fmla="*/ 26 w 649"/>
                <a:gd name="T11" fmla="*/ 11 h 56"/>
                <a:gd name="T12" fmla="*/ 33 w 649"/>
                <a:gd name="T13" fmla="*/ 9 h 56"/>
                <a:gd name="T14" fmla="*/ 39 w 649"/>
                <a:gd name="T15" fmla="*/ 7 h 56"/>
                <a:gd name="T16" fmla="*/ 46 w 649"/>
                <a:gd name="T17" fmla="*/ 6 h 56"/>
                <a:gd name="T18" fmla="*/ 53 w 649"/>
                <a:gd name="T19" fmla="*/ 5 h 56"/>
                <a:gd name="T20" fmla="*/ 60 w 649"/>
                <a:gd name="T21" fmla="*/ 4 h 56"/>
                <a:gd name="T22" fmla="*/ 67 w 649"/>
                <a:gd name="T23" fmla="*/ 3 h 56"/>
                <a:gd name="T24" fmla="*/ 74 w 649"/>
                <a:gd name="T25" fmla="*/ 2 h 56"/>
                <a:gd name="T26" fmla="*/ 81 w 649"/>
                <a:gd name="T27" fmla="*/ 1 h 56"/>
                <a:gd name="T28" fmla="*/ 88 w 649"/>
                <a:gd name="T29" fmla="*/ 1 h 56"/>
                <a:gd name="T30" fmla="*/ 94 w 649"/>
                <a:gd name="T31" fmla="*/ 0 h 56"/>
                <a:gd name="T32" fmla="*/ 101 w 649"/>
                <a:gd name="T33" fmla="*/ 0 h 56"/>
                <a:gd name="T34" fmla="*/ 108 w 649"/>
                <a:gd name="T35" fmla="*/ 0 h 56"/>
                <a:gd name="T36" fmla="*/ 108 w 649"/>
                <a:gd name="T37" fmla="*/ 0 h 56"/>
                <a:gd name="T38" fmla="*/ 114 w 649"/>
                <a:gd name="T39" fmla="*/ 0 h 56"/>
                <a:gd name="T40" fmla="*/ 121 w 649"/>
                <a:gd name="T41" fmla="*/ 0 h 56"/>
                <a:gd name="T42" fmla="*/ 128 w 649"/>
                <a:gd name="T43" fmla="*/ 1 h 56"/>
                <a:gd name="T44" fmla="*/ 135 w 649"/>
                <a:gd name="T45" fmla="*/ 1 h 56"/>
                <a:gd name="T46" fmla="*/ 142 w 649"/>
                <a:gd name="T47" fmla="*/ 2 h 56"/>
                <a:gd name="T48" fmla="*/ 149 w 649"/>
                <a:gd name="T49" fmla="*/ 3 h 56"/>
                <a:gd name="T50" fmla="*/ 156 w 649"/>
                <a:gd name="T51" fmla="*/ 4 h 56"/>
                <a:gd name="T52" fmla="*/ 163 w 649"/>
                <a:gd name="T53" fmla="*/ 5 h 56"/>
                <a:gd name="T54" fmla="*/ 170 w 649"/>
                <a:gd name="T55" fmla="*/ 6 h 56"/>
                <a:gd name="T56" fmla="*/ 177 w 649"/>
                <a:gd name="T57" fmla="*/ 7 h 56"/>
                <a:gd name="T58" fmla="*/ 183 w 649"/>
                <a:gd name="T59" fmla="*/ 9 h 56"/>
                <a:gd name="T60" fmla="*/ 190 w 649"/>
                <a:gd name="T61" fmla="*/ 11 h 56"/>
                <a:gd name="T62" fmla="*/ 197 w 649"/>
                <a:gd name="T63" fmla="*/ 12 h 56"/>
                <a:gd name="T64" fmla="*/ 203 w 649"/>
                <a:gd name="T65" fmla="*/ 14 h 56"/>
                <a:gd name="T66" fmla="*/ 210 w 649"/>
                <a:gd name="T67" fmla="*/ 16 h 56"/>
                <a:gd name="T68" fmla="*/ 216 w 649"/>
                <a:gd name="T69" fmla="*/ 18 h 5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49"/>
                <a:gd name="T106" fmla="*/ 0 h 56"/>
                <a:gd name="T107" fmla="*/ 649 w 649"/>
                <a:gd name="T108" fmla="*/ 56 h 5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49" h="56">
                  <a:moveTo>
                    <a:pt x="0" y="56"/>
                  </a:moveTo>
                  <a:lnTo>
                    <a:pt x="0" y="56"/>
                  </a:lnTo>
                  <a:lnTo>
                    <a:pt x="18" y="49"/>
                  </a:lnTo>
                  <a:lnTo>
                    <a:pt x="38" y="43"/>
                  </a:lnTo>
                  <a:lnTo>
                    <a:pt x="58" y="38"/>
                  </a:lnTo>
                  <a:lnTo>
                    <a:pt x="78" y="33"/>
                  </a:lnTo>
                  <a:lnTo>
                    <a:pt x="98" y="28"/>
                  </a:lnTo>
                  <a:lnTo>
                    <a:pt x="117" y="23"/>
                  </a:lnTo>
                  <a:lnTo>
                    <a:pt x="139" y="19"/>
                  </a:lnTo>
                  <a:lnTo>
                    <a:pt x="159" y="15"/>
                  </a:lnTo>
                  <a:lnTo>
                    <a:pt x="180" y="11"/>
                  </a:lnTo>
                  <a:lnTo>
                    <a:pt x="201" y="9"/>
                  </a:lnTo>
                  <a:lnTo>
                    <a:pt x="221" y="6"/>
                  </a:lnTo>
                  <a:lnTo>
                    <a:pt x="242" y="4"/>
                  </a:lnTo>
                  <a:lnTo>
                    <a:pt x="263" y="2"/>
                  </a:lnTo>
                  <a:lnTo>
                    <a:pt x="283" y="1"/>
                  </a:lnTo>
                  <a:lnTo>
                    <a:pt x="304" y="0"/>
                  </a:lnTo>
                  <a:lnTo>
                    <a:pt x="324" y="0"/>
                  </a:lnTo>
                  <a:lnTo>
                    <a:pt x="344" y="0"/>
                  </a:lnTo>
                  <a:lnTo>
                    <a:pt x="365" y="1"/>
                  </a:lnTo>
                  <a:lnTo>
                    <a:pt x="385" y="2"/>
                  </a:lnTo>
                  <a:lnTo>
                    <a:pt x="406" y="4"/>
                  </a:lnTo>
                  <a:lnTo>
                    <a:pt x="427" y="6"/>
                  </a:lnTo>
                  <a:lnTo>
                    <a:pt x="448" y="9"/>
                  </a:lnTo>
                  <a:lnTo>
                    <a:pt x="468" y="11"/>
                  </a:lnTo>
                  <a:lnTo>
                    <a:pt x="489" y="15"/>
                  </a:lnTo>
                  <a:lnTo>
                    <a:pt x="510" y="19"/>
                  </a:lnTo>
                  <a:lnTo>
                    <a:pt x="532" y="23"/>
                  </a:lnTo>
                  <a:lnTo>
                    <a:pt x="551" y="28"/>
                  </a:lnTo>
                  <a:lnTo>
                    <a:pt x="571" y="33"/>
                  </a:lnTo>
                  <a:lnTo>
                    <a:pt x="591" y="38"/>
                  </a:lnTo>
                  <a:lnTo>
                    <a:pt x="611" y="43"/>
                  </a:lnTo>
                  <a:lnTo>
                    <a:pt x="631" y="49"/>
                  </a:lnTo>
                  <a:lnTo>
                    <a:pt x="649" y="56"/>
                  </a:lnTo>
                </a:path>
              </a:pathLst>
            </a:custGeom>
            <a:noFill/>
            <a:ln w="12700">
              <a:solidFill>
                <a:srgbClr val="00C9C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6841" name="Freeform 24"/>
            <p:cNvSpPr>
              <a:spLocks/>
            </p:cNvSpPr>
            <p:nvPr/>
          </p:nvSpPr>
          <p:spPr bwMode="auto">
            <a:xfrm>
              <a:off x="2616" y="2523"/>
              <a:ext cx="216" cy="19"/>
            </a:xfrm>
            <a:custGeom>
              <a:avLst/>
              <a:gdLst>
                <a:gd name="T0" fmla="*/ 0 w 648"/>
                <a:gd name="T1" fmla="*/ 0 h 57"/>
                <a:gd name="T2" fmla="*/ 0 w 648"/>
                <a:gd name="T3" fmla="*/ 0 h 57"/>
                <a:gd name="T4" fmla="*/ 6 w 648"/>
                <a:gd name="T5" fmla="*/ 2 h 57"/>
                <a:gd name="T6" fmla="*/ 13 w 648"/>
                <a:gd name="T7" fmla="*/ 4 h 57"/>
                <a:gd name="T8" fmla="*/ 19 w 648"/>
                <a:gd name="T9" fmla="*/ 6 h 57"/>
                <a:gd name="T10" fmla="*/ 26 w 648"/>
                <a:gd name="T11" fmla="*/ 8 h 57"/>
                <a:gd name="T12" fmla="*/ 33 w 648"/>
                <a:gd name="T13" fmla="*/ 9 h 57"/>
                <a:gd name="T14" fmla="*/ 39 w 648"/>
                <a:gd name="T15" fmla="*/ 11 h 57"/>
                <a:gd name="T16" fmla="*/ 46 w 648"/>
                <a:gd name="T17" fmla="*/ 13 h 57"/>
                <a:gd name="T18" fmla="*/ 53 w 648"/>
                <a:gd name="T19" fmla="*/ 14 h 57"/>
                <a:gd name="T20" fmla="*/ 60 w 648"/>
                <a:gd name="T21" fmla="*/ 15 h 57"/>
                <a:gd name="T22" fmla="*/ 67 w 648"/>
                <a:gd name="T23" fmla="*/ 16 h 57"/>
                <a:gd name="T24" fmla="*/ 74 w 648"/>
                <a:gd name="T25" fmla="*/ 17 h 57"/>
                <a:gd name="T26" fmla="*/ 81 w 648"/>
                <a:gd name="T27" fmla="*/ 18 h 57"/>
                <a:gd name="T28" fmla="*/ 88 w 648"/>
                <a:gd name="T29" fmla="*/ 18 h 57"/>
                <a:gd name="T30" fmla="*/ 94 w 648"/>
                <a:gd name="T31" fmla="*/ 19 h 57"/>
                <a:gd name="T32" fmla="*/ 101 w 648"/>
                <a:gd name="T33" fmla="*/ 19 h 57"/>
                <a:gd name="T34" fmla="*/ 108 w 648"/>
                <a:gd name="T35" fmla="*/ 19 h 57"/>
                <a:gd name="T36" fmla="*/ 108 w 648"/>
                <a:gd name="T37" fmla="*/ 19 h 57"/>
                <a:gd name="T38" fmla="*/ 115 w 648"/>
                <a:gd name="T39" fmla="*/ 19 h 57"/>
                <a:gd name="T40" fmla="*/ 122 w 648"/>
                <a:gd name="T41" fmla="*/ 19 h 57"/>
                <a:gd name="T42" fmla="*/ 128 w 648"/>
                <a:gd name="T43" fmla="*/ 18 h 57"/>
                <a:gd name="T44" fmla="*/ 135 w 648"/>
                <a:gd name="T45" fmla="*/ 18 h 57"/>
                <a:gd name="T46" fmla="*/ 142 w 648"/>
                <a:gd name="T47" fmla="*/ 17 h 57"/>
                <a:gd name="T48" fmla="*/ 149 w 648"/>
                <a:gd name="T49" fmla="*/ 16 h 57"/>
                <a:gd name="T50" fmla="*/ 156 w 648"/>
                <a:gd name="T51" fmla="*/ 15 h 57"/>
                <a:gd name="T52" fmla="*/ 163 w 648"/>
                <a:gd name="T53" fmla="*/ 14 h 57"/>
                <a:gd name="T54" fmla="*/ 170 w 648"/>
                <a:gd name="T55" fmla="*/ 13 h 57"/>
                <a:gd name="T56" fmla="*/ 177 w 648"/>
                <a:gd name="T57" fmla="*/ 11 h 57"/>
                <a:gd name="T58" fmla="*/ 183 w 648"/>
                <a:gd name="T59" fmla="*/ 9 h 57"/>
                <a:gd name="T60" fmla="*/ 190 w 648"/>
                <a:gd name="T61" fmla="*/ 8 h 57"/>
                <a:gd name="T62" fmla="*/ 197 w 648"/>
                <a:gd name="T63" fmla="*/ 6 h 57"/>
                <a:gd name="T64" fmla="*/ 203 w 648"/>
                <a:gd name="T65" fmla="*/ 4 h 57"/>
                <a:gd name="T66" fmla="*/ 210 w 648"/>
                <a:gd name="T67" fmla="*/ 2 h 57"/>
                <a:gd name="T68" fmla="*/ 216 w 648"/>
                <a:gd name="T69" fmla="*/ 0 h 5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48"/>
                <a:gd name="T106" fmla="*/ 0 h 57"/>
                <a:gd name="T107" fmla="*/ 648 w 648"/>
                <a:gd name="T108" fmla="*/ 57 h 5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48" h="57">
                  <a:moveTo>
                    <a:pt x="0" y="0"/>
                  </a:moveTo>
                  <a:lnTo>
                    <a:pt x="0" y="0"/>
                  </a:lnTo>
                  <a:lnTo>
                    <a:pt x="19" y="7"/>
                  </a:lnTo>
                  <a:lnTo>
                    <a:pt x="38" y="13"/>
                  </a:lnTo>
                  <a:lnTo>
                    <a:pt x="58" y="18"/>
                  </a:lnTo>
                  <a:lnTo>
                    <a:pt x="78" y="23"/>
                  </a:lnTo>
                  <a:lnTo>
                    <a:pt x="98" y="28"/>
                  </a:lnTo>
                  <a:lnTo>
                    <a:pt x="118" y="33"/>
                  </a:lnTo>
                  <a:lnTo>
                    <a:pt x="139" y="38"/>
                  </a:lnTo>
                  <a:lnTo>
                    <a:pt x="159" y="42"/>
                  </a:lnTo>
                  <a:lnTo>
                    <a:pt x="180" y="45"/>
                  </a:lnTo>
                  <a:lnTo>
                    <a:pt x="201" y="49"/>
                  </a:lnTo>
                  <a:lnTo>
                    <a:pt x="221" y="51"/>
                  </a:lnTo>
                  <a:lnTo>
                    <a:pt x="242" y="54"/>
                  </a:lnTo>
                  <a:lnTo>
                    <a:pt x="263" y="55"/>
                  </a:lnTo>
                  <a:lnTo>
                    <a:pt x="283" y="56"/>
                  </a:lnTo>
                  <a:lnTo>
                    <a:pt x="304" y="57"/>
                  </a:lnTo>
                  <a:lnTo>
                    <a:pt x="324" y="57"/>
                  </a:lnTo>
                  <a:lnTo>
                    <a:pt x="344" y="57"/>
                  </a:lnTo>
                  <a:lnTo>
                    <a:pt x="365" y="56"/>
                  </a:lnTo>
                  <a:lnTo>
                    <a:pt x="385" y="55"/>
                  </a:lnTo>
                  <a:lnTo>
                    <a:pt x="406" y="54"/>
                  </a:lnTo>
                  <a:lnTo>
                    <a:pt x="427" y="51"/>
                  </a:lnTo>
                  <a:lnTo>
                    <a:pt x="447" y="49"/>
                  </a:lnTo>
                  <a:lnTo>
                    <a:pt x="468" y="45"/>
                  </a:lnTo>
                  <a:lnTo>
                    <a:pt x="490" y="42"/>
                  </a:lnTo>
                  <a:lnTo>
                    <a:pt x="509" y="38"/>
                  </a:lnTo>
                  <a:lnTo>
                    <a:pt x="531" y="33"/>
                  </a:lnTo>
                  <a:lnTo>
                    <a:pt x="550" y="28"/>
                  </a:lnTo>
                  <a:lnTo>
                    <a:pt x="570" y="23"/>
                  </a:lnTo>
                  <a:lnTo>
                    <a:pt x="590" y="18"/>
                  </a:lnTo>
                  <a:lnTo>
                    <a:pt x="610" y="13"/>
                  </a:lnTo>
                  <a:lnTo>
                    <a:pt x="630" y="7"/>
                  </a:lnTo>
                  <a:lnTo>
                    <a:pt x="648" y="0"/>
                  </a:lnTo>
                </a:path>
              </a:pathLst>
            </a:custGeom>
            <a:noFill/>
            <a:ln w="12700">
              <a:solidFill>
                <a:srgbClr val="00C9C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26647" name="Freeform 25"/>
          <p:cNvSpPr>
            <a:spLocks/>
          </p:cNvSpPr>
          <p:nvPr/>
        </p:nvSpPr>
        <p:spPr bwMode="auto">
          <a:xfrm>
            <a:off x="3536950" y="3929063"/>
            <a:ext cx="252413" cy="217487"/>
          </a:xfrm>
          <a:custGeom>
            <a:avLst/>
            <a:gdLst>
              <a:gd name="T0" fmla="*/ 236423 w 442"/>
              <a:gd name="T1" fmla="*/ 5821 h 411"/>
              <a:gd name="T2" fmla="*/ 238707 w 442"/>
              <a:gd name="T3" fmla="*/ 0 h 411"/>
              <a:gd name="T4" fmla="*/ 0 w 442"/>
              <a:gd name="T5" fmla="*/ 207962 h 411"/>
              <a:gd name="T6" fmla="*/ 10279 w 442"/>
              <a:gd name="T7" fmla="*/ 217487 h 411"/>
              <a:gd name="T8" fmla="*/ 248987 w 442"/>
              <a:gd name="T9" fmla="*/ 9525 h 411"/>
              <a:gd name="T10" fmla="*/ 251271 w 442"/>
              <a:gd name="T11" fmla="*/ 3175 h 411"/>
              <a:gd name="T12" fmla="*/ 248987 w 442"/>
              <a:gd name="T13" fmla="*/ 9525 h 411"/>
              <a:gd name="T14" fmla="*/ 252413 w 442"/>
              <a:gd name="T15" fmla="*/ 6879 h 411"/>
              <a:gd name="T16" fmla="*/ 251271 w 442"/>
              <a:gd name="T17" fmla="*/ 3175 h 411"/>
              <a:gd name="T18" fmla="*/ 236423 w 442"/>
              <a:gd name="T19" fmla="*/ 5821 h 41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42"/>
              <a:gd name="T31" fmla="*/ 0 h 411"/>
              <a:gd name="T32" fmla="*/ 442 w 442"/>
              <a:gd name="T33" fmla="*/ 411 h 411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42" h="411">
                <a:moveTo>
                  <a:pt x="414" y="11"/>
                </a:moveTo>
                <a:lnTo>
                  <a:pt x="418" y="0"/>
                </a:lnTo>
                <a:lnTo>
                  <a:pt x="0" y="393"/>
                </a:lnTo>
                <a:lnTo>
                  <a:pt x="18" y="411"/>
                </a:lnTo>
                <a:lnTo>
                  <a:pt x="436" y="18"/>
                </a:lnTo>
                <a:lnTo>
                  <a:pt x="440" y="6"/>
                </a:lnTo>
                <a:lnTo>
                  <a:pt x="436" y="18"/>
                </a:lnTo>
                <a:lnTo>
                  <a:pt x="442" y="13"/>
                </a:lnTo>
                <a:lnTo>
                  <a:pt x="440" y="6"/>
                </a:lnTo>
                <a:lnTo>
                  <a:pt x="414" y="11"/>
                </a:lnTo>
                <a:close/>
              </a:path>
            </a:pathLst>
          </a:custGeom>
          <a:solidFill>
            <a:srgbClr val="FFB5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6648" name="Freeform 26"/>
          <p:cNvSpPr>
            <a:spLocks/>
          </p:cNvSpPr>
          <p:nvPr/>
        </p:nvSpPr>
        <p:spPr bwMode="auto">
          <a:xfrm>
            <a:off x="3463925" y="2541588"/>
            <a:ext cx="322263" cy="1393825"/>
          </a:xfrm>
          <a:custGeom>
            <a:avLst/>
            <a:gdLst>
              <a:gd name="T0" fmla="*/ 0 w 569"/>
              <a:gd name="T1" fmla="*/ 1588 h 2634"/>
              <a:gd name="T2" fmla="*/ 0 w 569"/>
              <a:gd name="T3" fmla="*/ 2646 h 2634"/>
              <a:gd name="T4" fmla="*/ 307537 w 569"/>
              <a:gd name="T5" fmla="*/ 1393825 h 2634"/>
              <a:gd name="T6" fmla="*/ 322263 w 569"/>
              <a:gd name="T7" fmla="*/ 1391179 h 2634"/>
              <a:gd name="T8" fmla="*/ 15292 w 569"/>
              <a:gd name="T9" fmla="*/ 0 h 2634"/>
              <a:gd name="T10" fmla="*/ 15292 w 569"/>
              <a:gd name="T11" fmla="*/ 1588 h 2634"/>
              <a:gd name="T12" fmla="*/ 0 w 569"/>
              <a:gd name="T13" fmla="*/ 1588 h 2634"/>
              <a:gd name="T14" fmla="*/ 0 w 569"/>
              <a:gd name="T15" fmla="*/ 2117 h 2634"/>
              <a:gd name="T16" fmla="*/ 0 w 569"/>
              <a:gd name="T17" fmla="*/ 2646 h 2634"/>
              <a:gd name="T18" fmla="*/ 0 w 569"/>
              <a:gd name="T19" fmla="*/ 1588 h 263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69"/>
              <a:gd name="T31" fmla="*/ 0 h 2634"/>
              <a:gd name="T32" fmla="*/ 569 w 569"/>
              <a:gd name="T33" fmla="*/ 2634 h 263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69" h="2634">
                <a:moveTo>
                  <a:pt x="0" y="3"/>
                </a:moveTo>
                <a:lnTo>
                  <a:pt x="0" y="5"/>
                </a:lnTo>
                <a:lnTo>
                  <a:pt x="543" y="2634"/>
                </a:lnTo>
                <a:lnTo>
                  <a:pt x="569" y="2629"/>
                </a:lnTo>
                <a:lnTo>
                  <a:pt x="27" y="0"/>
                </a:lnTo>
                <a:lnTo>
                  <a:pt x="27" y="3"/>
                </a:lnTo>
                <a:lnTo>
                  <a:pt x="0" y="3"/>
                </a:lnTo>
                <a:lnTo>
                  <a:pt x="0" y="4"/>
                </a:lnTo>
                <a:lnTo>
                  <a:pt x="0" y="5"/>
                </a:lnTo>
                <a:lnTo>
                  <a:pt x="0" y="3"/>
                </a:lnTo>
                <a:close/>
              </a:path>
            </a:pathLst>
          </a:custGeom>
          <a:solidFill>
            <a:srgbClr val="FFB5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6649" name="Freeform 27"/>
          <p:cNvSpPr>
            <a:spLocks/>
          </p:cNvSpPr>
          <p:nvPr/>
        </p:nvSpPr>
        <p:spPr bwMode="auto">
          <a:xfrm>
            <a:off x="3463925" y="2082800"/>
            <a:ext cx="12700" cy="460375"/>
          </a:xfrm>
          <a:custGeom>
            <a:avLst/>
            <a:gdLst>
              <a:gd name="T0" fmla="*/ 6585 w 27"/>
              <a:gd name="T1" fmla="*/ 13790 h 868"/>
              <a:gd name="T2" fmla="*/ 0 w 27"/>
              <a:gd name="T3" fmla="*/ 6895 h 868"/>
              <a:gd name="T4" fmla="*/ 0 w 27"/>
              <a:gd name="T5" fmla="*/ 460375 h 868"/>
              <a:gd name="T6" fmla="*/ 12700 w 27"/>
              <a:gd name="T7" fmla="*/ 460375 h 868"/>
              <a:gd name="T8" fmla="*/ 12700 w 27"/>
              <a:gd name="T9" fmla="*/ 6895 h 868"/>
              <a:gd name="T10" fmla="*/ 6585 w 27"/>
              <a:gd name="T11" fmla="*/ 0 h 868"/>
              <a:gd name="T12" fmla="*/ 12700 w 27"/>
              <a:gd name="T13" fmla="*/ 6895 h 868"/>
              <a:gd name="T14" fmla="*/ 12700 w 27"/>
              <a:gd name="T15" fmla="*/ 0 h 868"/>
              <a:gd name="T16" fmla="*/ 6585 w 27"/>
              <a:gd name="T17" fmla="*/ 0 h 868"/>
              <a:gd name="T18" fmla="*/ 6585 w 27"/>
              <a:gd name="T19" fmla="*/ 13790 h 86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7"/>
              <a:gd name="T31" fmla="*/ 0 h 868"/>
              <a:gd name="T32" fmla="*/ 27 w 27"/>
              <a:gd name="T33" fmla="*/ 868 h 86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7" h="868">
                <a:moveTo>
                  <a:pt x="14" y="26"/>
                </a:moveTo>
                <a:lnTo>
                  <a:pt x="0" y="13"/>
                </a:lnTo>
                <a:lnTo>
                  <a:pt x="0" y="868"/>
                </a:lnTo>
                <a:lnTo>
                  <a:pt x="27" y="868"/>
                </a:lnTo>
                <a:lnTo>
                  <a:pt x="27" y="13"/>
                </a:lnTo>
                <a:lnTo>
                  <a:pt x="14" y="0"/>
                </a:lnTo>
                <a:lnTo>
                  <a:pt x="27" y="13"/>
                </a:lnTo>
                <a:lnTo>
                  <a:pt x="27" y="0"/>
                </a:lnTo>
                <a:lnTo>
                  <a:pt x="14" y="0"/>
                </a:lnTo>
                <a:lnTo>
                  <a:pt x="14" y="26"/>
                </a:lnTo>
                <a:close/>
              </a:path>
            </a:pathLst>
          </a:custGeom>
          <a:solidFill>
            <a:srgbClr val="FFB5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6650" name="Freeform 28"/>
          <p:cNvSpPr>
            <a:spLocks/>
          </p:cNvSpPr>
          <p:nvPr/>
        </p:nvSpPr>
        <p:spPr bwMode="auto">
          <a:xfrm>
            <a:off x="3200400" y="2082800"/>
            <a:ext cx="269875" cy="14288"/>
          </a:xfrm>
          <a:custGeom>
            <a:avLst/>
            <a:gdLst>
              <a:gd name="T0" fmla="*/ 10314 w 471"/>
              <a:gd name="T1" fmla="*/ 12090 h 26"/>
              <a:gd name="T2" fmla="*/ 5157 w 471"/>
              <a:gd name="T3" fmla="*/ 14288 h 26"/>
              <a:gd name="T4" fmla="*/ 269875 w 471"/>
              <a:gd name="T5" fmla="*/ 14288 h 26"/>
              <a:gd name="T6" fmla="*/ 269875 w 471"/>
              <a:gd name="T7" fmla="*/ 0 h 26"/>
              <a:gd name="T8" fmla="*/ 5157 w 471"/>
              <a:gd name="T9" fmla="*/ 0 h 26"/>
              <a:gd name="T10" fmla="*/ 0 w 471"/>
              <a:gd name="T11" fmla="*/ 2198 h 26"/>
              <a:gd name="T12" fmla="*/ 5157 w 471"/>
              <a:gd name="T13" fmla="*/ 0 h 26"/>
              <a:gd name="T14" fmla="*/ 2292 w 471"/>
              <a:gd name="T15" fmla="*/ 0 h 26"/>
              <a:gd name="T16" fmla="*/ 0 w 471"/>
              <a:gd name="T17" fmla="*/ 2198 h 26"/>
              <a:gd name="T18" fmla="*/ 10314 w 471"/>
              <a:gd name="T19" fmla="*/ 12090 h 2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71"/>
              <a:gd name="T31" fmla="*/ 0 h 26"/>
              <a:gd name="T32" fmla="*/ 471 w 471"/>
              <a:gd name="T33" fmla="*/ 26 h 2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71" h="26">
                <a:moveTo>
                  <a:pt x="18" y="22"/>
                </a:moveTo>
                <a:lnTo>
                  <a:pt x="9" y="26"/>
                </a:lnTo>
                <a:lnTo>
                  <a:pt x="471" y="26"/>
                </a:lnTo>
                <a:lnTo>
                  <a:pt x="471" y="0"/>
                </a:lnTo>
                <a:lnTo>
                  <a:pt x="9" y="0"/>
                </a:lnTo>
                <a:lnTo>
                  <a:pt x="0" y="4"/>
                </a:lnTo>
                <a:lnTo>
                  <a:pt x="9" y="0"/>
                </a:lnTo>
                <a:lnTo>
                  <a:pt x="4" y="0"/>
                </a:lnTo>
                <a:lnTo>
                  <a:pt x="0" y="4"/>
                </a:lnTo>
                <a:lnTo>
                  <a:pt x="18" y="22"/>
                </a:lnTo>
                <a:close/>
              </a:path>
            </a:pathLst>
          </a:custGeom>
          <a:solidFill>
            <a:srgbClr val="FFB5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6651" name="Freeform 29"/>
          <p:cNvSpPr>
            <a:spLocks/>
          </p:cNvSpPr>
          <p:nvPr/>
        </p:nvSpPr>
        <p:spPr bwMode="auto">
          <a:xfrm>
            <a:off x="3032125" y="2085975"/>
            <a:ext cx="176213" cy="142875"/>
          </a:xfrm>
          <a:custGeom>
            <a:avLst/>
            <a:gdLst>
              <a:gd name="T0" fmla="*/ 5083 w 312"/>
              <a:gd name="T1" fmla="*/ 138657 h 271"/>
              <a:gd name="T2" fmla="*/ 10166 w 312"/>
              <a:gd name="T3" fmla="*/ 142875 h 271"/>
              <a:gd name="T4" fmla="*/ 176213 w 312"/>
              <a:gd name="T5" fmla="*/ 9490 h 271"/>
              <a:gd name="T6" fmla="*/ 166047 w 312"/>
              <a:gd name="T7" fmla="*/ 0 h 271"/>
              <a:gd name="T8" fmla="*/ 0 w 312"/>
              <a:gd name="T9" fmla="*/ 133912 h 271"/>
              <a:gd name="T10" fmla="*/ 5083 w 312"/>
              <a:gd name="T11" fmla="*/ 138657 h 27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12"/>
              <a:gd name="T19" fmla="*/ 0 h 271"/>
              <a:gd name="T20" fmla="*/ 312 w 312"/>
              <a:gd name="T21" fmla="*/ 271 h 27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12" h="271">
                <a:moveTo>
                  <a:pt x="9" y="263"/>
                </a:moveTo>
                <a:lnTo>
                  <a:pt x="18" y="271"/>
                </a:lnTo>
                <a:lnTo>
                  <a:pt x="312" y="18"/>
                </a:lnTo>
                <a:lnTo>
                  <a:pt x="294" y="0"/>
                </a:lnTo>
                <a:lnTo>
                  <a:pt x="0" y="254"/>
                </a:lnTo>
                <a:lnTo>
                  <a:pt x="9" y="263"/>
                </a:lnTo>
                <a:close/>
              </a:path>
            </a:pathLst>
          </a:custGeom>
          <a:solidFill>
            <a:srgbClr val="FFB5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6652" name="Freeform 30"/>
          <p:cNvSpPr>
            <a:spLocks/>
          </p:cNvSpPr>
          <p:nvPr/>
        </p:nvSpPr>
        <p:spPr bwMode="auto">
          <a:xfrm>
            <a:off x="3451225" y="3924300"/>
            <a:ext cx="252413" cy="228600"/>
          </a:xfrm>
          <a:custGeom>
            <a:avLst/>
            <a:gdLst>
              <a:gd name="T0" fmla="*/ 1145 w 441"/>
              <a:gd name="T1" fmla="*/ 3721 h 430"/>
              <a:gd name="T2" fmla="*/ 3434 w 441"/>
              <a:gd name="T3" fmla="*/ 9569 h 430"/>
              <a:gd name="T4" fmla="*/ 242110 w 441"/>
              <a:gd name="T5" fmla="*/ 228600 h 430"/>
              <a:gd name="T6" fmla="*/ 252413 w 441"/>
              <a:gd name="T7" fmla="*/ 219031 h 430"/>
              <a:gd name="T8" fmla="*/ 13737 w 441"/>
              <a:gd name="T9" fmla="*/ 0 h 430"/>
              <a:gd name="T10" fmla="*/ 16026 w 441"/>
              <a:gd name="T11" fmla="*/ 6380 h 430"/>
              <a:gd name="T12" fmla="*/ 1145 w 441"/>
              <a:gd name="T13" fmla="*/ 3721 h 430"/>
              <a:gd name="T14" fmla="*/ 0 w 441"/>
              <a:gd name="T15" fmla="*/ 6911 h 430"/>
              <a:gd name="T16" fmla="*/ 3434 w 441"/>
              <a:gd name="T17" fmla="*/ 9569 h 430"/>
              <a:gd name="T18" fmla="*/ 1145 w 441"/>
              <a:gd name="T19" fmla="*/ 3721 h 43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41"/>
              <a:gd name="T31" fmla="*/ 0 h 430"/>
              <a:gd name="T32" fmla="*/ 441 w 441"/>
              <a:gd name="T33" fmla="*/ 430 h 43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41" h="430">
                <a:moveTo>
                  <a:pt x="2" y="7"/>
                </a:moveTo>
                <a:lnTo>
                  <a:pt x="6" y="18"/>
                </a:lnTo>
                <a:lnTo>
                  <a:pt x="423" y="430"/>
                </a:lnTo>
                <a:lnTo>
                  <a:pt x="441" y="412"/>
                </a:lnTo>
                <a:lnTo>
                  <a:pt x="24" y="0"/>
                </a:lnTo>
                <a:lnTo>
                  <a:pt x="28" y="12"/>
                </a:lnTo>
                <a:lnTo>
                  <a:pt x="2" y="7"/>
                </a:lnTo>
                <a:lnTo>
                  <a:pt x="0" y="13"/>
                </a:lnTo>
                <a:lnTo>
                  <a:pt x="6" y="18"/>
                </a:lnTo>
                <a:lnTo>
                  <a:pt x="2" y="7"/>
                </a:lnTo>
                <a:close/>
              </a:path>
            </a:pathLst>
          </a:custGeom>
          <a:solidFill>
            <a:srgbClr val="FFB5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6653" name="Freeform 31"/>
          <p:cNvSpPr>
            <a:spLocks/>
          </p:cNvSpPr>
          <p:nvPr/>
        </p:nvSpPr>
        <p:spPr bwMode="auto">
          <a:xfrm>
            <a:off x="3451225" y="2535238"/>
            <a:ext cx="355600" cy="1395412"/>
          </a:xfrm>
          <a:custGeom>
            <a:avLst/>
            <a:gdLst>
              <a:gd name="T0" fmla="*/ 340164 w 622"/>
              <a:gd name="T1" fmla="*/ 1587 h 2637"/>
              <a:gd name="T2" fmla="*/ 340164 w 622"/>
              <a:gd name="T3" fmla="*/ 0 h 2637"/>
              <a:gd name="T4" fmla="*/ 0 w 622"/>
              <a:gd name="T5" fmla="*/ 1392766 h 2637"/>
              <a:gd name="T6" fmla="*/ 14864 w 622"/>
              <a:gd name="T7" fmla="*/ 1395412 h 2637"/>
              <a:gd name="T8" fmla="*/ 355600 w 622"/>
              <a:gd name="T9" fmla="*/ 2646 h 2637"/>
              <a:gd name="T10" fmla="*/ 355600 w 622"/>
              <a:gd name="T11" fmla="*/ 1587 h 2637"/>
              <a:gd name="T12" fmla="*/ 355600 w 622"/>
              <a:gd name="T13" fmla="*/ 2646 h 2637"/>
              <a:gd name="T14" fmla="*/ 355600 w 622"/>
              <a:gd name="T15" fmla="*/ 2117 h 2637"/>
              <a:gd name="T16" fmla="*/ 355600 w 622"/>
              <a:gd name="T17" fmla="*/ 1587 h 2637"/>
              <a:gd name="T18" fmla="*/ 340164 w 622"/>
              <a:gd name="T19" fmla="*/ 1587 h 263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22"/>
              <a:gd name="T31" fmla="*/ 0 h 2637"/>
              <a:gd name="T32" fmla="*/ 622 w 622"/>
              <a:gd name="T33" fmla="*/ 2637 h 2637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22" h="2637">
                <a:moveTo>
                  <a:pt x="595" y="3"/>
                </a:moveTo>
                <a:lnTo>
                  <a:pt x="595" y="0"/>
                </a:lnTo>
                <a:lnTo>
                  <a:pt x="0" y="2632"/>
                </a:lnTo>
                <a:lnTo>
                  <a:pt x="26" y="2637"/>
                </a:lnTo>
                <a:lnTo>
                  <a:pt x="622" y="5"/>
                </a:lnTo>
                <a:lnTo>
                  <a:pt x="622" y="3"/>
                </a:lnTo>
                <a:lnTo>
                  <a:pt x="622" y="5"/>
                </a:lnTo>
                <a:lnTo>
                  <a:pt x="622" y="4"/>
                </a:lnTo>
                <a:lnTo>
                  <a:pt x="622" y="3"/>
                </a:lnTo>
                <a:lnTo>
                  <a:pt x="595" y="3"/>
                </a:lnTo>
                <a:close/>
              </a:path>
            </a:pathLst>
          </a:custGeom>
          <a:solidFill>
            <a:srgbClr val="FFB5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6654" name="Freeform 32"/>
          <p:cNvSpPr>
            <a:spLocks/>
          </p:cNvSpPr>
          <p:nvPr/>
        </p:nvSpPr>
        <p:spPr bwMode="auto">
          <a:xfrm>
            <a:off x="3200400" y="2357438"/>
            <a:ext cx="600075" cy="14287"/>
          </a:xfrm>
          <a:custGeom>
            <a:avLst/>
            <a:gdLst>
              <a:gd name="T0" fmla="*/ 0 w 1049"/>
              <a:gd name="T1" fmla="*/ 12573 h 25"/>
              <a:gd name="T2" fmla="*/ 5720 w 1049"/>
              <a:gd name="T3" fmla="*/ 14287 h 25"/>
              <a:gd name="T4" fmla="*/ 600075 w 1049"/>
              <a:gd name="T5" fmla="*/ 14287 h 25"/>
              <a:gd name="T6" fmla="*/ 600075 w 1049"/>
              <a:gd name="T7" fmla="*/ 0 h 25"/>
              <a:gd name="T8" fmla="*/ 5720 w 1049"/>
              <a:gd name="T9" fmla="*/ 0 h 25"/>
              <a:gd name="T10" fmla="*/ 10869 w 1049"/>
              <a:gd name="T11" fmla="*/ 2286 h 25"/>
              <a:gd name="T12" fmla="*/ 0 w 1049"/>
              <a:gd name="T13" fmla="*/ 12573 h 25"/>
              <a:gd name="T14" fmla="*/ 2288 w 1049"/>
              <a:gd name="T15" fmla="*/ 14287 h 25"/>
              <a:gd name="T16" fmla="*/ 5720 w 1049"/>
              <a:gd name="T17" fmla="*/ 14287 h 25"/>
              <a:gd name="T18" fmla="*/ 0 w 1049"/>
              <a:gd name="T19" fmla="*/ 12573 h 2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049"/>
              <a:gd name="T31" fmla="*/ 0 h 25"/>
              <a:gd name="T32" fmla="*/ 1049 w 1049"/>
              <a:gd name="T33" fmla="*/ 25 h 25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049" h="25">
                <a:moveTo>
                  <a:pt x="0" y="22"/>
                </a:moveTo>
                <a:lnTo>
                  <a:pt x="10" y="25"/>
                </a:lnTo>
                <a:lnTo>
                  <a:pt x="1049" y="25"/>
                </a:lnTo>
                <a:lnTo>
                  <a:pt x="1049" y="0"/>
                </a:lnTo>
                <a:lnTo>
                  <a:pt x="10" y="0"/>
                </a:lnTo>
                <a:lnTo>
                  <a:pt x="19" y="4"/>
                </a:lnTo>
                <a:lnTo>
                  <a:pt x="0" y="22"/>
                </a:lnTo>
                <a:lnTo>
                  <a:pt x="4" y="25"/>
                </a:lnTo>
                <a:lnTo>
                  <a:pt x="10" y="25"/>
                </a:lnTo>
                <a:lnTo>
                  <a:pt x="0" y="22"/>
                </a:lnTo>
                <a:close/>
              </a:path>
            </a:pathLst>
          </a:custGeom>
          <a:solidFill>
            <a:srgbClr val="FFB5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6655" name="Freeform 33"/>
          <p:cNvSpPr>
            <a:spLocks/>
          </p:cNvSpPr>
          <p:nvPr/>
        </p:nvSpPr>
        <p:spPr bwMode="auto">
          <a:xfrm>
            <a:off x="3036888" y="2219325"/>
            <a:ext cx="171450" cy="150813"/>
          </a:xfrm>
          <a:custGeom>
            <a:avLst/>
            <a:gdLst>
              <a:gd name="T0" fmla="*/ 5109 w 302"/>
              <a:gd name="T1" fmla="*/ 4796 h 283"/>
              <a:gd name="T2" fmla="*/ 0 w 302"/>
              <a:gd name="T3" fmla="*/ 9059 h 283"/>
              <a:gd name="T4" fmla="*/ 160663 w 302"/>
              <a:gd name="T5" fmla="*/ 150813 h 283"/>
              <a:gd name="T6" fmla="*/ 171450 w 302"/>
              <a:gd name="T7" fmla="*/ 141221 h 283"/>
              <a:gd name="T8" fmla="*/ 10787 w 302"/>
              <a:gd name="T9" fmla="*/ 0 h 283"/>
              <a:gd name="T10" fmla="*/ 5109 w 302"/>
              <a:gd name="T11" fmla="*/ 4796 h 28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02"/>
              <a:gd name="T19" fmla="*/ 0 h 283"/>
              <a:gd name="T20" fmla="*/ 302 w 302"/>
              <a:gd name="T21" fmla="*/ 283 h 28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02" h="283">
                <a:moveTo>
                  <a:pt x="9" y="9"/>
                </a:moveTo>
                <a:lnTo>
                  <a:pt x="0" y="17"/>
                </a:lnTo>
                <a:lnTo>
                  <a:pt x="283" y="283"/>
                </a:lnTo>
                <a:lnTo>
                  <a:pt x="302" y="265"/>
                </a:lnTo>
                <a:lnTo>
                  <a:pt x="19" y="0"/>
                </a:lnTo>
                <a:lnTo>
                  <a:pt x="9" y="9"/>
                </a:lnTo>
                <a:close/>
              </a:path>
            </a:pathLst>
          </a:custGeom>
          <a:solidFill>
            <a:srgbClr val="FFB5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6656" name="Freeform 34"/>
          <p:cNvSpPr>
            <a:spLocks/>
          </p:cNvSpPr>
          <p:nvPr/>
        </p:nvSpPr>
        <p:spPr bwMode="auto">
          <a:xfrm>
            <a:off x="3554413" y="3933825"/>
            <a:ext cx="252412" cy="217488"/>
          </a:xfrm>
          <a:custGeom>
            <a:avLst/>
            <a:gdLst>
              <a:gd name="T0" fmla="*/ 247225 w 438"/>
              <a:gd name="T1" fmla="*/ 4751 h 412"/>
              <a:gd name="T2" fmla="*/ 242039 w 438"/>
              <a:gd name="T3" fmla="*/ 0 h 412"/>
              <a:gd name="T4" fmla="*/ 0 w 438"/>
              <a:gd name="T5" fmla="*/ 207986 h 412"/>
              <a:gd name="T6" fmla="*/ 10949 w 438"/>
              <a:gd name="T7" fmla="*/ 217488 h 412"/>
              <a:gd name="T8" fmla="*/ 252412 w 438"/>
              <a:gd name="T9" fmla="*/ 9502 h 412"/>
              <a:gd name="T10" fmla="*/ 247225 w 438"/>
              <a:gd name="T11" fmla="*/ 4751 h 4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38"/>
              <a:gd name="T19" fmla="*/ 0 h 412"/>
              <a:gd name="T20" fmla="*/ 438 w 438"/>
              <a:gd name="T21" fmla="*/ 412 h 41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38" h="412">
                <a:moveTo>
                  <a:pt x="429" y="9"/>
                </a:moveTo>
                <a:lnTo>
                  <a:pt x="420" y="0"/>
                </a:lnTo>
                <a:lnTo>
                  <a:pt x="0" y="394"/>
                </a:lnTo>
                <a:lnTo>
                  <a:pt x="19" y="412"/>
                </a:lnTo>
                <a:lnTo>
                  <a:pt x="438" y="18"/>
                </a:lnTo>
                <a:lnTo>
                  <a:pt x="429" y="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6657" name="Freeform 35"/>
          <p:cNvSpPr>
            <a:spLocks/>
          </p:cNvSpPr>
          <p:nvPr/>
        </p:nvSpPr>
        <p:spPr bwMode="auto">
          <a:xfrm>
            <a:off x="3443288" y="3937000"/>
            <a:ext cx="234950" cy="214313"/>
          </a:xfrm>
          <a:custGeom>
            <a:avLst/>
            <a:gdLst>
              <a:gd name="T0" fmla="*/ 5132 w 412"/>
              <a:gd name="T1" fmla="*/ 4763 h 405"/>
              <a:gd name="T2" fmla="*/ 0 w 412"/>
              <a:gd name="T3" fmla="*/ 9525 h 405"/>
              <a:gd name="T4" fmla="*/ 224685 w 412"/>
              <a:gd name="T5" fmla="*/ 214313 h 405"/>
              <a:gd name="T6" fmla="*/ 234950 w 412"/>
              <a:gd name="T7" fmla="*/ 204788 h 405"/>
              <a:gd name="T8" fmla="*/ 10265 w 412"/>
              <a:gd name="T9" fmla="*/ 0 h 405"/>
              <a:gd name="T10" fmla="*/ 5132 w 412"/>
              <a:gd name="T11" fmla="*/ 4763 h 40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12"/>
              <a:gd name="T19" fmla="*/ 0 h 405"/>
              <a:gd name="T20" fmla="*/ 412 w 412"/>
              <a:gd name="T21" fmla="*/ 405 h 40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12" h="405">
                <a:moveTo>
                  <a:pt x="9" y="9"/>
                </a:moveTo>
                <a:lnTo>
                  <a:pt x="0" y="18"/>
                </a:lnTo>
                <a:lnTo>
                  <a:pt x="394" y="405"/>
                </a:lnTo>
                <a:lnTo>
                  <a:pt x="412" y="387"/>
                </a:lnTo>
                <a:lnTo>
                  <a:pt x="18" y="0"/>
                </a:lnTo>
                <a:lnTo>
                  <a:pt x="9" y="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grpSp>
        <p:nvGrpSpPr>
          <p:cNvPr id="26658" name="Group 36"/>
          <p:cNvGrpSpPr>
            <a:grpSpLocks/>
          </p:cNvGrpSpPr>
          <p:nvPr/>
        </p:nvGrpSpPr>
        <p:grpSpPr bwMode="auto">
          <a:xfrm>
            <a:off x="5553075" y="3416300"/>
            <a:ext cx="168275" cy="131763"/>
            <a:chOff x="3848" y="2196"/>
            <a:chExt cx="99" cy="83"/>
          </a:xfrm>
        </p:grpSpPr>
        <p:sp>
          <p:nvSpPr>
            <p:cNvPr id="26838" name="Freeform 37"/>
            <p:cNvSpPr>
              <a:spLocks/>
            </p:cNvSpPr>
            <p:nvPr/>
          </p:nvSpPr>
          <p:spPr bwMode="auto">
            <a:xfrm>
              <a:off x="3849" y="2196"/>
              <a:ext cx="98" cy="83"/>
            </a:xfrm>
            <a:custGeom>
              <a:avLst/>
              <a:gdLst>
                <a:gd name="T0" fmla="*/ 98 w 296"/>
                <a:gd name="T1" fmla="*/ 83 h 248"/>
                <a:gd name="T2" fmla="*/ 98 w 296"/>
                <a:gd name="T3" fmla="*/ 83 h 248"/>
                <a:gd name="T4" fmla="*/ 91 w 296"/>
                <a:gd name="T5" fmla="*/ 80 h 248"/>
                <a:gd name="T6" fmla="*/ 83 w 296"/>
                <a:gd name="T7" fmla="*/ 77 h 248"/>
                <a:gd name="T8" fmla="*/ 76 w 296"/>
                <a:gd name="T9" fmla="*/ 73 h 248"/>
                <a:gd name="T10" fmla="*/ 68 w 296"/>
                <a:gd name="T11" fmla="*/ 69 h 248"/>
                <a:gd name="T12" fmla="*/ 61 w 296"/>
                <a:gd name="T13" fmla="*/ 65 h 248"/>
                <a:gd name="T14" fmla="*/ 54 w 296"/>
                <a:gd name="T15" fmla="*/ 60 h 248"/>
                <a:gd name="T16" fmla="*/ 47 w 296"/>
                <a:gd name="T17" fmla="*/ 55 h 248"/>
                <a:gd name="T18" fmla="*/ 41 w 296"/>
                <a:gd name="T19" fmla="*/ 50 h 248"/>
                <a:gd name="T20" fmla="*/ 41 w 296"/>
                <a:gd name="T21" fmla="*/ 50 h 248"/>
                <a:gd name="T22" fmla="*/ 35 w 296"/>
                <a:gd name="T23" fmla="*/ 45 h 248"/>
                <a:gd name="T24" fmla="*/ 29 w 296"/>
                <a:gd name="T25" fmla="*/ 39 h 248"/>
                <a:gd name="T26" fmla="*/ 24 w 296"/>
                <a:gd name="T27" fmla="*/ 33 h 248"/>
                <a:gd name="T28" fmla="*/ 19 w 296"/>
                <a:gd name="T29" fmla="*/ 27 h 248"/>
                <a:gd name="T30" fmla="*/ 13 w 296"/>
                <a:gd name="T31" fmla="*/ 20 h 248"/>
                <a:gd name="T32" fmla="*/ 8 w 296"/>
                <a:gd name="T33" fmla="*/ 14 h 248"/>
                <a:gd name="T34" fmla="*/ 4 w 296"/>
                <a:gd name="T35" fmla="*/ 7 h 248"/>
                <a:gd name="T36" fmla="*/ 0 w 296"/>
                <a:gd name="T37" fmla="*/ 0 h 24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96"/>
                <a:gd name="T58" fmla="*/ 0 h 248"/>
                <a:gd name="T59" fmla="*/ 296 w 296"/>
                <a:gd name="T60" fmla="*/ 248 h 24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96" h="248">
                  <a:moveTo>
                    <a:pt x="296" y="248"/>
                  </a:moveTo>
                  <a:lnTo>
                    <a:pt x="296" y="248"/>
                  </a:lnTo>
                  <a:lnTo>
                    <a:pt x="274" y="239"/>
                  </a:lnTo>
                  <a:lnTo>
                    <a:pt x="251" y="229"/>
                  </a:lnTo>
                  <a:lnTo>
                    <a:pt x="229" y="217"/>
                  </a:lnTo>
                  <a:lnTo>
                    <a:pt x="206" y="206"/>
                  </a:lnTo>
                  <a:lnTo>
                    <a:pt x="185" y="193"/>
                  </a:lnTo>
                  <a:lnTo>
                    <a:pt x="164" y="179"/>
                  </a:lnTo>
                  <a:lnTo>
                    <a:pt x="143" y="165"/>
                  </a:lnTo>
                  <a:lnTo>
                    <a:pt x="124" y="150"/>
                  </a:lnTo>
                  <a:lnTo>
                    <a:pt x="106" y="133"/>
                  </a:lnTo>
                  <a:lnTo>
                    <a:pt x="89" y="117"/>
                  </a:lnTo>
                  <a:lnTo>
                    <a:pt x="71" y="99"/>
                  </a:lnTo>
                  <a:lnTo>
                    <a:pt x="56" y="80"/>
                  </a:lnTo>
                  <a:lnTo>
                    <a:pt x="40" y="60"/>
                  </a:lnTo>
                  <a:lnTo>
                    <a:pt x="25" y="41"/>
                  </a:lnTo>
                  <a:lnTo>
                    <a:pt x="12" y="21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C9C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6839" name="Freeform 38"/>
            <p:cNvSpPr>
              <a:spLocks/>
            </p:cNvSpPr>
            <p:nvPr/>
          </p:nvSpPr>
          <p:spPr bwMode="auto">
            <a:xfrm>
              <a:off x="3848" y="2197"/>
              <a:ext cx="99" cy="82"/>
            </a:xfrm>
            <a:custGeom>
              <a:avLst/>
              <a:gdLst>
                <a:gd name="T0" fmla="*/ 99 w 296"/>
                <a:gd name="T1" fmla="*/ 82 h 246"/>
                <a:gd name="T2" fmla="*/ 99 w 296"/>
                <a:gd name="T3" fmla="*/ 82 h 246"/>
                <a:gd name="T4" fmla="*/ 95 w 296"/>
                <a:gd name="T5" fmla="*/ 75 h 246"/>
                <a:gd name="T6" fmla="*/ 90 w 296"/>
                <a:gd name="T7" fmla="*/ 68 h 246"/>
                <a:gd name="T8" fmla="*/ 85 w 296"/>
                <a:gd name="T9" fmla="*/ 62 h 246"/>
                <a:gd name="T10" fmla="*/ 80 w 296"/>
                <a:gd name="T11" fmla="*/ 56 h 246"/>
                <a:gd name="T12" fmla="*/ 75 w 296"/>
                <a:gd name="T13" fmla="*/ 49 h 246"/>
                <a:gd name="T14" fmla="*/ 69 w 296"/>
                <a:gd name="T15" fmla="*/ 43 h 246"/>
                <a:gd name="T16" fmla="*/ 63 w 296"/>
                <a:gd name="T17" fmla="*/ 37 h 246"/>
                <a:gd name="T18" fmla="*/ 58 w 296"/>
                <a:gd name="T19" fmla="*/ 32 h 246"/>
                <a:gd name="T20" fmla="*/ 58 w 296"/>
                <a:gd name="T21" fmla="*/ 32 h 246"/>
                <a:gd name="T22" fmla="*/ 51 w 296"/>
                <a:gd name="T23" fmla="*/ 27 h 246"/>
                <a:gd name="T24" fmla="*/ 44 w 296"/>
                <a:gd name="T25" fmla="*/ 22 h 246"/>
                <a:gd name="T26" fmla="*/ 37 w 296"/>
                <a:gd name="T27" fmla="*/ 18 h 246"/>
                <a:gd name="T28" fmla="*/ 30 w 296"/>
                <a:gd name="T29" fmla="*/ 13 h 246"/>
                <a:gd name="T30" fmla="*/ 22 w 296"/>
                <a:gd name="T31" fmla="*/ 10 h 246"/>
                <a:gd name="T32" fmla="*/ 15 w 296"/>
                <a:gd name="T33" fmla="*/ 6 h 246"/>
                <a:gd name="T34" fmla="*/ 7 w 296"/>
                <a:gd name="T35" fmla="*/ 3 h 246"/>
                <a:gd name="T36" fmla="*/ 0 w 296"/>
                <a:gd name="T37" fmla="*/ 0 h 2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96"/>
                <a:gd name="T58" fmla="*/ 0 h 246"/>
                <a:gd name="T59" fmla="*/ 296 w 296"/>
                <a:gd name="T60" fmla="*/ 246 h 2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96" h="246">
                  <a:moveTo>
                    <a:pt x="296" y="246"/>
                  </a:moveTo>
                  <a:lnTo>
                    <a:pt x="296" y="246"/>
                  </a:lnTo>
                  <a:lnTo>
                    <a:pt x="284" y="225"/>
                  </a:lnTo>
                  <a:lnTo>
                    <a:pt x="270" y="205"/>
                  </a:lnTo>
                  <a:lnTo>
                    <a:pt x="255" y="186"/>
                  </a:lnTo>
                  <a:lnTo>
                    <a:pt x="240" y="167"/>
                  </a:lnTo>
                  <a:lnTo>
                    <a:pt x="223" y="148"/>
                  </a:lnTo>
                  <a:lnTo>
                    <a:pt x="207" y="129"/>
                  </a:lnTo>
                  <a:lnTo>
                    <a:pt x="189" y="112"/>
                  </a:lnTo>
                  <a:lnTo>
                    <a:pt x="172" y="96"/>
                  </a:lnTo>
                  <a:lnTo>
                    <a:pt x="153" y="81"/>
                  </a:lnTo>
                  <a:lnTo>
                    <a:pt x="132" y="67"/>
                  </a:lnTo>
                  <a:lnTo>
                    <a:pt x="111" y="53"/>
                  </a:lnTo>
                  <a:lnTo>
                    <a:pt x="90" y="40"/>
                  </a:lnTo>
                  <a:lnTo>
                    <a:pt x="67" y="29"/>
                  </a:lnTo>
                  <a:lnTo>
                    <a:pt x="45" y="19"/>
                  </a:lnTo>
                  <a:lnTo>
                    <a:pt x="22" y="8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C9C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26659" name="Group 39"/>
          <p:cNvGrpSpPr>
            <a:grpSpLocks/>
          </p:cNvGrpSpPr>
          <p:nvPr/>
        </p:nvGrpSpPr>
        <p:grpSpPr bwMode="auto">
          <a:xfrm>
            <a:off x="4383088" y="4197350"/>
            <a:ext cx="220662" cy="160338"/>
            <a:chOff x="3383" y="2437"/>
            <a:chExt cx="127" cy="101"/>
          </a:xfrm>
        </p:grpSpPr>
        <p:sp>
          <p:nvSpPr>
            <p:cNvPr id="26836" name="Freeform 40"/>
            <p:cNvSpPr>
              <a:spLocks/>
            </p:cNvSpPr>
            <p:nvPr/>
          </p:nvSpPr>
          <p:spPr bwMode="auto">
            <a:xfrm>
              <a:off x="3384" y="2437"/>
              <a:ext cx="126" cy="101"/>
            </a:xfrm>
            <a:custGeom>
              <a:avLst/>
              <a:gdLst>
                <a:gd name="T0" fmla="*/ 126 w 380"/>
                <a:gd name="T1" fmla="*/ 101 h 304"/>
                <a:gd name="T2" fmla="*/ 126 w 380"/>
                <a:gd name="T3" fmla="*/ 101 h 304"/>
                <a:gd name="T4" fmla="*/ 121 w 380"/>
                <a:gd name="T5" fmla="*/ 99 h 304"/>
                <a:gd name="T6" fmla="*/ 116 w 380"/>
                <a:gd name="T7" fmla="*/ 98 h 304"/>
                <a:gd name="T8" fmla="*/ 112 w 380"/>
                <a:gd name="T9" fmla="*/ 95 h 304"/>
                <a:gd name="T10" fmla="*/ 107 w 380"/>
                <a:gd name="T11" fmla="*/ 93 h 304"/>
                <a:gd name="T12" fmla="*/ 102 w 380"/>
                <a:gd name="T13" fmla="*/ 91 h 304"/>
                <a:gd name="T14" fmla="*/ 97 w 380"/>
                <a:gd name="T15" fmla="*/ 89 h 304"/>
                <a:gd name="T16" fmla="*/ 93 w 380"/>
                <a:gd name="T17" fmla="*/ 87 h 304"/>
                <a:gd name="T18" fmla="*/ 88 w 380"/>
                <a:gd name="T19" fmla="*/ 84 h 304"/>
                <a:gd name="T20" fmla="*/ 83 w 380"/>
                <a:gd name="T21" fmla="*/ 82 h 304"/>
                <a:gd name="T22" fmla="*/ 79 w 380"/>
                <a:gd name="T23" fmla="*/ 79 h 304"/>
                <a:gd name="T24" fmla="*/ 74 w 380"/>
                <a:gd name="T25" fmla="*/ 76 h 304"/>
                <a:gd name="T26" fmla="*/ 70 w 380"/>
                <a:gd name="T27" fmla="*/ 74 h 304"/>
                <a:gd name="T28" fmla="*/ 66 w 380"/>
                <a:gd name="T29" fmla="*/ 71 h 304"/>
                <a:gd name="T30" fmla="*/ 61 w 380"/>
                <a:gd name="T31" fmla="*/ 68 h 304"/>
                <a:gd name="T32" fmla="*/ 57 w 380"/>
                <a:gd name="T33" fmla="*/ 64 h 304"/>
                <a:gd name="T34" fmla="*/ 53 w 380"/>
                <a:gd name="T35" fmla="*/ 61 h 304"/>
                <a:gd name="T36" fmla="*/ 53 w 380"/>
                <a:gd name="T37" fmla="*/ 61 h 304"/>
                <a:gd name="T38" fmla="*/ 46 w 380"/>
                <a:gd name="T39" fmla="*/ 55 h 304"/>
                <a:gd name="T40" fmla="*/ 38 w 380"/>
                <a:gd name="T41" fmla="*/ 48 h 304"/>
                <a:gd name="T42" fmla="*/ 31 w 380"/>
                <a:gd name="T43" fmla="*/ 40 h 304"/>
                <a:gd name="T44" fmla="*/ 24 w 380"/>
                <a:gd name="T45" fmla="*/ 33 h 304"/>
                <a:gd name="T46" fmla="*/ 17 w 380"/>
                <a:gd name="T47" fmla="*/ 25 h 304"/>
                <a:gd name="T48" fmla="*/ 11 w 380"/>
                <a:gd name="T49" fmla="*/ 16 h 304"/>
                <a:gd name="T50" fmla="*/ 5 w 380"/>
                <a:gd name="T51" fmla="*/ 8 h 304"/>
                <a:gd name="T52" fmla="*/ 0 w 380"/>
                <a:gd name="T53" fmla="*/ 0 h 30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80"/>
                <a:gd name="T82" fmla="*/ 0 h 304"/>
                <a:gd name="T83" fmla="*/ 380 w 380"/>
                <a:gd name="T84" fmla="*/ 304 h 30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80" h="304">
                  <a:moveTo>
                    <a:pt x="380" y="304"/>
                  </a:moveTo>
                  <a:lnTo>
                    <a:pt x="380" y="304"/>
                  </a:lnTo>
                  <a:lnTo>
                    <a:pt x="366" y="299"/>
                  </a:lnTo>
                  <a:lnTo>
                    <a:pt x="351" y="294"/>
                  </a:lnTo>
                  <a:lnTo>
                    <a:pt x="337" y="287"/>
                  </a:lnTo>
                  <a:lnTo>
                    <a:pt x="322" y="281"/>
                  </a:lnTo>
                  <a:lnTo>
                    <a:pt x="307" y="275"/>
                  </a:lnTo>
                  <a:lnTo>
                    <a:pt x="293" y="268"/>
                  </a:lnTo>
                  <a:lnTo>
                    <a:pt x="280" y="261"/>
                  </a:lnTo>
                  <a:lnTo>
                    <a:pt x="265" y="253"/>
                  </a:lnTo>
                  <a:lnTo>
                    <a:pt x="251" y="246"/>
                  </a:lnTo>
                  <a:lnTo>
                    <a:pt x="237" y="238"/>
                  </a:lnTo>
                  <a:lnTo>
                    <a:pt x="224" y="229"/>
                  </a:lnTo>
                  <a:lnTo>
                    <a:pt x="211" y="222"/>
                  </a:lnTo>
                  <a:lnTo>
                    <a:pt x="198" y="213"/>
                  </a:lnTo>
                  <a:lnTo>
                    <a:pt x="184" y="204"/>
                  </a:lnTo>
                  <a:lnTo>
                    <a:pt x="172" y="194"/>
                  </a:lnTo>
                  <a:lnTo>
                    <a:pt x="161" y="185"/>
                  </a:lnTo>
                  <a:lnTo>
                    <a:pt x="138" y="166"/>
                  </a:lnTo>
                  <a:lnTo>
                    <a:pt x="114" y="144"/>
                  </a:lnTo>
                  <a:lnTo>
                    <a:pt x="93" y="121"/>
                  </a:lnTo>
                  <a:lnTo>
                    <a:pt x="72" y="99"/>
                  </a:lnTo>
                  <a:lnTo>
                    <a:pt x="52" y="74"/>
                  </a:lnTo>
                  <a:lnTo>
                    <a:pt x="34" y="49"/>
                  </a:lnTo>
                  <a:lnTo>
                    <a:pt x="16" y="25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C9C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6837" name="Freeform 41"/>
            <p:cNvSpPr>
              <a:spLocks/>
            </p:cNvSpPr>
            <p:nvPr/>
          </p:nvSpPr>
          <p:spPr bwMode="auto">
            <a:xfrm>
              <a:off x="3383" y="2437"/>
              <a:ext cx="127" cy="101"/>
            </a:xfrm>
            <a:custGeom>
              <a:avLst/>
              <a:gdLst>
                <a:gd name="T0" fmla="*/ 127 w 380"/>
                <a:gd name="T1" fmla="*/ 101 h 305"/>
                <a:gd name="T2" fmla="*/ 127 w 380"/>
                <a:gd name="T3" fmla="*/ 101 h 305"/>
                <a:gd name="T4" fmla="*/ 122 w 380"/>
                <a:gd name="T5" fmla="*/ 93 h 305"/>
                <a:gd name="T6" fmla="*/ 115 w 380"/>
                <a:gd name="T7" fmla="*/ 84 h 305"/>
                <a:gd name="T8" fmla="*/ 109 w 380"/>
                <a:gd name="T9" fmla="*/ 76 h 305"/>
                <a:gd name="T10" fmla="*/ 103 w 380"/>
                <a:gd name="T11" fmla="*/ 68 h 305"/>
                <a:gd name="T12" fmla="*/ 96 w 380"/>
                <a:gd name="T13" fmla="*/ 60 h 305"/>
                <a:gd name="T14" fmla="*/ 89 w 380"/>
                <a:gd name="T15" fmla="*/ 53 h 305"/>
                <a:gd name="T16" fmla="*/ 81 w 380"/>
                <a:gd name="T17" fmla="*/ 46 h 305"/>
                <a:gd name="T18" fmla="*/ 73 w 380"/>
                <a:gd name="T19" fmla="*/ 39 h 305"/>
                <a:gd name="T20" fmla="*/ 73 w 380"/>
                <a:gd name="T21" fmla="*/ 39 h 305"/>
                <a:gd name="T22" fmla="*/ 69 w 380"/>
                <a:gd name="T23" fmla="*/ 36 h 305"/>
                <a:gd name="T24" fmla="*/ 65 w 380"/>
                <a:gd name="T25" fmla="*/ 33 h 305"/>
                <a:gd name="T26" fmla="*/ 60 w 380"/>
                <a:gd name="T27" fmla="*/ 30 h 305"/>
                <a:gd name="T28" fmla="*/ 56 w 380"/>
                <a:gd name="T29" fmla="*/ 27 h 305"/>
                <a:gd name="T30" fmla="*/ 52 w 380"/>
                <a:gd name="T31" fmla="*/ 25 h 305"/>
                <a:gd name="T32" fmla="*/ 47 w 380"/>
                <a:gd name="T33" fmla="*/ 22 h 305"/>
                <a:gd name="T34" fmla="*/ 43 w 380"/>
                <a:gd name="T35" fmla="*/ 19 h 305"/>
                <a:gd name="T36" fmla="*/ 38 w 380"/>
                <a:gd name="T37" fmla="*/ 17 h 305"/>
                <a:gd name="T38" fmla="*/ 34 w 380"/>
                <a:gd name="T39" fmla="*/ 14 h 305"/>
                <a:gd name="T40" fmla="*/ 29 w 380"/>
                <a:gd name="T41" fmla="*/ 12 h 305"/>
                <a:gd name="T42" fmla="*/ 24 w 380"/>
                <a:gd name="T43" fmla="*/ 10 h 305"/>
                <a:gd name="T44" fmla="*/ 19 w 380"/>
                <a:gd name="T45" fmla="*/ 7 h 305"/>
                <a:gd name="T46" fmla="*/ 14 w 380"/>
                <a:gd name="T47" fmla="*/ 5 h 305"/>
                <a:gd name="T48" fmla="*/ 10 w 380"/>
                <a:gd name="T49" fmla="*/ 3 h 305"/>
                <a:gd name="T50" fmla="*/ 5 w 380"/>
                <a:gd name="T51" fmla="*/ 2 h 305"/>
                <a:gd name="T52" fmla="*/ 0 w 380"/>
                <a:gd name="T53" fmla="*/ 0 h 30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80"/>
                <a:gd name="T82" fmla="*/ 0 h 305"/>
                <a:gd name="T83" fmla="*/ 380 w 380"/>
                <a:gd name="T84" fmla="*/ 305 h 305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80" h="305">
                  <a:moveTo>
                    <a:pt x="380" y="305"/>
                  </a:moveTo>
                  <a:lnTo>
                    <a:pt x="380" y="305"/>
                  </a:lnTo>
                  <a:lnTo>
                    <a:pt x="364" y="280"/>
                  </a:lnTo>
                  <a:lnTo>
                    <a:pt x="345" y="255"/>
                  </a:lnTo>
                  <a:lnTo>
                    <a:pt x="327" y="230"/>
                  </a:lnTo>
                  <a:lnTo>
                    <a:pt x="307" y="206"/>
                  </a:lnTo>
                  <a:lnTo>
                    <a:pt x="286" y="182"/>
                  </a:lnTo>
                  <a:lnTo>
                    <a:pt x="265" y="159"/>
                  </a:lnTo>
                  <a:lnTo>
                    <a:pt x="241" y="139"/>
                  </a:lnTo>
                  <a:lnTo>
                    <a:pt x="218" y="119"/>
                  </a:lnTo>
                  <a:lnTo>
                    <a:pt x="207" y="110"/>
                  </a:lnTo>
                  <a:lnTo>
                    <a:pt x="195" y="100"/>
                  </a:lnTo>
                  <a:lnTo>
                    <a:pt x="181" y="91"/>
                  </a:lnTo>
                  <a:lnTo>
                    <a:pt x="168" y="82"/>
                  </a:lnTo>
                  <a:lnTo>
                    <a:pt x="155" y="74"/>
                  </a:lnTo>
                  <a:lnTo>
                    <a:pt x="142" y="66"/>
                  </a:lnTo>
                  <a:lnTo>
                    <a:pt x="128" y="58"/>
                  </a:lnTo>
                  <a:lnTo>
                    <a:pt x="114" y="50"/>
                  </a:lnTo>
                  <a:lnTo>
                    <a:pt x="101" y="43"/>
                  </a:lnTo>
                  <a:lnTo>
                    <a:pt x="86" y="35"/>
                  </a:lnTo>
                  <a:lnTo>
                    <a:pt x="72" y="29"/>
                  </a:lnTo>
                  <a:lnTo>
                    <a:pt x="57" y="22"/>
                  </a:lnTo>
                  <a:lnTo>
                    <a:pt x="42" y="16"/>
                  </a:lnTo>
                  <a:lnTo>
                    <a:pt x="29" y="10"/>
                  </a:lnTo>
                  <a:lnTo>
                    <a:pt x="15" y="5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C9C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26660" name="Group 42"/>
          <p:cNvGrpSpPr>
            <a:grpSpLocks/>
          </p:cNvGrpSpPr>
          <p:nvPr/>
        </p:nvGrpSpPr>
        <p:grpSpPr bwMode="auto">
          <a:xfrm rot="396331">
            <a:off x="4208463" y="4406900"/>
            <a:ext cx="247650" cy="152400"/>
            <a:chOff x="3124" y="2762"/>
            <a:chExt cx="115" cy="83"/>
          </a:xfrm>
        </p:grpSpPr>
        <p:sp>
          <p:nvSpPr>
            <p:cNvPr id="26834" name="Freeform 43"/>
            <p:cNvSpPr>
              <a:spLocks/>
            </p:cNvSpPr>
            <p:nvPr/>
          </p:nvSpPr>
          <p:spPr bwMode="auto">
            <a:xfrm>
              <a:off x="3124" y="2762"/>
              <a:ext cx="115" cy="83"/>
            </a:xfrm>
            <a:custGeom>
              <a:avLst/>
              <a:gdLst>
                <a:gd name="T0" fmla="*/ 115 w 346"/>
                <a:gd name="T1" fmla="*/ 83 h 250"/>
                <a:gd name="T2" fmla="*/ 115 w 346"/>
                <a:gd name="T3" fmla="*/ 83 h 250"/>
                <a:gd name="T4" fmla="*/ 106 w 346"/>
                <a:gd name="T5" fmla="*/ 80 h 250"/>
                <a:gd name="T6" fmla="*/ 98 w 346"/>
                <a:gd name="T7" fmla="*/ 77 h 250"/>
                <a:gd name="T8" fmla="*/ 89 w 346"/>
                <a:gd name="T9" fmla="*/ 74 h 250"/>
                <a:gd name="T10" fmla="*/ 81 w 346"/>
                <a:gd name="T11" fmla="*/ 70 h 250"/>
                <a:gd name="T12" fmla="*/ 73 w 346"/>
                <a:gd name="T13" fmla="*/ 66 h 250"/>
                <a:gd name="T14" fmla="*/ 64 w 346"/>
                <a:gd name="T15" fmla="*/ 61 h 250"/>
                <a:gd name="T16" fmla="*/ 57 w 346"/>
                <a:gd name="T17" fmla="*/ 56 h 250"/>
                <a:gd name="T18" fmla="*/ 49 w 346"/>
                <a:gd name="T19" fmla="*/ 51 h 250"/>
                <a:gd name="T20" fmla="*/ 49 w 346"/>
                <a:gd name="T21" fmla="*/ 51 h 250"/>
                <a:gd name="T22" fmla="*/ 42 w 346"/>
                <a:gd name="T23" fmla="*/ 46 h 250"/>
                <a:gd name="T24" fmla="*/ 35 w 346"/>
                <a:gd name="T25" fmla="*/ 41 h 250"/>
                <a:gd name="T26" fmla="*/ 29 w 346"/>
                <a:gd name="T27" fmla="*/ 34 h 250"/>
                <a:gd name="T28" fmla="*/ 23 w 346"/>
                <a:gd name="T29" fmla="*/ 27 h 250"/>
                <a:gd name="T30" fmla="*/ 16 w 346"/>
                <a:gd name="T31" fmla="*/ 21 h 250"/>
                <a:gd name="T32" fmla="*/ 11 w 346"/>
                <a:gd name="T33" fmla="*/ 14 h 250"/>
                <a:gd name="T34" fmla="*/ 5 w 346"/>
                <a:gd name="T35" fmla="*/ 7 h 250"/>
                <a:gd name="T36" fmla="*/ 0 w 346"/>
                <a:gd name="T37" fmla="*/ 0 h 25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46"/>
                <a:gd name="T58" fmla="*/ 0 h 250"/>
                <a:gd name="T59" fmla="*/ 346 w 346"/>
                <a:gd name="T60" fmla="*/ 250 h 25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46" h="250">
                  <a:moveTo>
                    <a:pt x="346" y="250"/>
                  </a:moveTo>
                  <a:lnTo>
                    <a:pt x="346" y="250"/>
                  </a:lnTo>
                  <a:lnTo>
                    <a:pt x="320" y="242"/>
                  </a:lnTo>
                  <a:lnTo>
                    <a:pt x="294" y="232"/>
                  </a:lnTo>
                  <a:lnTo>
                    <a:pt x="269" y="222"/>
                  </a:lnTo>
                  <a:lnTo>
                    <a:pt x="244" y="210"/>
                  </a:lnTo>
                  <a:lnTo>
                    <a:pt x="219" y="198"/>
                  </a:lnTo>
                  <a:lnTo>
                    <a:pt x="193" y="184"/>
                  </a:lnTo>
                  <a:lnTo>
                    <a:pt x="171" y="170"/>
                  </a:lnTo>
                  <a:lnTo>
                    <a:pt x="148" y="155"/>
                  </a:lnTo>
                  <a:lnTo>
                    <a:pt x="127" y="138"/>
                  </a:lnTo>
                  <a:lnTo>
                    <a:pt x="106" y="122"/>
                  </a:lnTo>
                  <a:lnTo>
                    <a:pt x="86" y="103"/>
                  </a:lnTo>
                  <a:lnTo>
                    <a:pt x="68" y="82"/>
                  </a:lnTo>
                  <a:lnTo>
                    <a:pt x="49" y="62"/>
                  </a:lnTo>
                  <a:lnTo>
                    <a:pt x="32" y="42"/>
                  </a:lnTo>
                  <a:lnTo>
                    <a:pt x="15" y="21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C9C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6835" name="Freeform 44"/>
            <p:cNvSpPr>
              <a:spLocks/>
            </p:cNvSpPr>
            <p:nvPr/>
          </p:nvSpPr>
          <p:spPr bwMode="auto">
            <a:xfrm>
              <a:off x="3124" y="2762"/>
              <a:ext cx="115" cy="83"/>
            </a:xfrm>
            <a:custGeom>
              <a:avLst/>
              <a:gdLst>
                <a:gd name="T0" fmla="*/ 115 w 345"/>
                <a:gd name="T1" fmla="*/ 83 h 250"/>
                <a:gd name="T2" fmla="*/ 115 w 345"/>
                <a:gd name="T3" fmla="*/ 83 h 250"/>
                <a:gd name="T4" fmla="*/ 110 w 345"/>
                <a:gd name="T5" fmla="*/ 76 h 250"/>
                <a:gd name="T6" fmla="*/ 104 w 345"/>
                <a:gd name="T7" fmla="*/ 69 h 250"/>
                <a:gd name="T8" fmla="*/ 99 w 345"/>
                <a:gd name="T9" fmla="*/ 62 h 250"/>
                <a:gd name="T10" fmla="*/ 93 w 345"/>
                <a:gd name="T11" fmla="*/ 55 h 250"/>
                <a:gd name="T12" fmla="*/ 86 w 345"/>
                <a:gd name="T13" fmla="*/ 49 h 250"/>
                <a:gd name="T14" fmla="*/ 79 w 345"/>
                <a:gd name="T15" fmla="*/ 42 h 250"/>
                <a:gd name="T16" fmla="*/ 72 w 345"/>
                <a:gd name="T17" fmla="*/ 37 h 250"/>
                <a:gd name="T18" fmla="*/ 65 w 345"/>
                <a:gd name="T19" fmla="*/ 32 h 250"/>
                <a:gd name="T20" fmla="*/ 65 w 345"/>
                <a:gd name="T21" fmla="*/ 32 h 250"/>
                <a:gd name="T22" fmla="*/ 58 w 345"/>
                <a:gd name="T23" fmla="*/ 27 h 250"/>
                <a:gd name="T24" fmla="*/ 50 w 345"/>
                <a:gd name="T25" fmla="*/ 22 h 250"/>
                <a:gd name="T26" fmla="*/ 42 w 345"/>
                <a:gd name="T27" fmla="*/ 17 h 250"/>
                <a:gd name="T28" fmla="*/ 34 w 345"/>
                <a:gd name="T29" fmla="*/ 13 h 250"/>
                <a:gd name="T30" fmla="*/ 26 w 345"/>
                <a:gd name="T31" fmla="*/ 9 h 250"/>
                <a:gd name="T32" fmla="*/ 17 w 345"/>
                <a:gd name="T33" fmla="*/ 6 h 250"/>
                <a:gd name="T34" fmla="*/ 8 w 345"/>
                <a:gd name="T35" fmla="*/ 2 h 250"/>
                <a:gd name="T36" fmla="*/ 0 w 345"/>
                <a:gd name="T37" fmla="*/ 0 h 25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45"/>
                <a:gd name="T58" fmla="*/ 0 h 250"/>
                <a:gd name="T59" fmla="*/ 345 w 345"/>
                <a:gd name="T60" fmla="*/ 250 h 25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45" h="250">
                  <a:moveTo>
                    <a:pt x="345" y="250"/>
                  </a:moveTo>
                  <a:lnTo>
                    <a:pt x="345" y="250"/>
                  </a:lnTo>
                  <a:lnTo>
                    <a:pt x="331" y="228"/>
                  </a:lnTo>
                  <a:lnTo>
                    <a:pt x="313" y="207"/>
                  </a:lnTo>
                  <a:lnTo>
                    <a:pt x="296" y="186"/>
                  </a:lnTo>
                  <a:lnTo>
                    <a:pt x="278" y="166"/>
                  </a:lnTo>
                  <a:lnTo>
                    <a:pt x="258" y="147"/>
                  </a:lnTo>
                  <a:lnTo>
                    <a:pt x="238" y="128"/>
                  </a:lnTo>
                  <a:lnTo>
                    <a:pt x="217" y="111"/>
                  </a:lnTo>
                  <a:lnTo>
                    <a:pt x="196" y="95"/>
                  </a:lnTo>
                  <a:lnTo>
                    <a:pt x="173" y="80"/>
                  </a:lnTo>
                  <a:lnTo>
                    <a:pt x="151" y="66"/>
                  </a:lnTo>
                  <a:lnTo>
                    <a:pt x="127" y="52"/>
                  </a:lnTo>
                  <a:lnTo>
                    <a:pt x="102" y="39"/>
                  </a:lnTo>
                  <a:lnTo>
                    <a:pt x="77" y="28"/>
                  </a:lnTo>
                  <a:lnTo>
                    <a:pt x="51" y="18"/>
                  </a:lnTo>
                  <a:lnTo>
                    <a:pt x="25" y="7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C9C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26661" name="Group 45"/>
          <p:cNvGrpSpPr>
            <a:grpSpLocks/>
          </p:cNvGrpSpPr>
          <p:nvPr/>
        </p:nvGrpSpPr>
        <p:grpSpPr bwMode="auto">
          <a:xfrm>
            <a:off x="3509963" y="4875213"/>
            <a:ext cx="206375" cy="33337"/>
            <a:chOff x="2669" y="3090"/>
            <a:chExt cx="120" cy="21"/>
          </a:xfrm>
        </p:grpSpPr>
        <p:sp>
          <p:nvSpPr>
            <p:cNvPr id="26832" name="Freeform 46"/>
            <p:cNvSpPr>
              <a:spLocks/>
            </p:cNvSpPr>
            <p:nvPr/>
          </p:nvSpPr>
          <p:spPr bwMode="auto">
            <a:xfrm>
              <a:off x="2669" y="3090"/>
              <a:ext cx="120" cy="11"/>
            </a:xfrm>
            <a:custGeom>
              <a:avLst/>
              <a:gdLst>
                <a:gd name="T0" fmla="*/ 0 w 359"/>
                <a:gd name="T1" fmla="*/ 11 h 32"/>
                <a:gd name="T2" fmla="*/ 0 w 359"/>
                <a:gd name="T3" fmla="*/ 11 h 32"/>
                <a:gd name="T4" fmla="*/ 7 w 359"/>
                <a:gd name="T5" fmla="*/ 9 h 32"/>
                <a:gd name="T6" fmla="*/ 15 w 359"/>
                <a:gd name="T7" fmla="*/ 7 h 32"/>
                <a:gd name="T8" fmla="*/ 22 w 359"/>
                <a:gd name="T9" fmla="*/ 4 h 32"/>
                <a:gd name="T10" fmla="*/ 30 w 359"/>
                <a:gd name="T11" fmla="*/ 3 h 32"/>
                <a:gd name="T12" fmla="*/ 37 w 359"/>
                <a:gd name="T13" fmla="*/ 2 h 32"/>
                <a:gd name="T14" fmla="*/ 45 w 359"/>
                <a:gd name="T15" fmla="*/ 1 h 32"/>
                <a:gd name="T16" fmla="*/ 53 w 359"/>
                <a:gd name="T17" fmla="*/ 0 h 32"/>
                <a:gd name="T18" fmla="*/ 60 w 359"/>
                <a:gd name="T19" fmla="*/ 0 h 32"/>
                <a:gd name="T20" fmla="*/ 60 w 359"/>
                <a:gd name="T21" fmla="*/ 0 h 32"/>
                <a:gd name="T22" fmla="*/ 68 w 359"/>
                <a:gd name="T23" fmla="*/ 0 h 32"/>
                <a:gd name="T24" fmla="*/ 75 w 359"/>
                <a:gd name="T25" fmla="*/ 1 h 32"/>
                <a:gd name="T26" fmla="*/ 83 w 359"/>
                <a:gd name="T27" fmla="*/ 2 h 32"/>
                <a:gd name="T28" fmla="*/ 90 w 359"/>
                <a:gd name="T29" fmla="*/ 3 h 32"/>
                <a:gd name="T30" fmla="*/ 98 w 359"/>
                <a:gd name="T31" fmla="*/ 4 h 32"/>
                <a:gd name="T32" fmla="*/ 105 w 359"/>
                <a:gd name="T33" fmla="*/ 7 h 32"/>
                <a:gd name="T34" fmla="*/ 113 w 359"/>
                <a:gd name="T35" fmla="*/ 9 h 32"/>
                <a:gd name="T36" fmla="*/ 120 w 359"/>
                <a:gd name="T37" fmla="*/ 11 h 3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59"/>
                <a:gd name="T58" fmla="*/ 0 h 32"/>
                <a:gd name="T59" fmla="*/ 359 w 359"/>
                <a:gd name="T60" fmla="*/ 32 h 3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59" h="32">
                  <a:moveTo>
                    <a:pt x="0" y="32"/>
                  </a:moveTo>
                  <a:lnTo>
                    <a:pt x="0" y="32"/>
                  </a:lnTo>
                  <a:lnTo>
                    <a:pt x="21" y="26"/>
                  </a:lnTo>
                  <a:lnTo>
                    <a:pt x="44" y="19"/>
                  </a:lnTo>
                  <a:lnTo>
                    <a:pt x="66" y="13"/>
                  </a:lnTo>
                  <a:lnTo>
                    <a:pt x="89" y="9"/>
                  </a:lnTo>
                  <a:lnTo>
                    <a:pt x="111" y="5"/>
                  </a:lnTo>
                  <a:lnTo>
                    <a:pt x="135" y="3"/>
                  </a:lnTo>
                  <a:lnTo>
                    <a:pt x="158" y="0"/>
                  </a:lnTo>
                  <a:lnTo>
                    <a:pt x="180" y="0"/>
                  </a:lnTo>
                  <a:lnTo>
                    <a:pt x="203" y="0"/>
                  </a:lnTo>
                  <a:lnTo>
                    <a:pt x="225" y="3"/>
                  </a:lnTo>
                  <a:lnTo>
                    <a:pt x="248" y="5"/>
                  </a:lnTo>
                  <a:lnTo>
                    <a:pt x="270" y="9"/>
                  </a:lnTo>
                  <a:lnTo>
                    <a:pt x="293" y="13"/>
                  </a:lnTo>
                  <a:lnTo>
                    <a:pt x="315" y="19"/>
                  </a:lnTo>
                  <a:lnTo>
                    <a:pt x="338" y="26"/>
                  </a:lnTo>
                  <a:lnTo>
                    <a:pt x="359" y="32"/>
                  </a:lnTo>
                </a:path>
              </a:pathLst>
            </a:custGeom>
            <a:noFill/>
            <a:ln w="9525">
              <a:solidFill>
                <a:srgbClr val="00C9C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6833" name="Freeform 47"/>
            <p:cNvSpPr>
              <a:spLocks/>
            </p:cNvSpPr>
            <p:nvPr/>
          </p:nvSpPr>
          <p:spPr bwMode="auto">
            <a:xfrm>
              <a:off x="2670" y="3100"/>
              <a:ext cx="119" cy="11"/>
            </a:xfrm>
            <a:custGeom>
              <a:avLst/>
              <a:gdLst>
                <a:gd name="T0" fmla="*/ 0 w 358"/>
                <a:gd name="T1" fmla="*/ 0 h 31"/>
                <a:gd name="T2" fmla="*/ 0 w 358"/>
                <a:gd name="T3" fmla="*/ 0 h 31"/>
                <a:gd name="T4" fmla="*/ 7 w 358"/>
                <a:gd name="T5" fmla="*/ 2 h 31"/>
                <a:gd name="T6" fmla="*/ 14 w 358"/>
                <a:gd name="T7" fmla="*/ 4 h 31"/>
                <a:gd name="T8" fmla="*/ 22 w 358"/>
                <a:gd name="T9" fmla="*/ 7 h 31"/>
                <a:gd name="T10" fmla="*/ 29 w 358"/>
                <a:gd name="T11" fmla="*/ 8 h 31"/>
                <a:gd name="T12" fmla="*/ 37 w 358"/>
                <a:gd name="T13" fmla="*/ 9 h 31"/>
                <a:gd name="T14" fmla="*/ 45 w 358"/>
                <a:gd name="T15" fmla="*/ 10 h 31"/>
                <a:gd name="T16" fmla="*/ 52 w 358"/>
                <a:gd name="T17" fmla="*/ 11 h 31"/>
                <a:gd name="T18" fmla="*/ 60 w 358"/>
                <a:gd name="T19" fmla="*/ 11 h 31"/>
                <a:gd name="T20" fmla="*/ 60 w 358"/>
                <a:gd name="T21" fmla="*/ 11 h 31"/>
                <a:gd name="T22" fmla="*/ 67 w 358"/>
                <a:gd name="T23" fmla="*/ 11 h 31"/>
                <a:gd name="T24" fmla="*/ 74 w 358"/>
                <a:gd name="T25" fmla="*/ 10 h 31"/>
                <a:gd name="T26" fmla="*/ 82 w 358"/>
                <a:gd name="T27" fmla="*/ 9 h 31"/>
                <a:gd name="T28" fmla="*/ 90 w 358"/>
                <a:gd name="T29" fmla="*/ 8 h 31"/>
                <a:gd name="T30" fmla="*/ 97 w 358"/>
                <a:gd name="T31" fmla="*/ 7 h 31"/>
                <a:gd name="T32" fmla="*/ 105 w 358"/>
                <a:gd name="T33" fmla="*/ 4 h 31"/>
                <a:gd name="T34" fmla="*/ 112 w 358"/>
                <a:gd name="T35" fmla="*/ 2 h 31"/>
                <a:gd name="T36" fmla="*/ 119 w 358"/>
                <a:gd name="T37" fmla="*/ 0 h 3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58"/>
                <a:gd name="T58" fmla="*/ 0 h 31"/>
                <a:gd name="T59" fmla="*/ 358 w 358"/>
                <a:gd name="T60" fmla="*/ 31 h 3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58" h="31">
                  <a:moveTo>
                    <a:pt x="0" y="0"/>
                  </a:moveTo>
                  <a:lnTo>
                    <a:pt x="0" y="0"/>
                  </a:lnTo>
                  <a:lnTo>
                    <a:pt x="22" y="6"/>
                  </a:lnTo>
                  <a:lnTo>
                    <a:pt x="43" y="12"/>
                  </a:lnTo>
                  <a:lnTo>
                    <a:pt x="65" y="19"/>
                  </a:lnTo>
                  <a:lnTo>
                    <a:pt x="88" y="23"/>
                  </a:lnTo>
                  <a:lnTo>
                    <a:pt x="110" y="26"/>
                  </a:lnTo>
                  <a:lnTo>
                    <a:pt x="134" y="29"/>
                  </a:lnTo>
                  <a:lnTo>
                    <a:pt x="157" y="31"/>
                  </a:lnTo>
                  <a:lnTo>
                    <a:pt x="179" y="31"/>
                  </a:lnTo>
                  <a:lnTo>
                    <a:pt x="202" y="31"/>
                  </a:lnTo>
                  <a:lnTo>
                    <a:pt x="224" y="29"/>
                  </a:lnTo>
                  <a:lnTo>
                    <a:pt x="248" y="26"/>
                  </a:lnTo>
                  <a:lnTo>
                    <a:pt x="270" y="23"/>
                  </a:lnTo>
                  <a:lnTo>
                    <a:pt x="293" y="19"/>
                  </a:lnTo>
                  <a:lnTo>
                    <a:pt x="315" y="12"/>
                  </a:lnTo>
                  <a:lnTo>
                    <a:pt x="337" y="6"/>
                  </a:lnTo>
                  <a:lnTo>
                    <a:pt x="358" y="0"/>
                  </a:lnTo>
                </a:path>
              </a:pathLst>
            </a:custGeom>
            <a:noFill/>
            <a:ln w="9525">
              <a:solidFill>
                <a:srgbClr val="00C9C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26662" name="Freeform 48"/>
          <p:cNvSpPr>
            <a:spLocks/>
          </p:cNvSpPr>
          <p:nvPr/>
        </p:nvSpPr>
        <p:spPr bwMode="auto">
          <a:xfrm>
            <a:off x="3543300" y="4129088"/>
            <a:ext cx="158750" cy="17462"/>
          </a:xfrm>
          <a:custGeom>
            <a:avLst/>
            <a:gdLst>
              <a:gd name="T0" fmla="*/ 0 w 275"/>
              <a:gd name="T1" fmla="*/ 17462 h 32"/>
              <a:gd name="T2" fmla="*/ 0 w 275"/>
              <a:gd name="T3" fmla="*/ 17462 h 32"/>
              <a:gd name="T4" fmla="*/ 9236 w 275"/>
              <a:gd name="T5" fmla="*/ 13642 h 32"/>
              <a:gd name="T6" fmla="*/ 19050 w 275"/>
              <a:gd name="T7" fmla="*/ 10368 h 32"/>
              <a:gd name="T8" fmla="*/ 29441 w 275"/>
              <a:gd name="T9" fmla="*/ 7094 h 32"/>
              <a:gd name="T10" fmla="*/ 39255 w 275"/>
              <a:gd name="T11" fmla="*/ 4911 h 32"/>
              <a:gd name="T12" fmla="*/ 49068 w 275"/>
              <a:gd name="T13" fmla="*/ 2728 h 32"/>
              <a:gd name="T14" fmla="*/ 58882 w 275"/>
              <a:gd name="T15" fmla="*/ 1091 h 32"/>
              <a:gd name="T16" fmla="*/ 69850 w 275"/>
              <a:gd name="T17" fmla="*/ 0 h 32"/>
              <a:gd name="T18" fmla="*/ 79664 w 275"/>
              <a:gd name="T19" fmla="*/ 0 h 32"/>
              <a:gd name="T20" fmla="*/ 79664 w 275"/>
              <a:gd name="T21" fmla="*/ 0 h 32"/>
              <a:gd name="T22" fmla="*/ 89477 w 275"/>
              <a:gd name="T23" fmla="*/ 0 h 32"/>
              <a:gd name="T24" fmla="*/ 99291 w 275"/>
              <a:gd name="T25" fmla="*/ 1091 h 32"/>
              <a:gd name="T26" fmla="*/ 109105 w 275"/>
              <a:gd name="T27" fmla="*/ 2728 h 32"/>
              <a:gd name="T28" fmla="*/ 120073 w 275"/>
              <a:gd name="T29" fmla="*/ 4911 h 32"/>
              <a:gd name="T30" fmla="*/ 129886 w 275"/>
              <a:gd name="T31" fmla="*/ 7094 h 32"/>
              <a:gd name="T32" fmla="*/ 139700 w 275"/>
              <a:gd name="T33" fmla="*/ 10368 h 32"/>
              <a:gd name="T34" fmla="*/ 150091 w 275"/>
              <a:gd name="T35" fmla="*/ 13642 h 32"/>
              <a:gd name="T36" fmla="*/ 158750 w 275"/>
              <a:gd name="T37" fmla="*/ 17462 h 3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75"/>
              <a:gd name="T58" fmla="*/ 0 h 32"/>
              <a:gd name="T59" fmla="*/ 275 w 275"/>
              <a:gd name="T60" fmla="*/ 32 h 32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75" h="32">
                <a:moveTo>
                  <a:pt x="0" y="32"/>
                </a:moveTo>
                <a:lnTo>
                  <a:pt x="0" y="32"/>
                </a:lnTo>
                <a:lnTo>
                  <a:pt x="16" y="25"/>
                </a:lnTo>
                <a:lnTo>
                  <a:pt x="33" y="19"/>
                </a:lnTo>
                <a:lnTo>
                  <a:pt x="51" y="13"/>
                </a:lnTo>
                <a:lnTo>
                  <a:pt x="68" y="9"/>
                </a:lnTo>
                <a:lnTo>
                  <a:pt x="85" y="5"/>
                </a:lnTo>
                <a:lnTo>
                  <a:pt x="102" y="2"/>
                </a:lnTo>
                <a:lnTo>
                  <a:pt x="121" y="0"/>
                </a:lnTo>
                <a:lnTo>
                  <a:pt x="138" y="0"/>
                </a:lnTo>
                <a:lnTo>
                  <a:pt x="155" y="0"/>
                </a:lnTo>
                <a:lnTo>
                  <a:pt x="172" y="2"/>
                </a:lnTo>
                <a:lnTo>
                  <a:pt x="189" y="5"/>
                </a:lnTo>
                <a:lnTo>
                  <a:pt x="208" y="9"/>
                </a:lnTo>
                <a:lnTo>
                  <a:pt x="225" y="13"/>
                </a:lnTo>
                <a:lnTo>
                  <a:pt x="242" y="19"/>
                </a:lnTo>
                <a:lnTo>
                  <a:pt x="260" y="25"/>
                </a:lnTo>
                <a:lnTo>
                  <a:pt x="275" y="32"/>
                </a:lnTo>
              </a:path>
            </a:pathLst>
          </a:custGeom>
          <a:noFill/>
          <a:ln w="0">
            <a:solidFill>
              <a:srgbClr val="00C9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6663" name="Freeform 49"/>
          <p:cNvSpPr>
            <a:spLocks/>
          </p:cNvSpPr>
          <p:nvPr/>
        </p:nvSpPr>
        <p:spPr bwMode="auto">
          <a:xfrm>
            <a:off x="3543300" y="4144963"/>
            <a:ext cx="158750" cy="17462"/>
          </a:xfrm>
          <a:custGeom>
            <a:avLst/>
            <a:gdLst>
              <a:gd name="T0" fmla="*/ 0 w 275"/>
              <a:gd name="T1" fmla="*/ 0 h 33"/>
              <a:gd name="T2" fmla="*/ 0 w 275"/>
              <a:gd name="T3" fmla="*/ 0 h 33"/>
              <a:gd name="T4" fmla="*/ 9236 w 275"/>
              <a:gd name="T5" fmla="*/ 4233 h 33"/>
              <a:gd name="T6" fmla="*/ 19050 w 275"/>
              <a:gd name="T7" fmla="*/ 7408 h 33"/>
              <a:gd name="T8" fmla="*/ 29441 w 275"/>
              <a:gd name="T9" fmla="*/ 10054 h 33"/>
              <a:gd name="T10" fmla="*/ 39255 w 275"/>
              <a:gd name="T11" fmla="*/ 12700 h 33"/>
              <a:gd name="T12" fmla="*/ 49645 w 275"/>
              <a:gd name="T13" fmla="*/ 14816 h 33"/>
              <a:gd name="T14" fmla="*/ 59459 w 275"/>
              <a:gd name="T15" fmla="*/ 16404 h 33"/>
              <a:gd name="T16" fmla="*/ 69850 w 275"/>
              <a:gd name="T17" fmla="*/ 17462 h 33"/>
              <a:gd name="T18" fmla="*/ 79664 w 275"/>
              <a:gd name="T19" fmla="*/ 17462 h 33"/>
              <a:gd name="T20" fmla="*/ 79664 w 275"/>
              <a:gd name="T21" fmla="*/ 17462 h 33"/>
              <a:gd name="T22" fmla="*/ 89477 w 275"/>
              <a:gd name="T23" fmla="*/ 17462 h 33"/>
              <a:gd name="T24" fmla="*/ 99291 w 275"/>
              <a:gd name="T25" fmla="*/ 16404 h 33"/>
              <a:gd name="T26" fmla="*/ 109105 w 275"/>
              <a:gd name="T27" fmla="*/ 14816 h 33"/>
              <a:gd name="T28" fmla="*/ 120073 w 275"/>
              <a:gd name="T29" fmla="*/ 12700 h 33"/>
              <a:gd name="T30" fmla="*/ 129886 w 275"/>
              <a:gd name="T31" fmla="*/ 10054 h 33"/>
              <a:gd name="T32" fmla="*/ 139700 w 275"/>
              <a:gd name="T33" fmla="*/ 7408 h 33"/>
              <a:gd name="T34" fmla="*/ 150091 w 275"/>
              <a:gd name="T35" fmla="*/ 4233 h 33"/>
              <a:gd name="T36" fmla="*/ 158750 w 275"/>
              <a:gd name="T37" fmla="*/ 0 h 33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75"/>
              <a:gd name="T58" fmla="*/ 0 h 33"/>
              <a:gd name="T59" fmla="*/ 275 w 275"/>
              <a:gd name="T60" fmla="*/ 33 h 33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75" h="33">
                <a:moveTo>
                  <a:pt x="0" y="0"/>
                </a:moveTo>
                <a:lnTo>
                  <a:pt x="0" y="0"/>
                </a:lnTo>
                <a:lnTo>
                  <a:pt x="16" y="8"/>
                </a:lnTo>
                <a:lnTo>
                  <a:pt x="33" y="14"/>
                </a:lnTo>
                <a:lnTo>
                  <a:pt x="51" y="19"/>
                </a:lnTo>
                <a:lnTo>
                  <a:pt x="68" y="24"/>
                </a:lnTo>
                <a:lnTo>
                  <a:pt x="86" y="28"/>
                </a:lnTo>
                <a:lnTo>
                  <a:pt x="103" y="31"/>
                </a:lnTo>
                <a:lnTo>
                  <a:pt x="121" y="33"/>
                </a:lnTo>
                <a:lnTo>
                  <a:pt x="138" y="33"/>
                </a:lnTo>
                <a:lnTo>
                  <a:pt x="155" y="33"/>
                </a:lnTo>
                <a:lnTo>
                  <a:pt x="172" y="31"/>
                </a:lnTo>
                <a:lnTo>
                  <a:pt x="189" y="28"/>
                </a:lnTo>
                <a:lnTo>
                  <a:pt x="208" y="24"/>
                </a:lnTo>
                <a:lnTo>
                  <a:pt x="225" y="19"/>
                </a:lnTo>
                <a:lnTo>
                  <a:pt x="242" y="14"/>
                </a:lnTo>
                <a:lnTo>
                  <a:pt x="260" y="8"/>
                </a:lnTo>
                <a:lnTo>
                  <a:pt x="275" y="0"/>
                </a:lnTo>
              </a:path>
            </a:pathLst>
          </a:custGeom>
          <a:noFill/>
          <a:ln w="12700">
            <a:solidFill>
              <a:srgbClr val="00C9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grpSp>
        <p:nvGrpSpPr>
          <p:cNvPr id="26664" name="Group 50"/>
          <p:cNvGrpSpPr>
            <a:grpSpLocks/>
          </p:cNvGrpSpPr>
          <p:nvPr/>
        </p:nvGrpSpPr>
        <p:grpSpPr bwMode="auto">
          <a:xfrm>
            <a:off x="3435350" y="2520950"/>
            <a:ext cx="407988" cy="46038"/>
            <a:chOff x="2618" y="1632"/>
            <a:chExt cx="237" cy="29"/>
          </a:xfrm>
        </p:grpSpPr>
        <p:sp>
          <p:nvSpPr>
            <p:cNvPr id="26830" name="Freeform 51"/>
            <p:cNvSpPr>
              <a:spLocks/>
            </p:cNvSpPr>
            <p:nvPr/>
          </p:nvSpPr>
          <p:spPr bwMode="auto">
            <a:xfrm>
              <a:off x="2618" y="1632"/>
              <a:ext cx="237" cy="15"/>
            </a:xfrm>
            <a:custGeom>
              <a:avLst/>
              <a:gdLst>
                <a:gd name="T0" fmla="*/ 0 w 710"/>
                <a:gd name="T1" fmla="*/ 15 h 45"/>
                <a:gd name="T2" fmla="*/ 0 w 710"/>
                <a:gd name="T3" fmla="*/ 15 h 45"/>
                <a:gd name="T4" fmla="*/ 7 w 710"/>
                <a:gd name="T5" fmla="*/ 13 h 45"/>
                <a:gd name="T6" fmla="*/ 14 w 710"/>
                <a:gd name="T7" fmla="*/ 11 h 45"/>
                <a:gd name="T8" fmla="*/ 21 w 710"/>
                <a:gd name="T9" fmla="*/ 10 h 45"/>
                <a:gd name="T10" fmla="*/ 28 w 710"/>
                <a:gd name="T11" fmla="*/ 9 h 45"/>
                <a:gd name="T12" fmla="*/ 36 w 710"/>
                <a:gd name="T13" fmla="*/ 8 h 45"/>
                <a:gd name="T14" fmla="*/ 43 w 710"/>
                <a:gd name="T15" fmla="*/ 6 h 45"/>
                <a:gd name="T16" fmla="*/ 51 w 710"/>
                <a:gd name="T17" fmla="*/ 5 h 45"/>
                <a:gd name="T18" fmla="*/ 58 w 710"/>
                <a:gd name="T19" fmla="*/ 4 h 45"/>
                <a:gd name="T20" fmla="*/ 66 w 710"/>
                <a:gd name="T21" fmla="*/ 3 h 45"/>
                <a:gd name="T22" fmla="*/ 73 w 710"/>
                <a:gd name="T23" fmla="*/ 3 h 45"/>
                <a:gd name="T24" fmla="*/ 81 w 710"/>
                <a:gd name="T25" fmla="*/ 2 h 45"/>
                <a:gd name="T26" fmla="*/ 89 w 710"/>
                <a:gd name="T27" fmla="*/ 1 h 45"/>
                <a:gd name="T28" fmla="*/ 96 w 710"/>
                <a:gd name="T29" fmla="*/ 0 h 45"/>
                <a:gd name="T30" fmla="*/ 104 w 710"/>
                <a:gd name="T31" fmla="*/ 0 h 45"/>
                <a:gd name="T32" fmla="*/ 111 w 710"/>
                <a:gd name="T33" fmla="*/ 0 h 45"/>
                <a:gd name="T34" fmla="*/ 119 w 710"/>
                <a:gd name="T35" fmla="*/ 0 h 45"/>
                <a:gd name="T36" fmla="*/ 119 w 710"/>
                <a:gd name="T37" fmla="*/ 0 h 45"/>
                <a:gd name="T38" fmla="*/ 126 w 710"/>
                <a:gd name="T39" fmla="*/ 0 h 45"/>
                <a:gd name="T40" fmla="*/ 133 w 710"/>
                <a:gd name="T41" fmla="*/ 0 h 45"/>
                <a:gd name="T42" fmla="*/ 141 w 710"/>
                <a:gd name="T43" fmla="*/ 0 h 45"/>
                <a:gd name="T44" fmla="*/ 148 w 710"/>
                <a:gd name="T45" fmla="*/ 1 h 45"/>
                <a:gd name="T46" fmla="*/ 156 w 710"/>
                <a:gd name="T47" fmla="*/ 2 h 45"/>
                <a:gd name="T48" fmla="*/ 164 w 710"/>
                <a:gd name="T49" fmla="*/ 3 h 45"/>
                <a:gd name="T50" fmla="*/ 171 w 710"/>
                <a:gd name="T51" fmla="*/ 3 h 45"/>
                <a:gd name="T52" fmla="*/ 179 w 710"/>
                <a:gd name="T53" fmla="*/ 4 h 45"/>
                <a:gd name="T54" fmla="*/ 186 w 710"/>
                <a:gd name="T55" fmla="*/ 5 h 45"/>
                <a:gd name="T56" fmla="*/ 194 w 710"/>
                <a:gd name="T57" fmla="*/ 6 h 45"/>
                <a:gd name="T58" fmla="*/ 201 w 710"/>
                <a:gd name="T59" fmla="*/ 8 h 45"/>
                <a:gd name="T60" fmla="*/ 209 w 710"/>
                <a:gd name="T61" fmla="*/ 9 h 45"/>
                <a:gd name="T62" fmla="*/ 216 w 710"/>
                <a:gd name="T63" fmla="*/ 10 h 45"/>
                <a:gd name="T64" fmla="*/ 223 w 710"/>
                <a:gd name="T65" fmla="*/ 11 h 45"/>
                <a:gd name="T66" fmla="*/ 230 w 710"/>
                <a:gd name="T67" fmla="*/ 13 h 45"/>
                <a:gd name="T68" fmla="*/ 237 w 710"/>
                <a:gd name="T69" fmla="*/ 15 h 4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710"/>
                <a:gd name="T106" fmla="*/ 0 h 45"/>
                <a:gd name="T107" fmla="*/ 710 w 710"/>
                <a:gd name="T108" fmla="*/ 45 h 4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710" h="45">
                  <a:moveTo>
                    <a:pt x="0" y="45"/>
                  </a:moveTo>
                  <a:lnTo>
                    <a:pt x="0" y="45"/>
                  </a:lnTo>
                  <a:lnTo>
                    <a:pt x="21" y="39"/>
                  </a:lnTo>
                  <a:lnTo>
                    <a:pt x="41" y="34"/>
                  </a:lnTo>
                  <a:lnTo>
                    <a:pt x="63" y="31"/>
                  </a:lnTo>
                  <a:lnTo>
                    <a:pt x="84" y="27"/>
                  </a:lnTo>
                  <a:lnTo>
                    <a:pt x="107" y="23"/>
                  </a:lnTo>
                  <a:lnTo>
                    <a:pt x="129" y="19"/>
                  </a:lnTo>
                  <a:lnTo>
                    <a:pt x="152" y="15"/>
                  </a:lnTo>
                  <a:lnTo>
                    <a:pt x="174" y="13"/>
                  </a:lnTo>
                  <a:lnTo>
                    <a:pt x="197" y="9"/>
                  </a:lnTo>
                  <a:lnTo>
                    <a:pt x="219" y="8"/>
                  </a:lnTo>
                  <a:lnTo>
                    <a:pt x="243" y="5"/>
                  </a:lnTo>
                  <a:lnTo>
                    <a:pt x="266" y="4"/>
                  </a:lnTo>
                  <a:lnTo>
                    <a:pt x="288" y="1"/>
                  </a:lnTo>
                  <a:lnTo>
                    <a:pt x="311" y="1"/>
                  </a:lnTo>
                  <a:lnTo>
                    <a:pt x="333" y="0"/>
                  </a:lnTo>
                  <a:lnTo>
                    <a:pt x="356" y="0"/>
                  </a:lnTo>
                  <a:lnTo>
                    <a:pt x="378" y="0"/>
                  </a:lnTo>
                  <a:lnTo>
                    <a:pt x="399" y="1"/>
                  </a:lnTo>
                  <a:lnTo>
                    <a:pt x="422" y="1"/>
                  </a:lnTo>
                  <a:lnTo>
                    <a:pt x="444" y="4"/>
                  </a:lnTo>
                  <a:lnTo>
                    <a:pt x="468" y="5"/>
                  </a:lnTo>
                  <a:lnTo>
                    <a:pt x="491" y="8"/>
                  </a:lnTo>
                  <a:lnTo>
                    <a:pt x="513" y="9"/>
                  </a:lnTo>
                  <a:lnTo>
                    <a:pt x="536" y="13"/>
                  </a:lnTo>
                  <a:lnTo>
                    <a:pt x="558" y="15"/>
                  </a:lnTo>
                  <a:lnTo>
                    <a:pt x="580" y="19"/>
                  </a:lnTo>
                  <a:lnTo>
                    <a:pt x="603" y="23"/>
                  </a:lnTo>
                  <a:lnTo>
                    <a:pt x="625" y="27"/>
                  </a:lnTo>
                  <a:lnTo>
                    <a:pt x="647" y="31"/>
                  </a:lnTo>
                  <a:lnTo>
                    <a:pt x="669" y="34"/>
                  </a:lnTo>
                  <a:lnTo>
                    <a:pt x="689" y="39"/>
                  </a:lnTo>
                  <a:lnTo>
                    <a:pt x="710" y="45"/>
                  </a:lnTo>
                </a:path>
              </a:pathLst>
            </a:custGeom>
            <a:noFill/>
            <a:ln w="12700">
              <a:solidFill>
                <a:srgbClr val="00C9C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6831" name="Freeform 52"/>
            <p:cNvSpPr>
              <a:spLocks/>
            </p:cNvSpPr>
            <p:nvPr/>
          </p:nvSpPr>
          <p:spPr bwMode="auto">
            <a:xfrm>
              <a:off x="2619" y="1646"/>
              <a:ext cx="236" cy="15"/>
            </a:xfrm>
            <a:custGeom>
              <a:avLst/>
              <a:gdLst>
                <a:gd name="T0" fmla="*/ 0 w 710"/>
                <a:gd name="T1" fmla="*/ 0 h 44"/>
                <a:gd name="T2" fmla="*/ 0 w 710"/>
                <a:gd name="T3" fmla="*/ 0 h 44"/>
                <a:gd name="T4" fmla="*/ 7 w 710"/>
                <a:gd name="T5" fmla="*/ 2 h 44"/>
                <a:gd name="T6" fmla="*/ 14 w 710"/>
                <a:gd name="T7" fmla="*/ 3 h 44"/>
                <a:gd name="T8" fmla="*/ 21 w 710"/>
                <a:gd name="T9" fmla="*/ 5 h 44"/>
                <a:gd name="T10" fmla="*/ 28 w 710"/>
                <a:gd name="T11" fmla="*/ 6 h 44"/>
                <a:gd name="T12" fmla="*/ 36 w 710"/>
                <a:gd name="T13" fmla="*/ 7 h 44"/>
                <a:gd name="T14" fmla="*/ 43 w 710"/>
                <a:gd name="T15" fmla="*/ 9 h 44"/>
                <a:gd name="T16" fmla="*/ 51 w 710"/>
                <a:gd name="T17" fmla="*/ 10 h 44"/>
                <a:gd name="T18" fmla="*/ 58 w 710"/>
                <a:gd name="T19" fmla="*/ 11 h 44"/>
                <a:gd name="T20" fmla="*/ 65 w 710"/>
                <a:gd name="T21" fmla="*/ 12 h 44"/>
                <a:gd name="T22" fmla="*/ 73 w 710"/>
                <a:gd name="T23" fmla="*/ 13 h 44"/>
                <a:gd name="T24" fmla="*/ 80 w 710"/>
                <a:gd name="T25" fmla="*/ 13 h 44"/>
                <a:gd name="T26" fmla="*/ 88 w 710"/>
                <a:gd name="T27" fmla="*/ 14 h 44"/>
                <a:gd name="T28" fmla="*/ 96 w 710"/>
                <a:gd name="T29" fmla="*/ 15 h 44"/>
                <a:gd name="T30" fmla="*/ 103 w 710"/>
                <a:gd name="T31" fmla="*/ 15 h 44"/>
                <a:gd name="T32" fmla="*/ 110 w 710"/>
                <a:gd name="T33" fmla="*/ 15 h 44"/>
                <a:gd name="T34" fmla="*/ 118 w 710"/>
                <a:gd name="T35" fmla="*/ 15 h 44"/>
                <a:gd name="T36" fmla="*/ 118 w 710"/>
                <a:gd name="T37" fmla="*/ 15 h 44"/>
                <a:gd name="T38" fmla="*/ 125 w 710"/>
                <a:gd name="T39" fmla="*/ 15 h 44"/>
                <a:gd name="T40" fmla="*/ 133 w 710"/>
                <a:gd name="T41" fmla="*/ 15 h 44"/>
                <a:gd name="T42" fmla="*/ 140 w 710"/>
                <a:gd name="T43" fmla="*/ 15 h 44"/>
                <a:gd name="T44" fmla="*/ 148 w 710"/>
                <a:gd name="T45" fmla="*/ 14 h 44"/>
                <a:gd name="T46" fmla="*/ 155 w 710"/>
                <a:gd name="T47" fmla="*/ 13 h 44"/>
                <a:gd name="T48" fmla="*/ 163 w 710"/>
                <a:gd name="T49" fmla="*/ 13 h 44"/>
                <a:gd name="T50" fmla="*/ 171 w 710"/>
                <a:gd name="T51" fmla="*/ 12 h 44"/>
                <a:gd name="T52" fmla="*/ 178 w 710"/>
                <a:gd name="T53" fmla="*/ 11 h 44"/>
                <a:gd name="T54" fmla="*/ 185 w 710"/>
                <a:gd name="T55" fmla="*/ 10 h 44"/>
                <a:gd name="T56" fmla="*/ 193 w 710"/>
                <a:gd name="T57" fmla="*/ 9 h 44"/>
                <a:gd name="T58" fmla="*/ 200 w 710"/>
                <a:gd name="T59" fmla="*/ 7 h 44"/>
                <a:gd name="T60" fmla="*/ 207 w 710"/>
                <a:gd name="T61" fmla="*/ 6 h 44"/>
                <a:gd name="T62" fmla="*/ 215 w 710"/>
                <a:gd name="T63" fmla="*/ 5 h 44"/>
                <a:gd name="T64" fmla="*/ 222 w 710"/>
                <a:gd name="T65" fmla="*/ 3 h 44"/>
                <a:gd name="T66" fmla="*/ 229 w 710"/>
                <a:gd name="T67" fmla="*/ 2 h 44"/>
                <a:gd name="T68" fmla="*/ 236 w 710"/>
                <a:gd name="T69" fmla="*/ 0 h 4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710"/>
                <a:gd name="T106" fmla="*/ 0 h 44"/>
                <a:gd name="T107" fmla="*/ 710 w 710"/>
                <a:gd name="T108" fmla="*/ 44 h 4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710" h="44">
                  <a:moveTo>
                    <a:pt x="0" y="0"/>
                  </a:moveTo>
                  <a:lnTo>
                    <a:pt x="0" y="0"/>
                  </a:lnTo>
                  <a:lnTo>
                    <a:pt x="21" y="5"/>
                  </a:lnTo>
                  <a:lnTo>
                    <a:pt x="41" y="10"/>
                  </a:lnTo>
                  <a:lnTo>
                    <a:pt x="64" y="14"/>
                  </a:lnTo>
                  <a:lnTo>
                    <a:pt x="85" y="18"/>
                  </a:lnTo>
                  <a:lnTo>
                    <a:pt x="107" y="22"/>
                  </a:lnTo>
                  <a:lnTo>
                    <a:pt x="130" y="25"/>
                  </a:lnTo>
                  <a:lnTo>
                    <a:pt x="152" y="29"/>
                  </a:lnTo>
                  <a:lnTo>
                    <a:pt x="175" y="32"/>
                  </a:lnTo>
                  <a:lnTo>
                    <a:pt x="197" y="36"/>
                  </a:lnTo>
                  <a:lnTo>
                    <a:pt x="220" y="37"/>
                  </a:lnTo>
                  <a:lnTo>
                    <a:pt x="242" y="39"/>
                  </a:lnTo>
                  <a:lnTo>
                    <a:pt x="266" y="41"/>
                  </a:lnTo>
                  <a:lnTo>
                    <a:pt x="288" y="43"/>
                  </a:lnTo>
                  <a:lnTo>
                    <a:pt x="311" y="43"/>
                  </a:lnTo>
                  <a:lnTo>
                    <a:pt x="332" y="44"/>
                  </a:lnTo>
                  <a:lnTo>
                    <a:pt x="355" y="44"/>
                  </a:lnTo>
                  <a:lnTo>
                    <a:pt x="377" y="44"/>
                  </a:lnTo>
                  <a:lnTo>
                    <a:pt x="400" y="43"/>
                  </a:lnTo>
                  <a:lnTo>
                    <a:pt x="422" y="43"/>
                  </a:lnTo>
                  <a:lnTo>
                    <a:pt x="445" y="41"/>
                  </a:lnTo>
                  <a:lnTo>
                    <a:pt x="467" y="39"/>
                  </a:lnTo>
                  <a:lnTo>
                    <a:pt x="490" y="37"/>
                  </a:lnTo>
                  <a:lnTo>
                    <a:pt x="513" y="36"/>
                  </a:lnTo>
                  <a:lnTo>
                    <a:pt x="536" y="32"/>
                  </a:lnTo>
                  <a:lnTo>
                    <a:pt x="558" y="29"/>
                  </a:lnTo>
                  <a:lnTo>
                    <a:pt x="581" y="25"/>
                  </a:lnTo>
                  <a:lnTo>
                    <a:pt x="603" y="22"/>
                  </a:lnTo>
                  <a:lnTo>
                    <a:pt x="624" y="18"/>
                  </a:lnTo>
                  <a:lnTo>
                    <a:pt x="647" y="14"/>
                  </a:lnTo>
                  <a:lnTo>
                    <a:pt x="668" y="10"/>
                  </a:lnTo>
                  <a:lnTo>
                    <a:pt x="689" y="5"/>
                  </a:lnTo>
                  <a:lnTo>
                    <a:pt x="710" y="0"/>
                  </a:lnTo>
                </a:path>
              </a:pathLst>
            </a:custGeom>
            <a:noFill/>
            <a:ln w="12700">
              <a:solidFill>
                <a:srgbClr val="00C9C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26665" name="Group 53"/>
          <p:cNvGrpSpPr>
            <a:grpSpLocks/>
          </p:cNvGrpSpPr>
          <p:nvPr/>
        </p:nvGrpSpPr>
        <p:grpSpPr bwMode="auto">
          <a:xfrm>
            <a:off x="3144838" y="2060575"/>
            <a:ext cx="120650" cy="327025"/>
            <a:chOff x="2448" y="1342"/>
            <a:chExt cx="70" cy="206"/>
          </a:xfrm>
        </p:grpSpPr>
        <p:sp>
          <p:nvSpPr>
            <p:cNvPr id="26828" name="Freeform 54"/>
            <p:cNvSpPr>
              <a:spLocks/>
            </p:cNvSpPr>
            <p:nvPr/>
          </p:nvSpPr>
          <p:spPr bwMode="auto">
            <a:xfrm>
              <a:off x="2448" y="1343"/>
              <a:ext cx="36" cy="205"/>
            </a:xfrm>
            <a:custGeom>
              <a:avLst/>
              <a:gdLst>
                <a:gd name="T0" fmla="*/ 36 w 106"/>
                <a:gd name="T1" fmla="*/ 205 h 616"/>
                <a:gd name="T2" fmla="*/ 36 w 106"/>
                <a:gd name="T3" fmla="*/ 205 h 616"/>
                <a:gd name="T4" fmla="*/ 32 w 106"/>
                <a:gd name="T5" fmla="*/ 199 h 616"/>
                <a:gd name="T6" fmla="*/ 29 w 106"/>
                <a:gd name="T7" fmla="*/ 193 h 616"/>
                <a:gd name="T8" fmla="*/ 25 w 106"/>
                <a:gd name="T9" fmla="*/ 187 h 616"/>
                <a:gd name="T10" fmla="*/ 21 w 106"/>
                <a:gd name="T11" fmla="*/ 180 h 616"/>
                <a:gd name="T12" fmla="*/ 18 w 106"/>
                <a:gd name="T13" fmla="*/ 174 h 616"/>
                <a:gd name="T14" fmla="*/ 15 w 106"/>
                <a:gd name="T15" fmla="*/ 168 h 616"/>
                <a:gd name="T16" fmla="*/ 13 w 106"/>
                <a:gd name="T17" fmla="*/ 161 h 616"/>
                <a:gd name="T18" fmla="*/ 10 w 106"/>
                <a:gd name="T19" fmla="*/ 155 h 616"/>
                <a:gd name="T20" fmla="*/ 8 w 106"/>
                <a:gd name="T21" fmla="*/ 148 h 616"/>
                <a:gd name="T22" fmla="*/ 6 w 106"/>
                <a:gd name="T23" fmla="*/ 142 h 616"/>
                <a:gd name="T24" fmla="*/ 4 w 106"/>
                <a:gd name="T25" fmla="*/ 135 h 616"/>
                <a:gd name="T26" fmla="*/ 3 w 106"/>
                <a:gd name="T27" fmla="*/ 128 h 616"/>
                <a:gd name="T28" fmla="*/ 1 w 106"/>
                <a:gd name="T29" fmla="*/ 122 h 616"/>
                <a:gd name="T30" fmla="*/ 1 w 106"/>
                <a:gd name="T31" fmla="*/ 115 h 616"/>
                <a:gd name="T32" fmla="*/ 0 w 106"/>
                <a:gd name="T33" fmla="*/ 109 h 616"/>
                <a:gd name="T34" fmla="*/ 0 w 106"/>
                <a:gd name="T35" fmla="*/ 103 h 616"/>
                <a:gd name="T36" fmla="*/ 0 w 106"/>
                <a:gd name="T37" fmla="*/ 103 h 616"/>
                <a:gd name="T38" fmla="*/ 0 w 106"/>
                <a:gd name="T39" fmla="*/ 96 h 616"/>
                <a:gd name="T40" fmla="*/ 1 w 106"/>
                <a:gd name="T41" fmla="*/ 90 h 616"/>
                <a:gd name="T42" fmla="*/ 1 w 106"/>
                <a:gd name="T43" fmla="*/ 83 h 616"/>
                <a:gd name="T44" fmla="*/ 3 w 106"/>
                <a:gd name="T45" fmla="*/ 77 h 616"/>
                <a:gd name="T46" fmla="*/ 4 w 106"/>
                <a:gd name="T47" fmla="*/ 70 h 616"/>
                <a:gd name="T48" fmla="*/ 6 w 106"/>
                <a:gd name="T49" fmla="*/ 64 h 616"/>
                <a:gd name="T50" fmla="*/ 8 w 106"/>
                <a:gd name="T51" fmla="*/ 57 h 616"/>
                <a:gd name="T52" fmla="*/ 10 w 106"/>
                <a:gd name="T53" fmla="*/ 51 h 616"/>
                <a:gd name="T54" fmla="*/ 13 w 106"/>
                <a:gd name="T55" fmla="*/ 44 h 616"/>
                <a:gd name="T56" fmla="*/ 15 w 106"/>
                <a:gd name="T57" fmla="*/ 38 h 616"/>
                <a:gd name="T58" fmla="*/ 18 w 106"/>
                <a:gd name="T59" fmla="*/ 31 h 616"/>
                <a:gd name="T60" fmla="*/ 21 w 106"/>
                <a:gd name="T61" fmla="*/ 24 h 616"/>
                <a:gd name="T62" fmla="*/ 25 w 106"/>
                <a:gd name="T63" fmla="*/ 18 h 616"/>
                <a:gd name="T64" fmla="*/ 29 w 106"/>
                <a:gd name="T65" fmla="*/ 12 h 616"/>
                <a:gd name="T66" fmla="*/ 32 w 106"/>
                <a:gd name="T67" fmla="*/ 6 h 616"/>
                <a:gd name="T68" fmla="*/ 36 w 106"/>
                <a:gd name="T69" fmla="*/ 0 h 61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6"/>
                <a:gd name="T106" fmla="*/ 0 h 616"/>
                <a:gd name="T107" fmla="*/ 106 w 106"/>
                <a:gd name="T108" fmla="*/ 616 h 61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6" h="616">
                  <a:moveTo>
                    <a:pt x="106" y="616"/>
                  </a:moveTo>
                  <a:lnTo>
                    <a:pt x="106" y="616"/>
                  </a:lnTo>
                  <a:lnTo>
                    <a:pt x="94" y="598"/>
                  </a:lnTo>
                  <a:lnTo>
                    <a:pt x="84" y="581"/>
                  </a:lnTo>
                  <a:lnTo>
                    <a:pt x="73" y="561"/>
                  </a:lnTo>
                  <a:lnTo>
                    <a:pt x="62" y="542"/>
                  </a:lnTo>
                  <a:lnTo>
                    <a:pt x="53" y="523"/>
                  </a:lnTo>
                  <a:lnTo>
                    <a:pt x="45" y="504"/>
                  </a:lnTo>
                  <a:lnTo>
                    <a:pt x="37" y="484"/>
                  </a:lnTo>
                  <a:lnTo>
                    <a:pt x="29" y="465"/>
                  </a:lnTo>
                  <a:lnTo>
                    <a:pt x="23" y="445"/>
                  </a:lnTo>
                  <a:lnTo>
                    <a:pt x="18" y="426"/>
                  </a:lnTo>
                  <a:lnTo>
                    <a:pt x="12" y="405"/>
                  </a:lnTo>
                  <a:lnTo>
                    <a:pt x="8" y="385"/>
                  </a:lnTo>
                  <a:lnTo>
                    <a:pt x="4" y="366"/>
                  </a:lnTo>
                  <a:lnTo>
                    <a:pt x="2" y="346"/>
                  </a:lnTo>
                  <a:lnTo>
                    <a:pt x="0" y="327"/>
                  </a:lnTo>
                  <a:lnTo>
                    <a:pt x="0" y="308"/>
                  </a:lnTo>
                  <a:lnTo>
                    <a:pt x="0" y="289"/>
                  </a:lnTo>
                  <a:lnTo>
                    <a:pt x="2" y="270"/>
                  </a:lnTo>
                  <a:lnTo>
                    <a:pt x="4" y="250"/>
                  </a:lnTo>
                  <a:lnTo>
                    <a:pt x="8" y="230"/>
                  </a:lnTo>
                  <a:lnTo>
                    <a:pt x="12" y="210"/>
                  </a:lnTo>
                  <a:lnTo>
                    <a:pt x="18" y="191"/>
                  </a:lnTo>
                  <a:lnTo>
                    <a:pt x="23" y="171"/>
                  </a:lnTo>
                  <a:lnTo>
                    <a:pt x="29" y="152"/>
                  </a:lnTo>
                  <a:lnTo>
                    <a:pt x="37" y="132"/>
                  </a:lnTo>
                  <a:lnTo>
                    <a:pt x="45" y="113"/>
                  </a:lnTo>
                  <a:lnTo>
                    <a:pt x="53" y="92"/>
                  </a:lnTo>
                  <a:lnTo>
                    <a:pt x="62" y="73"/>
                  </a:lnTo>
                  <a:lnTo>
                    <a:pt x="73" y="54"/>
                  </a:lnTo>
                  <a:lnTo>
                    <a:pt x="84" y="36"/>
                  </a:lnTo>
                  <a:lnTo>
                    <a:pt x="94" y="17"/>
                  </a:lnTo>
                  <a:lnTo>
                    <a:pt x="106" y="0"/>
                  </a:lnTo>
                </a:path>
              </a:pathLst>
            </a:custGeom>
            <a:noFill/>
            <a:ln w="12700">
              <a:solidFill>
                <a:srgbClr val="00C9C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6829" name="Freeform 55"/>
            <p:cNvSpPr>
              <a:spLocks/>
            </p:cNvSpPr>
            <p:nvPr/>
          </p:nvSpPr>
          <p:spPr bwMode="auto">
            <a:xfrm>
              <a:off x="2482" y="1342"/>
              <a:ext cx="36" cy="206"/>
            </a:xfrm>
            <a:custGeom>
              <a:avLst/>
              <a:gdLst>
                <a:gd name="T0" fmla="*/ 0 w 106"/>
                <a:gd name="T1" fmla="*/ 206 h 617"/>
                <a:gd name="T2" fmla="*/ 0 w 106"/>
                <a:gd name="T3" fmla="*/ 206 h 617"/>
                <a:gd name="T4" fmla="*/ 4 w 106"/>
                <a:gd name="T5" fmla="*/ 200 h 617"/>
                <a:gd name="T6" fmla="*/ 8 w 106"/>
                <a:gd name="T7" fmla="*/ 194 h 617"/>
                <a:gd name="T8" fmla="*/ 11 w 106"/>
                <a:gd name="T9" fmla="*/ 188 h 617"/>
                <a:gd name="T10" fmla="*/ 15 w 106"/>
                <a:gd name="T11" fmla="*/ 181 h 617"/>
                <a:gd name="T12" fmla="*/ 18 w 106"/>
                <a:gd name="T13" fmla="*/ 175 h 617"/>
                <a:gd name="T14" fmla="*/ 21 w 106"/>
                <a:gd name="T15" fmla="*/ 169 h 617"/>
                <a:gd name="T16" fmla="*/ 23 w 106"/>
                <a:gd name="T17" fmla="*/ 162 h 617"/>
                <a:gd name="T18" fmla="*/ 26 w 106"/>
                <a:gd name="T19" fmla="*/ 156 h 617"/>
                <a:gd name="T20" fmla="*/ 29 w 106"/>
                <a:gd name="T21" fmla="*/ 149 h 617"/>
                <a:gd name="T22" fmla="*/ 30 w 106"/>
                <a:gd name="T23" fmla="*/ 143 h 617"/>
                <a:gd name="T24" fmla="*/ 32 w 106"/>
                <a:gd name="T25" fmla="*/ 136 h 617"/>
                <a:gd name="T26" fmla="*/ 33 w 106"/>
                <a:gd name="T27" fmla="*/ 129 h 617"/>
                <a:gd name="T28" fmla="*/ 35 w 106"/>
                <a:gd name="T29" fmla="*/ 123 h 617"/>
                <a:gd name="T30" fmla="*/ 36 w 106"/>
                <a:gd name="T31" fmla="*/ 116 h 617"/>
                <a:gd name="T32" fmla="*/ 36 w 106"/>
                <a:gd name="T33" fmla="*/ 110 h 617"/>
                <a:gd name="T34" fmla="*/ 36 w 106"/>
                <a:gd name="T35" fmla="*/ 103 h 617"/>
                <a:gd name="T36" fmla="*/ 36 w 106"/>
                <a:gd name="T37" fmla="*/ 103 h 617"/>
                <a:gd name="T38" fmla="*/ 36 w 106"/>
                <a:gd name="T39" fmla="*/ 97 h 617"/>
                <a:gd name="T40" fmla="*/ 36 w 106"/>
                <a:gd name="T41" fmla="*/ 90 h 617"/>
                <a:gd name="T42" fmla="*/ 35 w 106"/>
                <a:gd name="T43" fmla="*/ 83 h 617"/>
                <a:gd name="T44" fmla="*/ 33 w 106"/>
                <a:gd name="T45" fmla="*/ 77 h 617"/>
                <a:gd name="T46" fmla="*/ 32 w 106"/>
                <a:gd name="T47" fmla="*/ 70 h 617"/>
                <a:gd name="T48" fmla="*/ 30 w 106"/>
                <a:gd name="T49" fmla="*/ 64 h 617"/>
                <a:gd name="T50" fmla="*/ 29 w 106"/>
                <a:gd name="T51" fmla="*/ 57 h 617"/>
                <a:gd name="T52" fmla="*/ 26 w 106"/>
                <a:gd name="T53" fmla="*/ 51 h 617"/>
                <a:gd name="T54" fmla="*/ 23 w 106"/>
                <a:gd name="T55" fmla="*/ 44 h 617"/>
                <a:gd name="T56" fmla="*/ 21 w 106"/>
                <a:gd name="T57" fmla="*/ 38 h 617"/>
                <a:gd name="T58" fmla="*/ 18 w 106"/>
                <a:gd name="T59" fmla="*/ 31 h 617"/>
                <a:gd name="T60" fmla="*/ 15 w 106"/>
                <a:gd name="T61" fmla="*/ 25 h 617"/>
                <a:gd name="T62" fmla="*/ 11 w 106"/>
                <a:gd name="T63" fmla="*/ 18 h 617"/>
                <a:gd name="T64" fmla="*/ 8 w 106"/>
                <a:gd name="T65" fmla="*/ 12 h 617"/>
                <a:gd name="T66" fmla="*/ 4 w 106"/>
                <a:gd name="T67" fmla="*/ 6 h 617"/>
                <a:gd name="T68" fmla="*/ 0 w 106"/>
                <a:gd name="T69" fmla="*/ 0 h 61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6"/>
                <a:gd name="T106" fmla="*/ 0 h 617"/>
                <a:gd name="T107" fmla="*/ 106 w 106"/>
                <a:gd name="T108" fmla="*/ 617 h 61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6" h="617">
                  <a:moveTo>
                    <a:pt x="0" y="617"/>
                  </a:moveTo>
                  <a:lnTo>
                    <a:pt x="0" y="617"/>
                  </a:lnTo>
                  <a:lnTo>
                    <a:pt x="12" y="599"/>
                  </a:lnTo>
                  <a:lnTo>
                    <a:pt x="23" y="581"/>
                  </a:lnTo>
                  <a:lnTo>
                    <a:pt x="33" y="562"/>
                  </a:lnTo>
                  <a:lnTo>
                    <a:pt x="44" y="543"/>
                  </a:lnTo>
                  <a:lnTo>
                    <a:pt x="53" y="524"/>
                  </a:lnTo>
                  <a:lnTo>
                    <a:pt x="61" y="505"/>
                  </a:lnTo>
                  <a:lnTo>
                    <a:pt x="69" y="486"/>
                  </a:lnTo>
                  <a:lnTo>
                    <a:pt x="77" y="466"/>
                  </a:lnTo>
                  <a:lnTo>
                    <a:pt x="84" y="447"/>
                  </a:lnTo>
                  <a:lnTo>
                    <a:pt x="89" y="427"/>
                  </a:lnTo>
                  <a:lnTo>
                    <a:pt x="94" y="406"/>
                  </a:lnTo>
                  <a:lnTo>
                    <a:pt x="98" y="387"/>
                  </a:lnTo>
                  <a:lnTo>
                    <a:pt x="102" y="367"/>
                  </a:lnTo>
                  <a:lnTo>
                    <a:pt x="105" y="348"/>
                  </a:lnTo>
                  <a:lnTo>
                    <a:pt x="106" y="328"/>
                  </a:lnTo>
                  <a:lnTo>
                    <a:pt x="106" y="309"/>
                  </a:lnTo>
                  <a:lnTo>
                    <a:pt x="106" y="290"/>
                  </a:lnTo>
                  <a:lnTo>
                    <a:pt x="105" y="271"/>
                  </a:lnTo>
                  <a:lnTo>
                    <a:pt x="102" y="250"/>
                  </a:lnTo>
                  <a:lnTo>
                    <a:pt x="98" y="231"/>
                  </a:lnTo>
                  <a:lnTo>
                    <a:pt x="94" y="211"/>
                  </a:lnTo>
                  <a:lnTo>
                    <a:pt x="89" y="192"/>
                  </a:lnTo>
                  <a:lnTo>
                    <a:pt x="84" y="172"/>
                  </a:lnTo>
                  <a:lnTo>
                    <a:pt x="77" y="153"/>
                  </a:lnTo>
                  <a:lnTo>
                    <a:pt x="69" y="132"/>
                  </a:lnTo>
                  <a:lnTo>
                    <a:pt x="61" y="113"/>
                  </a:lnTo>
                  <a:lnTo>
                    <a:pt x="53" y="93"/>
                  </a:lnTo>
                  <a:lnTo>
                    <a:pt x="44" y="74"/>
                  </a:lnTo>
                  <a:lnTo>
                    <a:pt x="33" y="55"/>
                  </a:lnTo>
                  <a:lnTo>
                    <a:pt x="23" y="37"/>
                  </a:lnTo>
                  <a:lnTo>
                    <a:pt x="12" y="18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C9C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26666" name="Text Box 56"/>
          <p:cNvSpPr txBox="1">
            <a:spLocks noChangeArrowheads="1"/>
          </p:cNvSpPr>
          <p:nvPr/>
        </p:nvSpPr>
        <p:spPr bwMode="auto">
          <a:xfrm>
            <a:off x="5291138" y="5035550"/>
            <a:ext cx="1192212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u-HU" sz="1400">
                <a:solidFill>
                  <a:schemeClr val="bg2"/>
                </a:solidFill>
              </a:rPr>
              <a:t>Infrared laser</a:t>
            </a:r>
            <a:endParaRPr lang="en-US" sz="1400">
              <a:solidFill>
                <a:schemeClr val="bg2"/>
              </a:solidFill>
            </a:endParaRPr>
          </a:p>
        </p:txBody>
      </p:sp>
      <p:sp>
        <p:nvSpPr>
          <p:cNvPr id="26667" name="Line 57"/>
          <p:cNvSpPr>
            <a:spLocks noChangeShapeType="1"/>
          </p:cNvSpPr>
          <p:nvPr/>
        </p:nvSpPr>
        <p:spPr bwMode="auto">
          <a:xfrm flipV="1">
            <a:off x="4795838" y="4121150"/>
            <a:ext cx="0" cy="1371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6668" name="Text Box 58"/>
          <p:cNvSpPr txBox="1">
            <a:spLocks noChangeArrowheads="1"/>
          </p:cNvSpPr>
          <p:nvPr/>
        </p:nvSpPr>
        <p:spPr bwMode="auto">
          <a:xfrm>
            <a:off x="4217988" y="5492750"/>
            <a:ext cx="13366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u-HU" sz="1400">
                <a:solidFill>
                  <a:schemeClr val="bg2"/>
                </a:solidFill>
              </a:rPr>
              <a:t>Dichroic mirror</a:t>
            </a:r>
            <a:endParaRPr lang="en-US" sz="1400">
              <a:solidFill>
                <a:schemeClr val="bg2"/>
              </a:solidFill>
            </a:endParaRPr>
          </a:p>
        </p:txBody>
      </p:sp>
      <p:sp>
        <p:nvSpPr>
          <p:cNvPr id="26669" name="Line 59"/>
          <p:cNvSpPr>
            <a:spLocks noChangeShapeType="1"/>
          </p:cNvSpPr>
          <p:nvPr/>
        </p:nvSpPr>
        <p:spPr bwMode="auto">
          <a:xfrm>
            <a:off x="2312988" y="4146550"/>
            <a:ext cx="1182687" cy="1349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6670" name="Text Box 60"/>
          <p:cNvSpPr txBox="1">
            <a:spLocks noChangeArrowheads="1"/>
          </p:cNvSpPr>
          <p:nvPr/>
        </p:nvSpPr>
        <p:spPr bwMode="auto">
          <a:xfrm>
            <a:off x="1493838" y="3968750"/>
            <a:ext cx="8842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u-HU" sz="1400">
                <a:solidFill>
                  <a:schemeClr val="bg2"/>
                </a:solidFill>
              </a:rPr>
              <a:t>objective</a:t>
            </a:r>
            <a:endParaRPr lang="en-US" sz="1400">
              <a:solidFill>
                <a:schemeClr val="bg2"/>
              </a:solidFill>
            </a:endParaRPr>
          </a:p>
        </p:txBody>
      </p:sp>
      <p:sp>
        <p:nvSpPr>
          <p:cNvPr id="26671" name="Text Box 61"/>
          <p:cNvSpPr txBox="1">
            <a:spLocks noChangeArrowheads="1"/>
          </p:cNvSpPr>
          <p:nvPr/>
        </p:nvSpPr>
        <p:spPr bwMode="auto">
          <a:xfrm>
            <a:off x="1411288" y="3359150"/>
            <a:ext cx="7556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u-HU" sz="1400">
                <a:solidFill>
                  <a:schemeClr val="bg2"/>
                </a:solidFill>
              </a:rPr>
              <a:t>sample</a:t>
            </a:r>
            <a:endParaRPr lang="en-US" sz="1400">
              <a:solidFill>
                <a:schemeClr val="bg2"/>
              </a:solidFill>
            </a:endParaRPr>
          </a:p>
        </p:txBody>
      </p:sp>
      <p:sp>
        <p:nvSpPr>
          <p:cNvPr id="26672" name="Freeform 62"/>
          <p:cNvSpPr>
            <a:spLocks/>
          </p:cNvSpPr>
          <p:nvPr/>
        </p:nvSpPr>
        <p:spPr bwMode="auto">
          <a:xfrm>
            <a:off x="4895850" y="3681413"/>
            <a:ext cx="49213" cy="38100"/>
          </a:xfrm>
          <a:custGeom>
            <a:avLst/>
            <a:gdLst>
              <a:gd name="T0" fmla="*/ 44526 w 84"/>
              <a:gd name="T1" fmla="*/ 32808 h 72"/>
              <a:gd name="T2" fmla="*/ 49213 w 84"/>
              <a:gd name="T3" fmla="*/ 27517 h 72"/>
              <a:gd name="T4" fmla="*/ 9374 w 84"/>
              <a:gd name="T5" fmla="*/ 0 h 72"/>
              <a:gd name="T6" fmla="*/ 0 w 84"/>
              <a:gd name="T7" fmla="*/ 10583 h 72"/>
              <a:gd name="T8" fmla="*/ 39839 w 84"/>
              <a:gd name="T9" fmla="*/ 38100 h 72"/>
              <a:gd name="T10" fmla="*/ 44526 w 84"/>
              <a:gd name="T11" fmla="*/ 32808 h 7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4"/>
              <a:gd name="T19" fmla="*/ 0 h 72"/>
              <a:gd name="T20" fmla="*/ 84 w 84"/>
              <a:gd name="T21" fmla="*/ 72 h 7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4" h="72">
                <a:moveTo>
                  <a:pt x="76" y="62"/>
                </a:moveTo>
                <a:lnTo>
                  <a:pt x="84" y="52"/>
                </a:lnTo>
                <a:lnTo>
                  <a:pt x="16" y="0"/>
                </a:lnTo>
                <a:lnTo>
                  <a:pt x="0" y="20"/>
                </a:lnTo>
                <a:lnTo>
                  <a:pt x="68" y="72"/>
                </a:lnTo>
                <a:lnTo>
                  <a:pt x="76" y="62"/>
                </a:lnTo>
                <a:close/>
              </a:path>
            </a:pathLst>
          </a:custGeom>
          <a:solidFill>
            <a:srgbClr val="66CCFF"/>
          </a:solidFill>
          <a:ln w="12700">
            <a:solidFill>
              <a:srgbClr val="66CCFF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6673" name="Freeform 63"/>
          <p:cNvSpPr>
            <a:spLocks/>
          </p:cNvSpPr>
          <p:nvPr/>
        </p:nvSpPr>
        <p:spPr bwMode="auto">
          <a:xfrm>
            <a:off x="3913188" y="4540250"/>
            <a:ext cx="201612" cy="225425"/>
          </a:xfrm>
          <a:custGeom>
            <a:avLst/>
            <a:gdLst>
              <a:gd name="T0" fmla="*/ 186191 w 353"/>
              <a:gd name="T1" fmla="*/ 4243 h 425"/>
              <a:gd name="T2" fmla="*/ 187905 w 353"/>
              <a:gd name="T3" fmla="*/ 0 h 425"/>
              <a:gd name="T4" fmla="*/ 0 w 353"/>
              <a:gd name="T5" fmla="*/ 217469 h 425"/>
              <a:gd name="T6" fmla="*/ 11994 w 353"/>
              <a:gd name="T7" fmla="*/ 225425 h 425"/>
              <a:gd name="T8" fmla="*/ 199899 w 353"/>
              <a:gd name="T9" fmla="*/ 7956 h 425"/>
              <a:gd name="T10" fmla="*/ 201612 w 353"/>
              <a:gd name="T11" fmla="*/ 4243 h 425"/>
              <a:gd name="T12" fmla="*/ 199899 w 353"/>
              <a:gd name="T13" fmla="*/ 7956 h 425"/>
              <a:gd name="T14" fmla="*/ 201612 w 353"/>
              <a:gd name="T15" fmla="*/ 6365 h 425"/>
              <a:gd name="T16" fmla="*/ 201612 w 353"/>
              <a:gd name="T17" fmla="*/ 4243 h 425"/>
              <a:gd name="T18" fmla="*/ 186191 w 353"/>
              <a:gd name="T19" fmla="*/ 4243 h 42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53"/>
              <a:gd name="T31" fmla="*/ 0 h 425"/>
              <a:gd name="T32" fmla="*/ 353 w 353"/>
              <a:gd name="T33" fmla="*/ 425 h 425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53" h="425">
                <a:moveTo>
                  <a:pt x="326" y="8"/>
                </a:moveTo>
                <a:lnTo>
                  <a:pt x="329" y="0"/>
                </a:lnTo>
                <a:lnTo>
                  <a:pt x="0" y="410"/>
                </a:lnTo>
                <a:lnTo>
                  <a:pt x="21" y="425"/>
                </a:lnTo>
                <a:lnTo>
                  <a:pt x="350" y="15"/>
                </a:lnTo>
                <a:lnTo>
                  <a:pt x="353" y="8"/>
                </a:lnTo>
                <a:lnTo>
                  <a:pt x="350" y="15"/>
                </a:lnTo>
                <a:lnTo>
                  <a:pt x="353" y="12"/>
                </a:lnTo>
                <a:lnTo>
                  <a:pt x="353" y="8"/>
                </a:lnTo>
                <a:lnTo>
                  <a:pt x="326" y="8"/>
                </a:lnTo>
                <a:close/>
              </a:path>
            </a:pathLst>
          </a:custGeom>
          <a:solidFill>
            <a:srgbClr val="66CCFF"/>
          </a:solidFill>
          <a:ln w="12700">
            <a:solidFill>
              <a:srgbClr val="66CCFF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6674" name="Freeform 64"/>
          <p:cNvSpPr>
            <a:spLocks/>
          </p:cNvSpPr>
          <p:nvPr/>
        </p:nvSpPr>
        <p:spPr bwMode="auto">
          <a:xfrm>
            <a:off x="3013075" y="2965450"/>
            <a:ext cx="15875" cy="1141413"/>
          </a:xfrm>
          <a:custGeom>
            <a:avLst/>
            <a:gdLst>
              <a:gd name="T0" fmla="*/ 8231 w 27"/>
              <a:gd name="T1" fmla="*/ 1128178 h 2156"/>
              <a:gd name="T2" fmla="*/ 15875 w 27"/>
              <a:gd name="T3" fmla="*/ 1134531 h 2156"/>
              <a:gd name="T4" fmla="*/ 15875 w 27"/>
              <a:gd name="T5" fmla="*/ 0 h 2156"/>
              <a:gd name="T6" fmla="*/ 0 w 27"/>
              <a:gd name="T7" fmla="*/ 0 h 2156"/>
              <a:gd name="T8" fmla="*/ 0 w 27"/>
              <a:gd name="T9" fmla="*/ 1134531 h 2156"/>
              <a:gd name="T10" fmla="*/ 8231 w 27"/>
              <a:gd name="T11" fmla="*/ 1141413 h 2156"/>
              <a:gd name="T12" fmla="*/ 0 w 27"/>
              <a:gd name="T13" fmla="*/ 1134531 h 2156"/>
              <a:gd name="T14" fmla="*/ 0 w 27"/>
              <a:gd name="T15" fmla="*/ 1141413 h 2156"/>
              <a:gd name="T16" fmla="*/ 8231 w 27"/>
              <a:gd name="T17" fmla="*/ 1141413 h 2156"/>
              <a:gd name="T18" fmla="*/ 8231 w 27"/>
              <a:gd name="T19" fmla="*/ 1128178 h 215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7"/>
              <a:gd name="T31" fmla="*/ 0 h 2156"/>
              <a:gd name="T32" fmla="*/ 27 w 27"/>
              <a:gd name="T33" fmla="*/ 2156 h 215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7" h="2156">
                <a:moveTo>
                  <a:pt x="14" y="2131"/>
                </a:moveTo>
                <a:lnTo>
                  <a:pt x="27" y="2143"/>
                </a:lnTo>
                <a:lnTo>
                  <a:pt x="27" y="0"/>
                </a:lnTo>
                <a:lnTo>
                  <a:pt x="0" y="0"/>
                </a:lnTo>
                <a:lnTo>
                  <a:pt x="0" y="2143"/>
                </a:lnTo>
                <a:lnTo>
                  <a:pt x="14" y="2156"/>
                </a:lnTo>
                <a:lnTo>
                  <a:pt x="0" y="2143"/>
                </a:lnTo>
                <a:lnTo>
                  <a:pt x="0" y="2156"/>
                </a:lnTo>
                <a:lnTo>
                  <a:pt x="14" y="2156"/>
                </a:lnTo>
                <a:lnTo>
                  <a:pt x="14" y="2131"/>
                </a:lnTo>
                <a:close/>
              </a:path>
            </a:pathLst>
          </a:custGeom>
          <a:solidFill>
            <a:srgbClr val="66CCFF"/>
          </a:solidFill>
          <a:ln w="12700">
            <a:solidFill>
              <a:srgbClr val="66CCFF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6675" name="Freeform 65"/>
          <p:cNvSpPr>
            <a:spLocks/>
          </p:cNvSpPr>
          <p:nvPr/>
        </p:nvSpPr>
        <p:spPr bwMode="auto">
          <a:xfrm>
            <a:off x="3230563" y="4175125"/>
            <a:ext cx="15875" cy="592138"/>
          </a:xfrm>
          <a:custGeom>
            <a:avLst/>
            <a:gdLst>
              <a:gd name="T0" fmla="*/ 7644 w 27"/>
              <a:gd name="T1" fmla="*/ 578921 h 1120"/>
              <a:gd name="T2" fmla="*/ 15875 w 27"/>
              <a:gd name="T3" fmla="*/ 585265 h 1120"/>
              <a:gd name="T4" fmla="*/ 15875 w 27"/>
              <a:gd name="T5" fmla="*/ 0 h 1120"/>
              <a:gd name="T6" fmla="*/ 0 w 27"/>
              <a:gd name="T7" fmla="*/ 0 h 1120"/>
              <a:gd name="T8" fmla="*/ 0 w 27"/>
              <a:gd name="T9" fmla="*/ 585265 h 1120"/>
              <a:gd name="T10" fmla="*/ 7644 w 27"/>
              <a:gd name="T11" fmla="*/ 592138 h 1120"/>
              <a:gd name="T12" fmla="*/ 0 w 27"/>
              <a:gd name="T13" fmla="*/ 585265 h 1120"/>
              <a:gd name="T14" fmla="*/ 0 w 27"/>
              <a:gd name="T15" fmla="*/ 592138 h 1120"/>
              <a:gd name="T16" fmla="*/ 7644 w 27"/>
              <a:gd name="T17" fmla="*/ 592138 h 1120"/>
              <a:gd name="T18" fmla="*/ 7644 w 27"/>
              <a:gd name="T19" fmla="*/ 578921 h 112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7"/>
              <a:gd name="T31" fmla="*/ 0 h 1120"/>
              <a:gd name="T32" fmla="*/ 27 w 27"/>
              <a:gd name="T33" fmla="*/ 1120 h 112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7" h="1120">
                <a:moveTo>
                  <a:pt x="13" y="1095"/>
                </a:moveTo>
                <a:lnTo>
                  <a:pt x="27" y="1107"/>
                </a:lnTo>
                <a:lnTo>
                  <a:pt x="27" y="0"/>
                </a:lnTo>
                <a:lnTo>
                  <a:pt x="0" y="0"/>
                </a:lnTo>
                <a:lnTo>
                  <a:pt x="0" y="1107"/>
                </a:lnTo>
                <a:lnTo>
                  <a:pt x="13" y="1120"/>
                </a:lnTo>
                <a:lnTo>
                  <a:pt x="0" y="1107"/>
                </a:lnTo>
                <a:lnTo>
                  <a:pt x="0" y="1120"/>
                </a:lnTo>
                <a:lnTo>
                  <a:pt x="13" y="1120"/>
                </a:lnTo>
                <a:lnTo>
                  <a:pt x="13" y="1095"/>
                </a:lnTo>
                <a:close/>
              </a:path>
            </a:pathLst>
          </a:custGeom>
          <a:solidFill>
            <a:srgbClr val="66CCFF"/>
          </a:solidFill>
          <a:ln w="12700">
            <a:solidFill>
              <a:srgbClr val="66CCFF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6676" name="Freeform 66"/>
          <p:cNvSpPr>
            <a:spLocks/>
          </p:cNvSpPr>
          <p:nvPr/>
        </p:nvSpPr>
        <p:spPr bwMode="auto">
          <a:xfrm>
            <a:off x="3238500" y="4754563"/>
            <a:ext cx="296863" cy="12700"/>
          </a:xfrm>
          <a:custGeom>
            <a:avLst/>
            <a:gdLst>
              <a:gd name="T0" fmla="*/ 296863 w 520"/>
              <a:gd name="T1" fmla="*/ 6838 h 26"/>
              <a:gd name="T2" fmla="*/ 296863 w 520"/>
              <a:gd name="T3" fmla="*/ 488 h 26"/>
              <a:gd name="T4" fmla="*/ 0 w 520"/>
              <a:gd name="T5" fmla="*/ 0 h 26"/>
              <a:gd name="T6" fmla="*/ 0 w 520"/>
              <a:gd name="T7" fmla="*/ 12212 h 26"/>
              <a:gd name="T8" fmla="*/ 296863 w 520"/>
              <a:gd name="T9" fmla="*/ 12700 h 26"/>
              <a:gd name="T10" fmla="*/ 296863 w 520"/>
              <a:gd name="T11" fmla="*/ 6838 h 2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20"/>
              <a:gd name="T19" fmla="*/ 0 h 26"/>
              <a:gd name="T20" fmla="*/ 520 w 520"/>
              <a:gd name="T21" fmla="*/ 26 h 2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20" h="26">
                <a:moveTo>
                  <a:pt x="520" y="14"/>
                </a:moveTo>
                <a:lnTo>
                  <a:pt x="520" y="1"/>
                </a:lnTo>
                <a:lnTo>
                  <a:pt x="0" y="0"/>
                </a:lnTo>
                <a:lnTo>
                  <a:pt x="0" y="25"/>
                </a:lnTo>
                <a:lnTo>
                  <a:pt x="520" y="26"/>
                </a:lnTo>
                <a:lnTo>
                  <a:pt x="520" y="14"/>
                </a:lnTo>
                <a:close/>
              </a:path>
            </a:pathLst>
          </a:custGeom>
          <a:solidFill>
            <a:srgbClr val="66CCFF"/>
          </a:solidFill>
          <a:ln w="12700">
            <a:solidFill>
              <a:srgbClr val="66CCFF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6677" name="Freeform 67"/>
          <p:cNvSpPr>
            <a:spLocks/>
          </p:cNvSpPr>
          <p:nvPr/>
        </p:nvSpPr>
        <p:spPr bwMode="auto">
          <a:xfrm>
            <a:off x="3730625" y="4754563"/>
            <a:ext cx="193675" cy="12700"/>
          </a:xfrm>
          <a:custGeom>
            <a:avLst/>
            <a:gdLst>
              <a:gd name="T0" fmla="*/ 181677 w 339"/>
              <a:gd name="T1" fmla="*/ 2540 h 25"/>
              <a:gd name="T2" fmla="*/ 187391 w 339"/>
              <a:gd name="T3" fmla="*/ 0 h 25"/>
              <a:gd name="T4" fmla="*/ 0 w 339"/>
              <a:gd name="T5" fmla="*/ 0 h 25"/>
              <a:gd name="T6" fmla="*/ 0 w 339"/>
              <a:gd name="T7" fmla="*/ 12700 h 25"/>
              <a:gd name="T8" fmla="*/ 187391 w 339"/>
              <a:gd name="T9" fmla="*/ 12700 h 25"/>
              <a:gd name="T10" fmla="*/ 193675 w 339"/>
              <a:gd name="T11" fmla="*/ 10160 h 25"/>
              <a:gd name="T12" fmla="*/ 187391 w 339"/>
              <a:gd name="T13" fmla="*/ 12700 h 25"/>
              <a:gd name="T14" fmla="*/ 191390 w 339"/>
              <a:gd name="T15" fmla="*/ 12700 h 25"/>
              <a:gd name="T16" fmla="*/ 193675 w 339"/>
              <a:gd name="T17" fmla="*/ 10160 h 25"/>
              <a:gd name="T18" fmla="*/ 181677 w 339"/>
              <a:gd name="T19" fmla="*/ 2540 h 2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39"/>
              <a:gd name="T31" fmla="*/ 0 h 25"/>
              <a:gd name="T32" fmla="*/ 339 w 339"/>
              <a:gd name="T33" fmla="*/ 25 h 25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39" h="25">
                <a:moveTo>
                  <a:pt x="318" y="5"/>
                </a:moveTo>
                <a:lnTo>
                  <a:pt x="328" y="0"/>
                </a:lnTo>
                <a:lnTo>
                  <a:pt x="0" y="0"/>
                </a:lnTo>
                <a:lnTo>
                  <a:pt x="0" y="25"/>
                </a:lnTo>
                <a:lnTo>
                  <a:pt x="328" y="25"/>
                </a:lnTo>
                <a:lnTo>
                  <a:pt x="339" y="20"/>
                </a:lnTo>
                <a:lnTo>
                  <a:pt x="328" y="25"/>
                </a:lnTo>
                <a:lnTo>
                  <a:pt x="335" y="25"/>
                </a:lnTo>
                <a:lnTo>
                  <a:pt x="339" y="20"/>
                </a:lnTo>
                <a:lnTo>
                  <a:pt x="318" y="5"/>
                </a:lnTo>
                <a:close/>
              </a:path>
            </a:pathLst>
          </a:custGeom>
          <a:solidFill>
            <a:srgbClr val="66CCFF"/>
          </a:solidFill>
          <a:ln w="12700">
            <a:solidFill>
              <a:srgbClr val="66CCFF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6678" name="Freeform 68"/>
          <p:cNvSpPr>
            <a:spLocks/>
          </p:cNvSpPr>
          <p:nvPr/>
        </p:nvSpPr>
        <p:spPr bwMode="auto">
          <a:xfrm>
            <a:off x="4098925" y="4170363"/>
            <a:ext cx="15875" cy="374650"/>
          </a:xfrm>
          <a:custGeom>
            <a:avLst/>
            <a:gdLst>
              <a:gd name="T0" fmla="*/ 7116 w 29"/>
              <a:gd name="T1" fmla="*/ 0 h 708"/>
              <a:gd name="T2" fmla="*/ 0 w 29"/>
              <a:gd name="T3" fmla="*/ 6879 h 708"/>
              <a:gd name="T4" fmla="*/ 1095 w 29"/>
              <a:gd name="T5" fmla="*/ 374650 h 708"/>
              <a:gd name="T6" fmla="*/ 15875 w 29"/>
              <a:gd name="T7" fmla="*/ 374650 h 708"/>
              <a:gd name="T8" fmla="*/ 14233 w 29"/>
              <a:gd name="T9" fmla="*/ 6879 h 708"/>
              <a:gd name="T10" fmla="*/ 7116 w 29"/>
              <a:gd name="T11" fmla="*/ 13758 h 708"/>
              <a:gd name="T12" fmla="*/ 7116 w 29"/>
              <a:gd name="T13" fmla="*/ 0 h 708"/>
              <a:gd name="T14" fmla="*/ 0 w 29"/>
              <a:gd name="T15" fmla="*/ 0 h 708"/>
              <a:gd name="T16" fmla="*/ 0 w 29"/>
              <a:gd name="T17" fmla="*/ 6879 h 708"/>
              <a:gd name="T18" fmla="*/ 7116 w 29"/>
              <a:gd name="T19" fmla="*/ 0 h 70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9"/>
              <a:gd name="T31" fmla="*/ 0 h 708"/>
              <a:gd name="T32" fmla="*/ 29 w 29"/>
              <a:gd name="T33" fmla="*/ 708 h 70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9" h="708">
                <a:moveTo>
                  <a:pt x="13" y="0"/>
                </a:moveTo>
                <a:lnTo>
                  <a:pt x="0" y="13"/>
                </a:lnTo>
                <a:lnTo>
                  <a:pt x="2" y="708"/>
                </a:lnTo>
                <a:lnTo>
                  <a:pt x="29" y="708"/>
                </a:lnTo>
                <a:lnTo>
                  <a:pt x="26" y="13"/>
                </a:lnTo>
                <a:lnTo>
                  <a:pt x="13" y="26"/>
                </a:lnTo>
                <a:lnTo>
                  <a:pt x="13" y="0"/>
                </a:lnTo>
                <a:lnTo>
                  <a:pt x="0" y="0"/>
                </a:lnTo>
                <a:lnTo>
                  <a:pt x="0" y="13"/>
                </a:lnTo>
                <a:lnTo>
                  <a:pt x="13" y="0"/>
                </a:lnTo>
                <a:close/>
              </a:path>
            </a:pathLst>
          </a:custGeom>
          <a:solidFill>
            <a:srgbClr val="66CCFF"/>
          </a:solidFill>
          <a:ln w="12700">
            <a:solidFill>
              <a:srgbClr val="66CCFF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6679" name="Freeform 69"/>
          <p:cNvSpPr>
            <a:spLocks/>
          </p:cNvSpPr>
          <p:nvPr/>
        </p:nvSpPr>
        <p:spPr bwMode="auto">
          <a:xfrm>
            <a:off x="4197350" y="3790950"/>
            <a:ext cx="307975" cy="312738"/>
          </a:xfrm>
          <a:custGeom>
            <a:avLst/>
            <a:gdLst>
              <a:gd name="T0" fmla="*/ 306828 w 537"/>
              <a:gd name="T1" fmla="*/ 4241 h 590"/>
              <a:gd name="T2" fmla="*/ 295931 w 537"/>
              <a:gd name="T3" fmla="*/ 4771 h 590"/>
              <a:gd name="T4" fmla="*/ 0 w 537"/>
              <a:gd name="T5" fmla="*/ 303197 h 590"/>
              <a:gd name="T6" fmla="*/ 12617 w 537"/>
              <a:gd name="T7" fmla="*/ 312738 h 590"/>
              <a:gd name="T8" fmla="*/ 307975 w 537"/>
              <a:gd name="T9" fmla="*/ 14312 h 590"/>
              <a:gd name="T10" fmla="*/ 297652 w 537"/>
              <a:gd name="T11" fmla="*/ 14842 h 590"/>
              <a:gd name="T12" fmla="*/ 306828 w 537"/>
              <a:gd name="T13" fmla="*/ 4241 h 590"/>
              <a:gd name="T14" fmla="*/ 301666 w 537"/>
              <a:gd name="T15" fmla="*/ 0 h 590"/>
              <a:gd name="T16" fmla="*/ 295931 w 537"/>
              <a:gd name="T17" fmla="*/ 4771 h 590"/>
              <a:gd name="T18" fmla="*/ 306828 w 537"/>
              <a:gd name="T19" fmla="*/ 4241 h 59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37"/>
              <a:gd name="T31" fmla="*/ 0 h 590"/>
              <a:gd name="T32" fmla="*/ 537 w 537"/>
              <a:gd name="T33" fmla="*/ 590 h 59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37" h="590">
                <a:moveTo>
                  <a:pt x="535" y="8"/>
                </a:moveTo>
                <a:lnTo>
                  <a:pt x="516" y="9"/>
                </a:lnTo>
                <a:lnTo>
                  <a:pt x="0" y="572"/>
                </a:lnTo>
                <a:lnTo>
                  <a:pt x="22" y="590"/>
                </a:lnTo>
                <a:lnTo>
                  <a:pt x="537" y="27"/>
                </a:lnTo>
                <a:lnTo>
                  <a:pt x="519" y="28"/>
                </a:lnTo>
                <a:lnTo>
                  <a:pt x="535" y="8"/>
                </a:lnTo>
                <a:lnTo>
                  <a:pt x="526" y="0"/>
                </a:lnTo>
                <a:lnTo>
                  <a:pt x="516" y="9"/>
                </a:lnTo>
                <a:lnTo>
                  <a:pt x="535" y="8"/>
                </a:lnTo>
                <a:close/>
              </a:path>
            </a:pathLst>
          </a:custGeom>
          <a:solidFill>
            <a:srgbClr val="66CCFF"/>
          </a:solidFill>
          <a:ln w="12700">
            <a:solidFill>
              <a:srgbClr val="66CCFF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6680" name="Freeform 70"/>
          <p:cNvSpPr>
            <a:spLocks/>
          </p:cNvSpPr>
          <p:nvPr/>
        </p:nvSpPr>
        <p:spPr bwMode="auto">
          <a:xfrm>
            <a:off x="4495800" y="3795713"/>
            <a:ext cx="166688" cy="123825"/>
          </a:xfrm>
          <a:custGeom>
            <a:avLst/>
            <a:gdLst>
              <a:gd name="T0" fmla="*/ 162800 w 343"/>
              <a:gd name="T1" fmla="*/ 119434 h 282"/>
              <a:gd name="T2" fmla="*/ 166688 w 343"/>
              <a:gd name="T3" fmla="*/ 115043 h 282"/>
              <a:gd name="T4" fmla="*/ 7776 w 343"/>
              <a:gd name="T5" fmla="*/ 0 h 282"/>
              <a:gd name="T6" fmla="*/ 0 w 343"/>
              <a:gd name="T7" fmla="*/ 8782 h 282"/>
              <a:gd name="T8" fmla="*/ 158912 w 343"/>
              <a:gd name="T9" fmla="*/ 123825 h 282"/>
              <a:gd name="T10" fmla="*/ 162800 w 343"/>
              <a:gd name="T11" fmla="*/ 119434 h 28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43"/>
              <a:gd name="T19" fmla="*/ 0 h 282"/>
              <a:gd name="T20" fmla="*/ 343 w 343"/>
              <a:gd name="T21" fmla="*/ 282 h 28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43" h="282">
                <a:moveTo>
                  <a:pt x="335" y="272"/>
                </a:moveTo>
                <a:lnTo>
                  <a:pt x="343" y="262"/>
                </a:lnTo>
                <a:lnTo>
                  <a:pt x="16" y="0"/>
                </a:lnTo>
                <a:lnTo>
                  <a:pt x="0" y="20"/>
                </a:lnTo>
                <a:lnTo>
                  <a:pt x="327" y="282"/>
                </a:lnTo>
                <a:lnTo>
                  <a:pt x="335" y="272"/>
                </a:lnTo>
                <a:close/>
              </a:path>
            </a:pathLst>
          </a:custGeom>
          <a:solidFill>
            <a:srgbClr val="66CCFF"/>
          </a:solidFill>
          <a:ln w="12700">
            <a:solidFill>
              <a:srgbClr val="66CCFF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6681" name="Freeform 71"/>
          <p:cNvSpPr>
            <a:spLocks/>
          </p:cNvSpPr>
          <p:nvPr/>
        </p:nvSpPr>
        <p:spPr bwMode="auto">
          <a:xfrm>
            <a:off x="4799013" y="4025900"/>
            <a:ext cx="212725" cy="158750"/>
          </a:xfrm>
          <a:custGeom>
            <a:avLst/>
            <a:gdLst>
              <a:gd name="T0" fmla="*/ 212725 w 321"/>
              <a:gd name="T1" fmla="*/ 152826 h 268"/>
              <a:gd name="T2" fmla="*/ 209412 w 321"/>
              <a:gd name="T3" fmla="*/ 146903 h 268"/>
              <a:gd name="T4" fmla="*/ 10603 w 321"/>
              <a:gd name="T5" fmla="*/ 0 h 268"/>
              <a:gd name="T6" fmla="*/ 0 w 321"/>
              <a:gd name="T7" fmla="*/ 12439 h 268"/>
              <a:gd name="T8" fmla="*/ 198808 w 321"/>
              <a:gd name="T9" fmla="*/ 158750 h 268"/>
              <a:gd name="T10" fmla="*/ 195495 w 321"/>
              <a:gd name="T11" fmla="*/ 152826 h 268"/>
              <a:gd name="T12" fmla="*/ 212725 w 321"/>
              <a:gd name="T13" fmla="*/ 152826 h 268"/>
              <a:gd name="T14" fmla="*/ 212725 w 321"/>
              <a:gd name="T15" fmla="*/ 148680 h 268"/>
              <a:gd name="T16" fmla="*/ 209412 w 321"/>
              <a:gd name="T17" fmla="*/ 146903 h 268"/>
              <a:gd name="T18" fmla="*/ 212725 w 321"/>
              <a:gd name="T19" fmla="*/ 152826 h 26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21"/>
              <a:gd name="T31" fmla="*/ 0 h 268"/>
              <a:gd name="T32" fmla="*/ 321 w 321"/>
              <a:gd name="T33" fmla="*/ 268 h 26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21" h="268">
                <a:moveTo>
                  <a:pt x="321" y="258"/>
                </a:moveTo>
                <a:lnTo>
                  <a:pt x="316" y="248"/>
                </a:lnTo>
                <a:lnTo>
                  <a:pt x="16" y="0"/>
                </a:lnTo>
                <a:lnTo>
                  <a:pt x="0" y="21"/>
                </a:lnTo>
                <a:lnTo>
                  <a:pt x="300" y="268"/>
                </a:lnTo>
                <a:lnTo>
                  <a:pt x="295" y="258"/>
                </a:lnTo>
                <a:lnTo>
                  <a:pt x="321" y="258"/>
                </a:lnTo>
                <a:lnTo>
                  <a:pt x="321" y="251"/>
                </a:lnTo>
                <a:lnTo>
                  <a:pt x="316" y="248"/>
                </a:lnTo>
                <a:lnTo>
                  <a:pt x="321" y="258"/>
                </a:lnTo>
                <a:close/>
              </a:path>
            </a:pathLst>
          </a:custGeom>
          <a:solidFill>
            <a:srgbClr val="66CCFF"/>
          </a:solidFill>
          <a:ln w="12700">
            <a:solidFill>
              <a:srgbClr val="66CCFF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6682" name="Freeform 72"/>
          <p:cNvSpPr>
            <a:spLocks/>
          </p:cNvSpPr>
          <p:nvPr/>
        </p:nvSpPr>
        <p:spPr bwMode="auto">
          <a:xfrm>
            <a:off x="4995863" y="4178300"/>
            <a:ext cx="15875" cy="1168400"/>
          </a:xfrm>
          <a:custGeom>
            <a:avLst/>
            <a:gdLst>
              <a:gd name="T0" fmla="*/ 7938 w 26"/>
              <a:gd name="T1" fmla="*/ 1168400 h 2208"/>
              <a:gd name="T2" fmla="*/ 15875 w 26"/>
              <a:gd name="T3" fmla="*/ 1161521 h 2208"/>
              <a:gd name="T4" fmla="*/ 15875 w 26"/>
              <a:gd name="T5" fmla="*/ 0 h 2208"/>
              <a:gd name="T6" fmla="*/ 0 w 26"/>
              <a:gd name="T7" fmla="*/ 0 h 2208"/>
              <a:gd name="T8" fmla="*/ 0 w 26"/>
              <a:gd name="T9" fmla="*/ 1161521 h 2208"/>
              <a:gd name="T10" fmla="*/ 7938 w 26"/>
              <a:gd name="T11" fmla="*/ 1154642 h 2208"/>
              <a:gd name="T12" fmla="*/ 7938 w 26"/>
              <a:gd name="T13" fmla="*/ 1168400 h 2208"/>
              <a:gd name="T14" fmla="*/ 15875 w 26"/>
              <a:gd name="T15" fmla="*/ 1168400 h 2208"/>
              <a:gd name="T16" fmla="*/ 15875 w 26"/>
              <a:gd name="T17" fmla="*/ 1161521 h 2208"/>
              <a:gd name="T18" fmla="*/ 7938 w 26"/>
              <a:gd name="T19" fmla="*/ 1168400 h 220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6"/>
              <a:gd name="T31" fmla="*/ 0 h 2208"/>
              <a:gd name="T32" fmla="*/ 26 w 26"/>
              <a:gd name="T33" fmla="*/ 2208 h 220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6" h="2208">
                <a:moveTo>
                  <a:pt x="13" y="2208"/>
                </a:moveTo>
                <a:lnTo>
                  <a:pt x="26" y="2195"/>
                </a:lnTo>
                <a:lnTo>
                  <a:pt x="26" y="0"/>
                </a:lnTo>
                <a:lnTo>
                  <a:pt x="0" y="0"/>
                </a:lnTo>
                <a:lnTo>
                  <a:pt x="0" y="2195"/>
                </a:lnTo>
                <a:lnTo>
                  <a:pt x="13" y="2182"/>
                </a:lnTo>
                <a:lnTo>
                  <a:pt x="13" y="2208"/>
                </a:lnTo>
                <a:lnTo>
                  <a:pt x="26" y="2208"/>
                </a:lnTo>
                <a:lnTo>
                  <a:pt x="26" y="2195"/>
                </a:lnTo>
                <a:lnTo>
                  <a:pt x="13" y="2208"/>
                </a:lnTo>
                <a:close/>
              </a:path>
            </a:pathLst>
          </a:custGeom>
          <a:solidFill>
            <a:srgbClr val="66CCFF"/>
          </a:solidFill>
          <a:ln w="12700">
            <a:solidFill>
              <a:srgbClr val="66CCFF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6683" name="Freeform 73"/>
          <p:cNvSpPr>
            <a:spLocks/>
          </p:cNvSpPr>
          <p:nvPr/>
        </p:nvSpPr>
        <p:spPr bwMode="auto">
          <a:xfrm>
            <a:off x="2668588" y="5334000"/>
            <a:ext cx="2335212" cy="12700"/>
          </a:xfrm>
          <a:custGeom>
            <a:avLst/>
            <a:gdLst>
              <a:gd name="T0" fmla="*/ 0 w 4072"/>
              <a:gd name="T1" fmla="*/ 6350 h 26"/>
              <a:gd name="T2" fmla="*/ 7455 w 4072"/>
              <a:gd name="T3" fmla="*/ 12700 h 26"/>
              <a:gd name="T4" fmla="*/ 2335212 w 4072"/>
              <a:gd name="T5" fmla="*/ 12700 h 26"/>
              <a:gd name="T6" fmla="*/ 2335212 w 4072"/>
              <a:gd name="T7" fmla="*/ 0 h 26"/>
              <a:gd name="T8" fmla="*/ 7455 w 4072"/>
              <a:gd name="T9" fmla="*/ 0 h 26"/>
              <a:gd name="T10" fmla="*/ 14910 w 4072"/>
              <a:gd name="T11" fmla="*/ 6350 h 26"/>
              <a:gd name="T12" fmla="*/ 0 w 4072"/>
              <a:gd name="T13" fmla="*/ 6350 h 26"/>
              <a:gd name="T14" fmla="*/ 0 w 4072"/>
              <a:gd name="T15" fmla="*/ 12700 h 26"/>
              <a:gd name="T16" fmla="*/ 7455 w 4072"/>
              <a:gd name="T17" fmla="*/ 12700 h 26"/>
              <a:gd name="T18" fmla="*/ 0 w 4072"/>
              <a:gd name="T19" fmla="*/ 6350 h 2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072"/>
              <a:gd name="T31" fmla="*/ 0 h 26"/>
              <a:gd name="T32" fmla="*/ 4072 w 4072"/>
              <a:gd name="T33" fmla="*/ 26 h 2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072" h="26">
                <a:moveTo>
                  <a:pt x="0" y="13"/>
                </a:moveTo>
                <a:lnTo>
                  <a:pt x="13" y="26"/>
                </a:lnTo>
                <a:lnTo>
                  <a:pt x="4072" y="26"/>
                </a:lnTo>
                <a:lnTo>
                  <a:pt x="4072" y="0"/>
                </a:lnTo>
                <a:lnTo>
                  <a:pt x="13" y="0"/>
                </a:lnTo>
                <a:lnTo>
                  <a:pt x="26" y="13"/>
                </a:lnTo>
                <a:lnTo>
                  <a:pt x="0" y="13"/>
                </a:lnTo>
                <a:lnTo>
                  <a:pt x="0" y="26"/>
                </a:lnTo>
                <a:lnTo>
                  <a:pt x="13" y="26"/>
                </a:lnTo>
                <a:lnTo>
                  <a:pt x="0" y="13"/>
                </a:lnTo>
                <a:close/>
              </a:path>
            </a:pathLst>
          </a:custGeom>
          <a:solidFill>
            <a:srgbClr val="66CCFF"/>
          </a:solidFill>
          <a:ln w="12700">
            <a:solidFill>
              <a:srgbClr val="66CCFF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6684" name="Freeform 74"/>
          <p:cNvSpPr>
            <a:spLocks/>
          </p:cNvSpPr>
          <p:nvPr/>
        </p:nvSpPr>
        <p:spPr bwMode="auto">
          <a:xfrm>
            <a:off x="2668588" y="2709863"/>
            <a:ext cx="17462" cy="2630487"/>
          </a:xfrm>
          <a:custGeom>
            <a:avLst/>
            <a:gdLst>
              <a:gd name="T0" fmla="*/ 9895 w 30"/>
              <a:gd name="T1" fmla="*/ 0 h 4970"/>
              <a:gd name="T2" fmla="*/ 2328 w 30"/>
              <a:gd name="T3" fmla="*/ 0 h 4970"/>
              <a:gd name="T4" fmla="*/ 0 w 30"/>
              <a:gd name="T5" fmla="*/ 2630487 h 4970"/>
              <a:gd name="T6" fmla="*/ 15134 w 30"/>
              <a:gd name="T7" fmla="*/ 2630487 h 4970"/>
              <a:gd name="T8" fmla="*/ 17462 w 30"/>
              <a:gd name="T9" fmla="*/ 0 h 4970"/>
              <a:gd name="T10" fmla="*/ 9895 w 30"/>
              <a:gd name="T11" fmla="*/ 0 h 497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0"/>
              <a:gd name="T19" fmla="*/ 0 h 4970"/>
              <a:gd name="T20" fmla="*/ 30 w 30"/>
              <a:gd name="T21" fmla="*/ 4970 h 497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0" h="4970">
                <a:moveTo>
                  <a:pt x="17" y="0"/>
                </a:moveTo>
                <a:lnTo>
                  <a:pt x="4" y="0"/>
                </a:lnTo>
                <a:lnTo>
                  <a:pt x="0" y="4970"/>
                </a:lnTo>
                <a:lnTo>
                  <a:pt x="26" y="4970"/>
                </a:lnTo>
                <a:lnTo>
                  <a:pt x="30" y="0"/>
                </a:lnTo>
                <a:lnTo>
                  <a:pt x="17" y="0"/>
                </a:lnTo>
                <a:close/>
              </a:path>
            </a:pathLst>
          </a:custGeom>
          <a:solidFill>
            <a:srgbClr val="66CCFF"/>
          </a:solidFill>
          <a:ln w="12700">
            <a:solidFill>
              <a:srgbClr val="66CCFF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6685" name="Freeform 75"/>
          <p:cNvSpPr>
            <a:spLocks/>
          </p:cNvSpPr>
          <p:nvPr/>
        </p:nvSpPr>
        <p:spPr bwMode="auto">
          <a:xfrm>
            <a:off x="4494213" y="3679825"/>
            <a:ext cx="117475" cy="127000"/>
          </a:xfrm>
          <a:custGeom>
            <a:avLst/>
            <a:gdLst>
              <a:gd name="T0" fmla="*/ 111109 w 203"/>
              <a:gd name="T1" fmla="*/ 0 h 239"/>
              <a:gd name="T2" fmla="*/ 105322 w 203"/>
              <a:gd name="T3" fmla="*/ 2657 h 239"/>
              <a:gd name="T4" fmla="*/ 0 w 203"/>
              <a:gd name="T5" fmla="*/ 119029 h 239"/>
              <a:gd name="T6" fmla="*/ 12153 w 203"/>
              <a:gd name="T7" fmla="*/ 127000 h 239"/>
              <a:gd name="T8" fmla="*/ 117475 w 203"/>
              <a:gd name="T9" fmla="*/ 11159 h 239"/>
              <a:gd name="T10" fmla="*/ 111109 w 203"/>
              <a:gd name="T11" fmla="*/ 13816 h 239"/>
              <a:gd name="T12" fmla="*/ 111109 w 203"/>
              <a:gd name="T13" fmla="*/ 0 h 239"/>
              <a:gd name="T14" fmla="*/ 107637 w 203"/>
              <a:gd name="T15" fmla="*/ 0 h 239"/>
              <a:gd name="T16" fmla="*/ 105322 w 203"/>
              <a:gd name="T17" fmla="*/ 2657 h 239"/>
              <a:gd name="T18" fmla="*/ 111109 w 203"/>
              <a:gd name="T19" fmla="*/ 0 h 23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03"/>
              <a:gd name="T31" fmla="*/ 0 h 239"/>
              <a:gd name="T32" fmla="*/ 203 w 203"/>
              <a:gd name="T33" fmla="*/ 239 h 23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03" h="239">
                <a:moveTo>
                  <a:pt x="192" y="0"/>
                </a:moveTo>
                <a:lnTo>
                  <a:pt x="182" y="5"/>
                </a:lnTo>
                <a:lnTo>
                  <a:pt x="0" y="224"/>
                </a:lnTo>
                <a:lnTo>
                  <a:pt x="21" y="239"/>
                </a:lnTo>
                <a:lnTo>
                  <a:pt x="203" y="21"/>
                </a:lnTo>
                <a:lnTo>
                  <a:pt x="192" y="26"/>
                </a:lnTo>
                <a:lnTo>
                  <a:pt x="192" y="0"/>
                </a:lnTo>
                <a:lnTo>
                  <a:pt x="186" y="0"/>
                </a:lnTo>
                <a:lnTo>
                  <a:pt x="182" y="5"/>
                </a:lnTo>
                <a:lnTo>
                  <a:pt x="192" y="0"/>
                </a:lnTo>
                <a:close/>
              </a:path>
            </a:pathLst>
          </a:custGeom>
          <a:solidFill>
            <a:srgbClr val="66CCFF"/>
          </a:solidFill>
          <a:ln w="12700">
            <a:solidFill>
              <a:srgbClr val="66CCFF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6686" name="Freeform 76"/>
          <p:cNvSpPr>
            <a:spLocks/>
          </p:cNvSpPr>
          <p:nvPr/>
        </p:nvSpPr>
        <p:spPr bwMode="auto">
          <a:xfrm>
            <a:off x="5037138" y="3792538"/>
            <a:ext cx="76200" cy="60325"/>
          </a:xfrm>
          <a:custGeom>
            <a:avLst/>
            <a:gdLst>
              <a:gd name="T0" fmla="*/ 76200 w 134"/>
              <a:gd name="T1" fmla="*/ 55520 h 113"/>
              <a:gd name="T2" fmla="*/ 73925 w 134"/>
              <a:gd name="T3" fmla="*/ 49648 h 113"/>
              <a:gd name="T4" fmla="*/ 10804 w 134"/>
              <a:gd name="T5" fmla="*/ 0 h 113"/>
              <a:gd name="T6" fmla="*/ 0 w 134"/>
              <a:gd name="T7" fmla="*/ 11211 h 113"/>
              <a:gd name="T8" fmla="*/ 63121 w 134"/>
              <a:gd name="T9" fmla="*/ 60325 h 113"/>
              <a:gd name="T10" fmla="*/ 60846 w 134"/>
              <a:gd name="T11" fmla="*/ 54453 h 113"/>
              <a:gd name="T12" fmla="*/ 76200 w 134"/>
              <a:gd name="T13" fmla="*/ 55520 h 113"/>
              <a:gd name="T14" fmla="*/ 76200 w 134"/>
              <a:gd name="T15" fmla="*/ 52317 h 113"/>
              <a:gd name="T16" fmla="*/ 73925 w 134"/>
              <a:gd name="T17" fmla="*/ 49648 h 113"/>
              <a:gd name="T18" fmla="*/ 76200 w 134"/>
              <a:gd name="T19" fmla="*/ 55520 h 11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34"/>
              <a:gd name="T31" fmla="*/ 0 h 113"/>
              <a:gd name="T32" fmla="*/ 134 w 134"/>
              <a:gd name="T33" fmla="*/ 113 h 113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34" h="113">
                <a:moveTo>
                  <a:pt x="134" y="104"/>
                </a:moveTo>
                <a:lnTo>
                  <a:pt x="130" y="93"/>
                </a:lnTo>
                <a:lnTo>
                  <a:pt x="19" y="0"/>
                </a:lnTo>
                <a:lnTo>
                  <a:pt x="0" y="21"/>
                </a:lnTo>
                <a:lnTo>
                  <a:pt x="111" y="113"/>
                </a:lnTo>
                <a:lnTo>
                  <a:pt x="107" y="102"/>
                </a:lnTo>
                <a:lnTo>
                  <a:pt x="134" y="104"/>
                </a:lnTo>
                <a:lnTo>
                  <a:pt x="134" y="98"/>
                </a:lnTo>
                <a:lnTo>
                  <a:pt x="130" y="93"/>
                </a:lnTo>
                <a:lnTo>
                  <a:pt x="134" y="104"/>
                </a:lnTo>
                <a:close/>
              </a:path>
            </a:pathLst>
          </a:custGeom>
          <a:solidFill>
            <a:srgbClr val="66CCFF"/>
          </a:solidFill>
          <a:ln w="12700">
            <a:solidFill>
              <a:srgbClr val="66CCFF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6687" name="Freeform 77"/>
          <p:cNvSpPr>
            <a:spLocks/>
          </p:cNvSpPr>
          <p:nvPr/>
        </p:nvSpPr>
        <p:spPr bwMode="auto">
          <a:xfrm>
            <a:off x="5073650" y="3846513"/>
            <a:ext cx="39688" cy="246062"/>
          </a:xfrm>
          <a:custGeom>
            <a:avLst/>
            <a:gdLst>
              <a:gd name="T0" fmla="*/ 13805 w 69"/>
              <a:gd name="T1" fmla="*/ 246062 h 465"/>
              <a:gd name="T2" fmla="*/ 15530 w 69"/>
              <a:gd name="T3" fmla="*/ 242887 h 465"/>
              <a:gd name="T4" fmla="*/ 39688 w 69"/>
              <a:gd name="T5" fmla="*/ 1058 h 465"/>
              <a:gd name="T6" fmla="*/ 24158 w 69"/>
              <a:gd name="T7" fmla="*/ 0 h 465"/>
              <a:gd name="T8" fmla="*/ 0 w 69"/>
              <a:gd name="T9" fmla="*/ 241300 h 465"/>
              <a:gd name="T10" fmla="*/ 1726 w 69"/>
              <a:gd name="T11" fmla="*/ 238125 h 465"/>
              <a:gd name="T12" fmla="*/ 13805 w 69"/>
              <a:gd name="T13" fmla="*/ 246062 h 465"/>
              <a:gd name="T14" fmla="*/ 15530 w 69"/>
              <a:gd name="T15" fmla="*/ 245004 h 465"/>
              <a:gd name="T16" fmla="*/ 15530 w 69"/>
              <a:gd name="T17" fmla="*/ 242887 h 465"/>
              <a:gd name="T18" fmla="*/ 13805 w 69"/>
              <a:gd name="T19" fmla="*/ 246062 h 46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9"/>
              <a:gd name="T31" fmla="*/ 0 h 465"/>
              <a:gd name="T32" fmla="*/ 69 w 69"/>
              <a:gd name="T33" fmla="*/ 465 h 465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9" h="465">
                <a:moveTo>
                  <a:pt x="24" y="465"/>
                </a:moveTo>
                <a:lnTo>
                  <a:pt x="27" y="459"/>
                </a:lnTo>
                <a:lnTo>
                  <a:pt x="69" y="2"/>
                </a:lnTo>
                <a:lnTo>
                  <a:pt x="42" y="0"/>
                </a:lnTo>
                <a:lnTo>
                  <a:pt x="0" y="456"/>
                </a:lnTo>
                <a:lnTo>
                  <a:pt x="3" y="450"/>
                </a:lnTo>
                <a:lnTo>
                  <a:pt x="24" y="465"/>
                </a:lnTo>
                <a:lnTo>
                  <a:pt x="27" y="463"/>
                </a:lnTo>
                <a:lnTo>
                  <a:pt x="27" y="459"/>
                </a:lnTo>
                <a:lnTo>
                  <a:pt x="24" y="465"/>
                </a:lnTo>
                <a:close/>
              </a:path>
            </a:pathLst>
          </a:custGeom>
          <a:solidFill>
            <a:srgbClr val="66CCFF"/>
          </a:solidFill>
          <a:ln w="12700">
            <a:solidFill>
              <a:srgbClr val="66CCFF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6688" name="Freeform 78"/>
          <p:cNvSpPr>
            <a:spLocks/>
          </p:cNvSpPr>
          <p:nvPr/>
        </p:nvSpPr>
        <p:spPr bwMode="auto">
          <a:xfrm>
            <a:off x="4995863" y="4084638"/>
            <a:ext cx="92075" cy="98425"/>
          </a:xfrm>
          <a:custGeom>
            <a:avLst/>
            <a:gdLst>
              <a:gd name="T0" fmla="*/ 5719 w 161"/>
              <a:gd name="T1" fmla="*/ 94701 h 185"/>
              <a:gd name="T2" fmla="*/ 12010 w 161"/>
              <a:gd name="T3" fmla="*/ 98425 h 185"/>
              <a:gd name="T4" fmla="*/ 92075 w 161"/>
              <a:gd name="T5" fmla="*/ 7980 h 185"/>
              <a:gd name="T6" fmla="*/ 80065 w 161"/>
              <a:gd name="T7" fmla="*/ 0 h 185"/>
              <a:gd name="T8" fmla="*/ 0 w 161"/>
              <a:gd name="T9" fmla="*/ 90445 h 185"/>
              <a:gd name="T10" fmla="*/ 5719 w 161"/>
              <a:gd name="T11" fmla="*/ 94701 h 18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1"/>
              <a:gd name="T19" fmla="*/ 0 h 185"/>
              <a:gd name="T20" fmla="*/ 161 w 161"/>
              <a:gd name="T21" fmla="*/ 185 h 18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1" h="185">
                <a:moveTo>
                  <a:pt x="10" y="178"/>
                </a:moveTo>
                <a:lnTo>
                  <a:pt x="21" y="185"/>
                </a:lnTo>
                <a:lnTo>
                  <a:pt x="161" y="15"/>
                </a:lnTo>
                <a:lnTo>
                  <a:pt x="140" y="0"/>
                </a:lnTo>
                <a:lnTo>
                  <a:pt x="0" y="170"/>
                </a:lnTo>
                <a:lnTo>
                  <a:pt x="10" y="178"/>
                </a:lnTo>
                <a:close/>
              </a:path>
            </a:pathLst>
          </a:custGeom>
          <a:solidFill>
            <a:srgbClr val="66CCFF"/>
          </a:solidFill>
          <a:ln w="12700">
            <a:solidFill>
              <a:srgbClr val="66CCFF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6689" name="Freeform 79"/>
          <p:cNvSpPr>
            <a:spLocks/>
          </p:cNvSpPr>
          <p:nvPr/>
        </p:nvSpPr>
        <p:spPr bwMode="auto">
          <a:xfrm>
            <a:off x="4892675" y="3448050"/>
            <a:ext cx="244475" cy="241300"/>
          </a:xfrm>
          <a:custGeom>
            <a:avLst/>
            <a:gdLst>
              <a:gd name="T0" fmla="*/ 244475 w 427"/>
              <a:gd name="T1" fmla="*/ 4783 h 454"/>
              <a:gd name="T2" fmla="*/ 233597 w 427"/>
              <a:gd name="T3" fmla="*/ 4783 h 454"/>
              <a:gd name="T4" fmla="*/ 0 w 427"/>
              <a:gd name="T5" fmla="*/ 231733 h 454"/>
              <a:gd name="T6" fmla="*/ 10306 w 427"/>
              <a:gd name="T7" fmla="*/ 241300 h 454"/>
              <a:gd name="T8" fmla="*/ 244475 w 427"/>
              <a:gd name="T9" fmla="*/ 13819 h 454"/>
              <a:gd name="T10" fmla="*/ 233597 w 427"/>
              <a:gd name="T11" fmla="*/ 13819 h 454"/>
              <a:gd name="T12" fmla="*/ 244475 w 427"/>
              <a:gd name="T13" fmla="*/ 4783 h 454"/>
              <a:gd name="T14" fmla="*/ 238177 w 427"/>
              <a:gd name="T15" fmla="*/ 0 h 454"/>
              <a:gd name="T16" fmla="*/ 233597 w 427"/>
              <a:gd name="T17" fmla="*/ 4783 h 454"/>
              <a:gd name="T18" fmla="*/ 244475 w 427"/>
              <a:gd name="T19" fmla="*/ 4783 h 45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27"/>
              <a:gd name="T31" fmla="*/ 0 h 454"/>
              <a:gd name="T32" fmla="*/ 427 w 427"/>
              <a:gd name="T33" fmla="*/ 454 h 45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27" h="454">
                <a:moveTo>
                  <a:pt x="427" y="9"/>
                </a:moveTo>
                <a:lnTo>
                  <a:pt x="408" y="9"/>
                </a:lnTo>
                <a:lnTo>
                  <a:pt x="0" y="436"/>
                </a:lnTo>
                <a:lnTo>
                  <a:pt x="18" y="454"/>
                </a:lnTo>
                <a:lnTo>
                  <a:pt x="427" y="26"/>
                </a:lnTo>
                <a:lnTo>
                  <a:pt x="408" y="26"/>
                </a:lnTo>
                <a:lnTo>
                  <a:pt x="427" y="9"/>
                </a:lnTo>
                <a:lnTo>
                  <a:pt x="416" y="0"/>
                </a:lnTo>
                <a:lnTo>
                  <a:pt x="408" y="9"/>
                </a:lnTo>
                <a:lnTo>
                  <a:pt x="427" y="9"/>
                </a:lnTo>
                <a:close/>
              </a:path>
            </a:pathLst>
          </a:custGeom>
          <a:solidFill>
            <a:srgbClr val="66CCFF"/>
          </a:solidFill>
          <a:ln w="12700">
            <a:solidFill>
              <a:srgbClr val="66CCFF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6690" name="Freeform 80"/>
          <p:cNvSpPr>
            <a:spLocks/>
          </p:cNvSpPr>
          <p:nvPr/>
        </p:nvSpPr>
        <p:spPr bwMode="auto">
          <a:xfrm>
            <a:off x="5127625" y="3452813"/>
            <a:ext cx="255588" cy="207962"/>
          </a:xfrm>
          <a:custGeom>
            <a:avLst/>
            <a:gdLst>
              <a:gd name="T0" fmla="*/ 249883 w 448"/>
              <a:gd name="T1" fmla="*/ 203187 h 392"/>
              <a:gd name="T2" fmla="*/ 255588 w 448"/>
              <a:gd name="T3" fmla="*/ 198413 h 392"/>
              <a:gd name="T4" fmla="*/ 10840 w 448"/>
              <a:gd name="T5" fmla="*/ 0 h 392"/>
              <a:gd name="T6" fmla="*/ 0 w 448"/>
              <a:gd name="T7" fmla="*/ 9019 h 392"/>
              <a:gd name="T8" fmla="*/ 244748 w 448"/>
              <a:gd name="T9" fmla="*/ 207962 h 392"/>
              <a:gd name="T10" fmla="*/ 249883 w 448"/>
              <a:gd name="T11" fmla="*/ 203187 h 39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48"/>
              <a:gd name="T19" fmla="*/ 0 h 392"/>
              <a:gd name="T20" fmla="*/ 448 w 448"/>
              <a:gd name="T21" fmla="*/ 392 h 39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48" h="392">
                <a:moveTo>
                  <a:pt x="438" y="383"/>
                </a:moveTo>
                <a:lnTo>
                  <a:pt x="448" y="374"/>
                </a:lnTo>
                <a:lnTo>
                  <a:pt x="19" y="0"/>
                </a:lnTo>
                <a:lnTo>
                  <a:pt x="0" y="17"/>
                </a:lnTo>
                <a:lnTo>
                  <a:pt x="429" y="392"/>
                </a:lnTo>
                <a:lnTo>
                  <a:pt x="438" y="383"/>
                </a:lnTo>
                <a:close/>
              </a:path>
            </a:pathLst>
          </a:custGeom>
          <a:solidFill>
            <a:srgbClr val="66CCFF"/>
          </a:solidFill>
          <a:ln w="12700">
            <a:solidFill>
              <a:srgbClr val="66CCFF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6691" name="Freeform 81"/>
          <p:cNvSpPr>
            <a:spLocks/>
          </p:cNvSpPr>
          <p:nvPr/>
        </p:nvSpPr>
        <p:spPr bwMode="auto">
          <a:xfrm>
            <a:off x="5434013" y="3698875"/>
            <a:ext cx="120650" cy="95250"/>
          </a:xfrm>
          <a:custGeom>
            <a:avLst/>
            <a:gdLst>
              <a:gd name="T0" fmla="*/ 115552 w 213"/>
              <a:gd name="T1" fmla="*/ 95250 h 179"/>
              <a:gd name="T2" fmla="*/ 115552 w 213"/>
              <a:gd name="T3" fmla="*/ 85672 h 179"/>
              <a:gd name="T4" fmla="*/ 10196 w 213"/>
              <a:gd name="T5" fmla="*/ 0 h 179"/>
              <a:gd name="T6" fmla="*/ 0 w 213"/>
              <a:gd name="T7" fmla="*/ 9578 h 179"/>
              <a:gd name="T8" fmla="*/ 104790 w 213"/>
              <a:gd name="T9" fmla="*/ 95250 h 179"/>
              <a:gd name="T10" fmla="*/ 104790 w 213"/>
              <a:gd name="T11" fmla="*/ 85672 h 179"/>
              <a:gd name="T12" fmla="*/ 115552 w 213"/>
              <a:gd name="T13" fmla="*/ 95250 h 179"/>
              <a:gd name="T14" fmla="*/ 120650 w 213"/>
              <a:gd name="T15" fmla="*/ 89929 h 179"/>
              <a:gd name="T16" fmla="*/ 115552 w 213"/>
              <a:gd name="T17" fmla="*/ 85672 h 179"/>
              <a:gd name="T18" fmla="*/ 115552 w 213"/>
              <a:gd name="T19" fmla="*/ 95250 h 17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13"/>
              <a:gd name="T31" fmla="*/ 0 h 179"/>
              <a:gd name="T32" fmla="*/ 213 w 213"/>
              <a:gd name="T33" fmla="*/ 179 h 17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3" h="179">
                <a:moveTo>
                  <a:pt x="204" y="179"/>
                </a:moveTo>
                <a:lnTo>
                  <a:pt x="204" y="161"/>
                </a:lnTo>
                <a:lnTo>
                  <a:pt x="18" y="0"/>
                </a:lnTo>
                <a:lnTo>
                  <a:pt x="0" y="18"/>
                </a:lnTo>
                <a:lnTo>
                  <a:pt x="185" y="179"/>
                </a:lnTo>
                <a:lnTo>
                  <a:pt x="185" y="161"/>
                </a:lnTo>
                <a:lnTo>
                  <a:pt x="204" y="179"/>
                </a:lnTo>
                <a:lnTo>
                  <a:pt x="213" y="169"/>
                </a:lnTo>
                <a:lnTo>
                  <a:pt x="204" y="161"/>
                </a:lnTo>
                <a:lnTo>
                  <a:pt x="204" y="179"/>
                </a:lnTo>
                <a:close/>
              </a:path>
            </a:pathLst>
          </a:custGeom>
          <a:solidFill>
            <a:srgbClr val="66CCFF"/>
          </a:solidFill>
          <a:ln w="12700">
            <a:solidFill>
              <a:srgbClr val="66CCFF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6692" name="Freeform 82"/>
          <p:cNvSpPr>
            <a:spLocks/>
          </p:cNvSpPr>
          <p:nvPr/>
        </p:nvSpPr>
        <p:spPr bwMode="auto">
          <a:xfrm>
            <a:off x="5316538" y="3784600"/>
            <a:ext cx="233362" cy="236538"/>
          </a:xfrm>
          <a:custGeom>
            <a:avLst/>
            <a:gdLst>
              <a:gd name="T0" fmla="*/ 0 w 409"/>
              <a:gd name="T1" fmla="*/ 231775 h 447"/>
              <a:gd name="T2" fmla="*/ 10270 w 409"/>
              <a:gd name="T3" fmla="*/ 231775 h 447"/>
              <a:gd name="T4" fmla="*/ 233362 w 409"/>
              <a:gd name="T5" fmla="*/ 9525 h 447"/>
              <a:gd name="T6" fmla="*/ 222521 w 409"/>
              <a:gd name="T7" fmla="*/ 0 h 447"/>
              <a:gd name="T8" fmla="*/ 0 w 409"/>
              <a:gd name="T9" fmla="*/ 222250 h 447"/>
              <a:gd name="T10" fmla="*/ 10270 w 409"/>
              <a:gd name="T11" fmla="*/ 222250 h 447"/>
              <a:gd name="T12" fmla="*/ 0 w 409"/>
              <a:gd name="T13" fmla="*/ 231775 h 447"/>
              <a:gd name="T14" fmla="*/ 5706 w 409"/>
              <a:gd name="T15" fmla="*/ 236538 h 447"/>
              <a:gd name="T16" fmla="*/ 10270 w 409"/>
              <a:gd name="T17" fmla="*/ 231775 h 447"/>
              <a:gd name="T18" fmla="*/ 0 w 409"/>
              <a:gd name="T19" fmla="*/ 231775 h 44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09"/>
              <a:gd name="T31" fmla="*/ 0 h 447"/>
              <a:gd name="T32" fmla="*/ 409 w 409"/>
              <a:gd name="T33" fmla="*/ 447 h 447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09" h="447">
                <a:moveTo>
                  <a:pt x="0" y="438"/>
                </a:moveTo>
                <a:lnTo>
                  <a:pt x="18" y="438"/>
                </a:lnTo>
                <a:lnTo>
                  <a:pt x="409" y="18"/>
                </a:lnTo>
                <a:lnTo>
                  <a:pt x="390" y="0"/>
                </a:lnTo>
                <a:lnTo>
                  <a:pt x="0" y="420"/>
                </a:lnTo>
                <a:lnTo>
                  <a:pt x="18" y="420"/>
                </a:lnTo>
                <a:lnTo>
                  <a:pt x="0" y="438"/>
                </a:lnTo>
                <a:lnTo>
                  <a:pt x="10" y="447"/>
                </a:lnTo>
                <a:lnTo>
                  <a:pt x="18" y="438"/>
                </a:lnTo>
                <a:lnTo>
                  <a:pt x="0" y="438"/>
                </a:lnTo>
                <a:close/>
              </a:path>
            </a:pathLst>
          </a:custGeom>
          <a:solidFill>
            <a:srgbClr val="66CCFF"/>
          </a:solidFill>
          <a:ln w="12700">
            <a:solidFill>
              <a:srgbClr val="66CCFF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6693" name="Freeform 83"/>
          <p:cNvSpPr>
            <a:spLocks/>
          </p:cNvSpPr>
          <p:nvPr/>
        </p:nvSpPr>
        <p:spPr bwMode="auto">
          <a:xfrm>
            <a:off x="5113338" y="3841750"/>
            <a:ext cx="212725" cy="174625"/>
          </a:xfrm>
          <a:custGeom>
            <a:avLst/>
            <a:gdLst>
              <a:gd name="T0" fmla="*/ 5174 w 370"/>
              <a:gd name="T1" fmla="*/ 4777 h 329"/>
              <a:gd name="T2" fmla="*/ 0 w 370"/>
              <a:gd name="T3" fmla="*/ 9554 h 329"/>
              <a:gd name="T4" fmla="*/ 202376 w 370"/>
              <a:gd name="T5" fmla="*/ 174625 h 329"/>
              <a:gd name="T6" fmla="*/ 212725 w 370"/>
              <a:gd name="T7" fmla="*/ 165071 h 329"/>
              <a:gd name="T8" fmla="*/ 10349 w 370"/>
              <a:gd name="T9" fmla="*/ 0 h 329"/>
              <a:gd name="T10" fmla="*/ 5174 w 370"/>
              <a:gd name="T11" fmla="*/ 4777 h 32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70"/>
              <a:gd name="T19" fmla="*/ 0 h 329"/>
              <a:gd name="T20" fmla="*/ 370 w 370"/>
              <a:gd name="T21" fmla="*/ 329 h 32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70" h="329">
                <a:moveTo>
                  <a:pt x="9" y="9"/>
                </a:moveTo>
                <a:lnTo>
                  <a:pt x="0" y="18"/>
                </a:lnTo>
                <a:lnTo>
                  <a:pt x="352" y="329"/>
                </a:lnTo>
                <a:lnTo>
                  <a:pt x="370" y="311"/>
                </a:lnTo>
                <a:lnTo>
                  <a:pt x="18" y="0"/>
                </a:lnTo>
                <a:lnTo>
                  <a:pt x="9" y="9"/>
                </a:lnTo>
                <a:close/>
              </a:path>
            </a:pathLst>
          </a:custGeom>
          <a:solidFill>
            <a:srgbClr val="66CCFF"/>
          </a:solidFill>
          <a:ln w="12700">
            <a:solidFill>
              <a:srgbClr val="66CCFF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6694" name="Freeform 84"/>
          <p:cNvSpPr>
            <a:spLocks/>
          </p:cNvSpPr>
          <p:nvPr/>
        </p:nvSpPr>
        <p:spPr bwMode="auto">
          <a:xfrm>
            <a:off x="5337175" y="3381375"/>
            <a:ext cx="244475" cy="247650"/>
          </a:xfrm>
          <a:custGeom>
            <a:avLst/>
            <a:gdLst>
              <a:gd name="T0" fmla="*/ 230669 w 425"/>
              <a:gd name="T1" fmla="*/ 2121 h 467"/>
              <a:gd name="T2" fmla="*/ 231245 w 425"/>
              <a:gd name="T3" fmla="*/ 0 h 467"/>
              <a:gd name="T4" fmla="*/ 0 w 425"/>
              <a:gd name="T5" fmla="*/ 239696 h 467"/>
              <a:gd name="T6" fmla="*/ 12080 w 425"/>
              <a:gd name="T7" fmla="*/ 247650 h 467"/>
              <a:gd name="T8" fmla="*/ 243900 w 425"/>
              <a:gd name="T9" fmla="*/ 8485 h 467"/>
              <a:gd name="T10" fmla="*/ 244475 w 425"/>
              <a:gd name="T11" fmla="*/ 6364 h 467"/>
              <a:gd name="T12" fmla="*/ 243900 w 425"/>
              <a:gd name="T13" fmla="*/ 8485 h 467"/>
              <a:gd name="T14" fmla="*/ 244475 w 425"/>
              <a:gd name="T15" fmla="*/ 7424 h 467"/>
              <a:gd name="T16" fmla="*/ 244475 w 425"/>
              <a:gd name="T17" fmla="*/ 6364 h 467"/>
              <a:gd name="T18" fmla="*/ 230669 w 425"/>
              <a:gd name="T19" fmla="*/ 2121 h 46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25"/>
              <a:gd name="T31" fmla="*/ 0 h 467"/>
              <a:gd name="T32" fmla="*/ 425 w 425"/>
              <a:gd name="T33" fmla="*/ 467 h 467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25" h="467">
                <a:moveTo>
                  <a:pt x="401" y="4"/>
                </a:moveTo>
                <a:lnTo>
                  <a:pt x="402" y="0"/>
                </a:lnTo>
                <a:lnTo>
                  <a:pt x="0" y="452"/>
                </a:lnTo>
                <a:lnTo>
                  <a:pt x="21" y="467"/>
                </a:lnTo>
                <a:lnTo>
                  <a:pt x="424" y="16"/>
                </a:lnTo>
                <a:lnTo>
                  <a:pt x="425" y="12"/>
                </a:lnTo>
                <a:lnTo>
                  <a:pt x="424" y="16"/>
                </a:lnTo>
                <a:lnTo>
                  <a:pt x="425" y="14"/>
                </a:lnTo>
                <a:lnTo>
                  <a:pt x="425" y="12"/>
                </a:lnTo>
                <a:lnTo>
                  <a:pt x="401" y="4"/>
                </a:lnTo>
                <a:close/>
              </a:path>
            </a:pathLst>
          </a:custGeom>
          <a:solidFill>
            <a:srgbClr val="66CCFF"/>
          </a:solidFill>
          <a:ln w="12700">
            <a:solidFill>
              <a:srgbClr val="66CCFF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6695" name="Freeform 85"/>
          <p:cNvSpPr>
            <a:spLocks/>
          </p:cNvSpPr>
          <p:nvPr/>
        </p:nvSpPr>
        <p:spPr bwMode="auto">
          <a:xfrm>
            <a:off x="5567363" y="3311525"/>
            <a:ext cx="39687" cy="76200"/>
          </a:xfrm>
          <a:custGeom>
            <a:avLst/>
            <a:gdLst>
              <a:gd name="T0" fmla="*/ 37961 w 69"/>
              <a:gd name="T1" fmla="*/ 6785 h 146"/>
              <a:gd name="T2" fmla="*/ 25883 w 69"/>
              <a:gd name="T3" fmla="*/ 9395 h 146"/>
              <a:gd name="T4" fmla="*/ 0 w 69"/>
              <a:gd name="T5" fmla="*/ 72025 h 146"/>
              <a:gd name="T6" fmla="*/ 13804 w 69"/>
              <a:gd name="T7" fmla="*/ 76200 h 146"/>
              <a:gd name="T8" fmla="*/ 39687 w 69"/>
              <a:gd name="T9" fmla="*/ 13048 h 146"/>
              <a:gd name="T10" fmla="*/ 27608 w 69"/>
              <a:gd name="T11" fmla="*/ 15658 h 146"/>
              <a:gd name="T12" fmla="*/ 37961 w 69"/>
              <a:gd name="T13" fmla="*/ 6785 h 146"/>
              <a:gd name="T14" fmla="*/ 29909 w 69"/>
              <a:gd name="T15" fmla="*/ 0 h 146"/>
              <a:gd name="T16" fmla="*/ 25883 w 69"/>
              <a:gd name="T17" fmla="*/ 9395 h 146"/>
              <a:gd name="T18" fmla="*/ 37961 w 69"/>
              <a:gd name="T19" fmla="*/ 6785 h 14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9"/>
              <a:gd name="T31" fmla="*/ 0 h 146"/>
              <a:gd name="T32" fmla="*/ 69 w 69"/>
              <a:gd name="T33" fmla="*/ 146 h 14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9" h="146">
                <a:moveTo>
                  <a:pt x="66" y="13"/>
                </a:moveTo>
                <a:lnTo>
                  <a:pt x="45" y="18"/>
                </a:lnTo>
                <a:lnTo>
                  <a:pt x="0" y="138"/>
                </a:lnTo>
                <a:lnTo>
                  <a:pt x="24" y="146"/>
                </a:lnTo>
                <a:lnTo>
                  <a:pt x="69" y="25"/>
                </a:lnTo>
                <a:lnTo>
                  <a:pt x="48" y="30"/>
                </a:lnTo>
                <a:lnTo>
                  <a:pt x="66" y="13"/>
                </a:lnTo>
                <a:lnTo>
                  <a:pt x="52" y="0"/>
                </a:lnTo>
                <a:lnTo>
                  <a:pt x="45" y="18"/>
                </a:lnTo>
                <a:lnTo>
                  <a:pt x="66" y="13"/>
                </a:lnTo>
                <a:close/>
              </a:path>
            </a:pathLst>
          </a:custGeom>
          <a:solidFill>
            <a:srgbClr val="66CCFF"/>
          </a:solidFill>
          <a:ln w="12700">
            <a:solidFill>
              <a:srgbClr val="66CCFF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6696" name="Freeform 86"/>
          <p:cNvSpPr>
            <a:spLocks/>
          </p:cNvSpPr>
          <p:nvPr/>
        </p:nvSpPr>
        <p:spPr bwMode="auto">
          <a:xfrm>
            <a:off x="5594350" y="3317875"/>
            <a:ext cx="239713" cy="187325"/>
          </a:xfrm>
          <a:custGeom>
            <a:avLst/>
            <a:gdLst>
              <a:gd name="T0" fmla="*/ 227670 w 418"/>
              <a:gd name="T1" fmla="*/ 187325 h 355"/>
              <a:gd name="T2" fmla="*/ 230537 w 418"/>
              <a:gd name="T3" fmla="*/ 176244 h 355"/>
              <a:gd name="T4" fmla="*/ 10323 w 418"/>
              <a:gd name="T5" fmla="*/ 0 h 355"/>
              <a:gd name="T6" fmla="*/ 0 w 418"/>
              <a:gd name="T7" fmla="*/ 8970 h 355"/>
              <a:gd name="T8" fmla="*/ 219641 w 418"/>
              <a:gd name="T9" fmla="*/ 185742 h 355"/>
              <a:gd name="T10" fmla="*/ 223082 w 418"/>
              <a:gd name="T11" fmla="*/ 175188 h 355"/>
              <a:gd name="T12" fmla="*/ 227670 w 418"/>
              <a:gd name="T13" fmla="*/ 187325 h 355"/>
              <a:gd name="T14" fmla="*/ 239713 w 418"/>
              <a:gd name="T15" fmla="*/ 183631 h 355"/>
              <a:gd name="T16" fmla="*/ 230537 w 418"/>
              <a:gd name="T17" fmla="*/ 176244 h 355"/>
              <a:gd name="T18" fmla="*/ 227670 w 418"/>
              <a:gd name="T19" fmla="*/ 187325 h 35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18"/>
              <a:gd name="T31" fmla="*/ 0 h 355"/>
              <a:gd name="T32" fmla="*/ 418 w 418"/>
              <a:gd name="T33" fmla="*/ 355 h 355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18" h="355">
                <a:moveTo>
                  <a:pt x="397" y="355"/>
                </a:moveTo>
                <a:lnTo>
                  <a:pt x="402" y="334"/>
                </a:lnTo>
                <a:lnTo>
                  <a:pt x="18" y="0"/>
                </a:lnTo>
                <a:lnTo>
                  <a:pt x="0" y="17"/>
                </a:lnTo>
                <a:lnTo>
                  <a:pt x="383" y="352"/>
                </a:lnTo>
                <a:lnTo>
                  <a:pt x="389" y="332"/>
                </a:lnTo>
                <a:lnTo>
                  <a:pt x="397" y="355"/>
                </a:lnTo>
                <a:lnTo>
                  <a:pt x="418" y="348"/>
                </a:lnTo>
                <a:lnTo>
                  <a:pt x="402" y="334"/>
                </a:lnTo>
                <a:lnTo>
                  <a:pt x="397" y="355"/>
                </a:lnTo>
                <a:close/>
              </a:path>
            </a:pathLst>
          </a:custGeom>
          <a:solidFill>
            <a:srgbClr val="66CCFF"/>
          </a:solidFill>
          <a:ln w="12700">
            <a:solidFill>
              <a:srgbClr val="66CCFF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6697" name="Freeform 87"/>
          <p:cNvSpPr>
            <a:spLocks/>
          </p:cNvSpPr>
          <p:nvPr/>
        </p:nvSpPr>
        <p:spPr bwMode="auto">
          <a:xfrm>
            <a:off x="5754688" y="3494088"/>
            <a:ext cx="66675" cy="30162"/>
          </a:xfrm>
          <a:custGeom>
            <a:avLst/>
            <a:gdLst>
              <a:gd name="T0" fmla="*/ 11766 w 119"/>
              <a:gd name="T1" fmla="*/ 28575 h 57"/>
              <a:gd name="T2" fmla="*/ 7844 w 119"/>
              <a:gd name="T3" fmla="*/ 30162 h 57"/>
              <a:gd name="T4" fmla="*/ 66675 w 119"/>
              <a:gd name="T5" fmla="*/ 12171 h 57"/>
              <a:gd name="T6" fmla="*/ 62193 w 119"/>
              <a:gd name="T7" fmla="*/ 0 h 57"/>
              <a:gd name="T8" fmla="*/ 3362 w 119"/>
              <a:gd name="T9" fmla="*/ 17991 h 57"/>
              <a:gd name="T10" fmla="*/ 0 w 119"/>
              <a:gd name="T11" fmla="*/ 19579 h 57"/>
              <a:gd name="T12" fmla="*/ 3362 w 119"/>
              <a:gd name="T13" fmla="*/ 17991 h 57"/>
              <a:gd name="T14" fmla="*/ 1121 w 119"/>
              <a:gd name="T15" fmla="*/ 17991 h 57"/>
              <a:gd name="T16" fmla="*/ 0 w 119"/>
              <a:gd name="T17" fmla="*/ 19579 h 57"/>
              <a:gd name="T18" fmla="*/ 11766 w 119"/>
              <a:gd name="T19" fmla="*/ 28575 h 5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19"/>
              <a:gd name="T31" fmla="*/ 0 h 57"/>
              <a:gd name="T32" fmla="*/ 119 w 119"/>
              <a:gd name="T33" fmla="*/ 57 h 57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19" h="57">
                <a:moveTo>
                  <a:pt x="21" y="54"/>
                </a:moveTo>
                <a:lnTo>
                  <a:pt x="14" y="57"/>
                </a:lnTo>
                <a:lnTo>
                  <a:pt x="119" y="23"/>
                </a:lnTo>
                <a:lnTo>
                  <a:pt x="111" y="0"/>
                </a:lnTo>
                <a:lnTo>
                  <a:pt x="6" y="34"/>
                </a:lnTo>
                <a:lnTo>
                  <a:pt x="0" y="37"/>
                </a:lnTo>
                <a:lnTo>
                  <a:pt x="6" y="34"/>
                </a:lnTo>
                <a:lnTo>
                  <a:pt x="2" y="34"/>
                </a:lnTo>
                <a:lnTo>
                  <a:pt x="0" y="37"/>
                </a:lnTo>
                <a:lnTo>
                  <a:pt x="21" y="54"/>
                </a:lnTo>
                <a:close/>
              </a:path>
            </a:pathLst>
          </a:custGeom>
          <a:solidFill>
            <a:srgbClr val="66CCFF"/>
          </a:solidFill>
          <a:ln w="12700">
            <a:solidFill>
              <a:srgbClr val="66CCFF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6698" name="Freeform 88"/>
          <p:cNvSpPr>
            <a:spLocks/>
          </p:cNvSpPr>
          <p:nvPr/>
        </p:nvSpPr>
        <p:spPr bwMode="auto">
          <a:xfrm>
            <a:off x="5510213" y="3513138"/>
            <a:ext cx="257175" cy="254000"/>
          </a:xfrm>
          <a:custGeom>
            <a:avLst/>
            <a:gdLst>
              <a:gd name="T0" fmla="*/ 5766 w 446"/>
              <a:gd name="T1" fmla="*/ 249228 h 479"/>
              <a:gd name="T2" fmla="*/ 12109 w 446"/>
              <a:gd name="T3" fmla="*/ 254000 h 479"/>
              <a:gd name="T4" fmla="*/ 257175 w 446"/>
              <a:gd name="T5" fmla="*/ 9015 h 479"/>
              <a:gd name="T6" fmla="*/ 245066 w 446"/>
              <a:gd name="T7" fmla="*/ 0 h 479"/>
              <a:gd name="T8" fmla="*/ 0 w 446"/>
              <a:gd name="T9" fmla="*/ 244455 h 479"/>
              <a:gd name="T10" fmla="*/ 5766 w 446"/>
              <a:gd name="T11" fmla="*/ 249228 h 47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46"/>
              <a:gd name="T19" fmla="*/ 0 h 479"/>
              <a:gd name="T20" fmla="*/ 446 w 446"/>
              <a:gd name="T21" fmla="*/ 479 h 47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46" h="479">
                <a:moveTo>
                  <a:pt x="10" y="470"/>
                </a:moveTo>
                <a:lnTo>
                  <a:pt x="21" y="479"/>
                </a:lnTo>
                <a:lnTo>
                  <a:pt x="446" y="17"/>
                </a:lnTo>
                <a:lnTo>
                  <a:pt x="425" y="0"/>
                </a:lnTo>
                <a:lnTo>
                  <a:pt x="0" y="461"/>
                </a:lnTo>
                <a:lnTo>
                  <a:pt x="10" y="470"/>
                </a:lnTo>
                <a:close/>
              </a:path>
            </a:pathLst>
          </a:custGeom>
          <a:solidFill>
            <a:srgbClr val="66CCFF"/>
          </a:solidFill>
          <a:ln w="12700">
            <a:solidFill>
              <a:srgbClr val="66CCFF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6699" name="Freeform 89"/>
          <p:cNvSpPr>
            <a:spLocks/>
          </p:cNvSpPr>
          <p:nvPr/>
        </p:nvSpPr>
        <p:spPr bwMode="auto">
          <a:xfrm>
            <a:off x="3844925" y="4721225"/>
            <a:ext cx="63500" cy="14288"/>
          </a:xfrm>
          <a:custGeom>
            <a:avLst/>
            <a:gdLst>
              <a:gd name="T0" fmla="*/ 50683 w 109"/>
              <a:gd name="T1" fmla="*/ 2858 h 25"/>
              <a:gd name="T2" fmla="*/ 57092 w 109"/>
              <a:gd name="T3" fmla="*/ 0 h 25"/>
              <a:gd name="T4" fmla="*/ 0 w 109"/>
              <a:gd name="T5" fmla="*/ 0 h 25"/>
              <a:gd name="T6" fmla="*/ 0 w 109"/>
              <a:gd name="T7" fmla="*/ 14288 h 25"/>
              <a:gd name="T8" fmla="*/ 57092 w 109"/>
              <a:gd name="T9" fmla="*/ 14288 h 25"/>
              <a:gd name="T10" fmla="*/ 63500 w 109"/>
              <a:gd name="T11" fmla="*/ 11430 h 25"/>
              <a:gd name="T12" fmla="*/ 57092 w 109"/>
              <a:gd name="T13" fmla="*/ 14288 h 25"/>
              <a:gd name="T14" fmla="*/ 61170 w 109"/>
              <a:gd name="T15" fmla="*/ 14288 h 25"/>
              <a:gd name="T16" fmla="*/ 63500 w 109"/>
              <a:gd name="T17" fmla="*/ 11430 h 25"/>
              <a:gd name="T18" fmla="*/ 50683 w 109"/>
              <a:gd name="T19" fmla="*/ 2858 h 2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09"/>
              <a:gd name="T31" fmla="*/ 0 h 25"/>
              <a:gd name="T32" fmla="*/ 109 w 109"/>
              <a:gd name="T33" fmla="*/ 25 h 25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09" h="25">
                <a:moveTo>
                  <a:pt x="87" y="5"/>
                </a:moveTo>
                <a:lnTo>
                  <a:pt x="98" y="0"/>
                </a:lnTo>
                <a:lnTo>
                  <a:pt x="0" y="0"/>
                </a:lnTo>
                <a:lnTo>
                  <a:pt x="0" y="25"/>
                </a:lnTo>
                <a:lnTo>
                  <a:pt x="98" y="25"/>
                </a:lnTo>
                <a:lnTo>
                  <a:pt x="109" y="20"/>
                </a:lnTo>
                <a:lnTo>
                  <a:pt x="98" y="25"/>
                </a:lnTo>
                <a:lnTo>
                  <a:pt x="105" y="25"/>
                </a:lnTo>
                <a:lnTo>
                  <a:pt x="109" y="20"/>
                </a:lnTo>
                <a:lnTo>
                  <a:pt x="87" y="5"/>
                </a:lnTo>
                <a:close/>
              </a:path>
            </a:pathLst>
          </a:custGeom>
          <a:solidFill>
            <a:srgbClr val="66CCFF"/>
          </a:solidFill>
          <a:ln w="12700">
            <a:solidFill>
              <a:srgbClr val="66CCFF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6700" name="Freeform 90"/>
          <p:cNvSpPr>
            <a:spLocks/>
          </p:cNvSpPr>
          <p:nvPr/>
        </p:nvSpPr>
        <p:spPr bwMode="auto">
          <a:xfrm>
            <a:off x="3895725" y="4506913"/>
            <a:ext cx="203200" cy="225425"/>
          </a:xfrm>
          <a:custGeom>
            <a:avLst/>
            <a:gdLst>
              <a:gd name="T0" fmla="*/ 187614 w 352"/>
              <a:gd name="T1" fmla="*/ 10608 h 425"/>
              <a:gd name="T2" fmla="*/ 186459 w 352"/>
              <a:gd name="T3" fmla="*/ 1591 h 425"/>
              <a:gd name="T4" fmla="*/ 0 w 352"/>
              <a:gd name="T5" fmla="*/ 217469 h 425"/>
              <a:gd name="T6" fmla="*/ 12700 w 352"/>
              <a:gd name="T7" fmla="*/ 225425 h 425"/>
              <a:gd name="T8" fmla="*/ 198582 w 352"/>
              <a:gd name="T9" fmla="*/ 9547 h 425"/>
              <a:gd name="T10" fmla="*/ 198005 w 352"/>
              <a:gd name="T11" fmla="*/ 0 h 425"/>
              <a:gd name="T12" fmla="*/ 198582 w 352"/>
              <a:gd name="T13" fmla="*/ 9547 h 425"/>
              <a:gd name="T14" fmla="*/ 203200 w 352"/>
              <a:gd name="T15" fmla="*/ 4774 h 425"/>
              <a:gd name="T16" fmla="*/ 198005 w 352"/>
              <a:gd name="T17" fmla="*/ 0 h 425"/>
              <a:gd name="T18" fmla="*/ 187614 w 352"/>
              <a:gd name="T19" fmla="*/ 10608 h 42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52"/>
              <a:gd name="T31" fmla="*/ 0 h 425"/>
              <a:gd name="T32" fmla="*/ 352 w 352"/>
              <a:gd name="T33" fmla="*/ 425 h 425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52" h="425">
                <a:moveTo>
                  <a:pt x="325" y="20"/>
                </a:moveTo>
                <a:lnTo>
                  <a:pt x="323" y="3"/>
                </a:lnTo>
                <a:lnTo>
                  <a:pt x="0" y="410"/>
                </a:lnTo>
                <a:lnTo>
                  <a:pt x="22" y="425"/>
                </a:lnTo>
                <a:lnTo>
                  <a:pt x="344" y="18"/>
                </a:lnTo>
                <a:lnTo>
                  <a:pt x="343" y="0"/>
                </a:lnTo>
                <a:lnTo>
                  <a:pt x="344" y="18"/>
                </a:lnTo>
                <a:lnTo>
                  <a:pt x="352" y="9"/>
                </a:lnTo>
                <a:lnTo>
                  <a:pt x="343" y="0"/>
                </a:lnTo>
                <a:lnTo>
                  <a:pt x="325" y="20"/>
                </a:lnTo>
                <a:close/>
              </a:path>
            </a:pathLst>
          </a:custGeom>
          <a:solidFill>
            <a:srgbClr val="66CCFF"/>
          </a:solidFill>
          <a:ln w="12700">
            <a:solidFill>
              <a:srgbClr val="66CCFF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6701" name="Freeform 91"/>
          <p:cNvSpPr>
            <a:spLocks/>
          </p:cNvSpPr>
          <p:nvPr/>
        </p:nvSpPr>
        <p:spPr bwMode="auto">
          <a:xfrm>
            <a:off x="3671888" y="4392613"/>
            <a:ext cx="420687" cy="125412"/>
          </a:xfrm>
          <a:custGeom>
            <a:avLst/>
            <a:gdLst>
              <a:gd name="T0" fmla="*/ 0 w 733"/>
              <a:gd name="T1" fmla="*/ 13758 h 237"/>
              <a:gd name="T2" fmla="*/ 29844 w 733"/>
              <a:gd name="T3" fmla="*/ 14817 h 237"/>
              <a:gd name="T4" fmla="*/ 60836 w 733"/>
              <a:gd name="T5" fmla="*/ 16933 h 237"/>
              <a:gd name="T6" fmla="*/ 90680 w 733"/>
              <a:gd name="T7" fmla="*/ 19579 h 237"/>
              <a:gd name="T8" fmla="*/ 119950 w 733"/>
              <a:gd name="T9" fmla="*/ 22754 h 237"/>
              <a:gd name="T10" fmla="*/ 148073 w 733"/>
              <a:gd name="T11" fmla="*/ 26987 h 237"/>
              <a:gd name="T12" fmla="*/ 176769 w 733"/>
              <a:gd name="T13" fmla="*/ 31750 h 237"/>
              <a:gd name="T14" fmla="*/ 204317 w 733"/>
              <a:gd name="T15" fmla="*/ 37571 h 237"/>
              <a:gd name="T16" fmla="*/ 230718 w 733"/>
              <a:gd name="T17" fmla="*/ 43921 h 237"/>
              <a:gd name="T18" fmla="*/ 256544 w 733"/>
              <a:gd name="T19" fmla="*/ 50271 h 237"/>
              <a:gd name="T20" fmla="*/ 281797 w 733"/>
              <a:gd name="T21" fmla="*/ 58737 h 237"/>
              <a:gd name="T22" fmla="*/ 305902 w 733"/>
              <a:gd name="T23" fmla="*/ 67733 h 237"/>
              <a:gd name="T24" fmla="*/ 329433 w 733"/>
              <a:gd name="T25" fmla="*/ 77258 h 237"/>
              <a:gd name="T26" fmla="*/ 351816 w 733"/>
              <a:gd name="T27" fmla="*/ 87841 h 237"/>
              <a:gd name="T28" fmla="*/ 371903 w 733"/>
              <a:gd name="T29" fmla="*/ 99483 h 237"/>
              <a:gd name="T30" fmla="*/ 391991 w 733"/>
              <a:gd name="T31" fmla="*/ 112183 h 237"/>
              <a:gd name="T32" fmla="*/ 410356 w 733"/>
              <a:gd name="T33" fmla="*/ 125412 h 237"/>
              <a:gd name="T34" fmla="*/ 420687 w 733"/>
              <a:gd name="T35" fmla="*/ 114829 h 237"/>
              <a:gd name="T36" fmla="*/ 401174 w 733"/>
              <a:gd name="T37" fmla="*/ 101600 h 237"/>
              <a:gd name="T38" fmla="*/ 381086 w 733"/>
              <a:gd name="T39" fmla="*/ 88900 h 237"/>
              <a:gd name="T40" fmla="*/ 359277 w 733"/>
              <a:gd name="T41" fmla="*/ 76200 h 237"/>
              <a:gd name="T42" fmla="*/ 335746 w 733"/>
              <a:gd name="T43" fmla="*/ 65087 h 237"/>
              <a:gd name="T44" fmla="*/ 312215 w 733"/>
              <a:gd name="T45" fmla="*/ 56091 h 237"/>
              <a:gd name="T46" fmla="*/ 288110 w 733"/>
              <a:gd name="T47" fmla="*/ 46566 h 237"/>
              <a:gd name="T48" fmla="*/ 261136 w 733"/>
              <a:gd name="T49" fmla="*/ 38629 h 237"/>
              <a:gd name="T50" fmla="*/ 235309 w 733"/>
              <a:gd name="T51" fmla="*/ 30162 h 237"/>
              <a:gd name="T52" fmla="*/ 207187 w 733"/>
              <a:gd name="T53" fmla="*/ 24342 h 237"/>
              <a:gd name="T54" fmla="*/ 180212 w 733"/>
              <a:gd name="T55" fmla="*/ 17992 h 237"/>
              <a:gd name="T56" fmla="*/ 150942 w 733"/>
              <a:gd name="T57" fmla="*/ 13758 h 237"/>
              <a:gd name="T58" fmla="*/ 121672 w 733"/>
              <a:gd name="T59" fmla="*/ 9525 h 237"/>
              <a:gd name="T60" fmla="*/ 91828 w 733"/>
              <a:gd name="T61" fmla="*/ 6350 h 237"/>
              <a:gd name="T62" fmla="*/ 62558 w 733"/>
              <a:gd name="T63" fmla="*/ 3704 h 237"/>
              <a:gd name="T64" fmla="*/ 30992 w 733"/>
              <a:gd name="T65" fmla="*/ 1587 h 237"/>
              <a:gd name="T66" fmla="*/ 0 w 733"/>
              <a:gd name="T67" fmla="*/ 0 h 237"/>
              <a:gd name="T68" fmla="*/ 0 w 733"/>
              <a:gd name="T69" fmla="*/ 13758 h 237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733"/>
              <a:gd name="T106" fmla="*/ 0 h 237"/>
              <a:gd name="T107" fmla="*/ 733 w 733"/>
              <a:gd name="T108" fmla="*/ 237 h 237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733" h="237">
                <a:moveTo>
                  <a:pt x="0" y="26"/>
                </a:moveTo>
                <a:lnTo>
                  <a:pt x="52" y="28"/>
                </a:lnTo>
                <a:lnTo>
                  <a:pt x="106" y="32"/>
                </a:lnTo>
                <a:lnTo>
                  <a:pt x="158" y="37"/>
                </a:lnTo>
                <a:lnTo>
                  <a:pt x="209" y="43"/>
                </a:lnTo>
                <a:lnTo>
                  <a:pt x="258" y="51"/>
                </a:lnTo>
                <a:lnTo>
                  <a:pt x="308" y="60"/>
                </a:lnTo>
                <a:lnTo>
                  <a:pt x="356" y="71"/>
                </a:lnTo>
                <a:lnTo>
                  <a:pt x="402" y="83"/>
                </a:lnTo>
                <a:lnTo>
                  <a:pt x="447" y="95"/>
                </a:lnTo>
                <a:lnTo>
                  <a:pt x="491" y="111"/>
                </a:lnTo>
                <a:lnTo>
                  <a:pt x="533" y="128"/>
                </a:lnTo>
                <a:lnTo>
                  <a:pt x="574" y="146"/>
                </a:lnTo>
                <a:lnTo>
                  <a:pt x="613" y="166"/>
                </a:lnTo>
                <a:lnTo>
                  <a:pt x="648" y="188"/>
                </a:lnTo>
                <a:lnTo>
                  <a:pt x="683" y="212"/>
                </a:lnTo>
                <a:lnTo>
                  <a:pt x="715" y="237"/>
                </a:lnTo>
                <a:lnTo>
                  <a:pt x="733" y="217"/>
                </a:lnTo>
                <a:lnTo>
                  <a:pt x="699" y="192"/>
                </a:lnTo>
                <a:lnTo>
                  <a:pt x="664" y="168"/>
                </a:lnTo>
                <a:lnTo>
                  <a:pt x="626" y="144"/>
                </a:lnTo>
                <a:lnTo>
                  <a:pt x="585" y="123"/>
                </a:lnTo>
                <a:lnTo>
                  <a:pt x="544" y="106"/>
                </a:lnTo>
                <a:lnTo>
                  <a:pt x="502" y="88"/>
                </a:lnTo>
                <a:lnTo>
                  <a:pt x="455" y="73"/>
                </a:lnTo>
                <a:lnTo>
                  <a:pt x="410" y="57"/>
                </a:lnTo>
                <a:lnTo>
                  <a:pt x="361" y="46"/>
                </a:lnTo>
                <a:lnTo>
                  <a:pt x="314" y="34"/>
                </a:lnTo>
                <a:lnTo>
                  <a:pt x="263" y="26"/>
                </a:lnTo>
                <a:lnTo>
                  <a:pt x="212" y="18"/>
                </a:lnTo>
                <a:lnTo>
                  <a:pt x="160" y="12"/>
                </a:lnTo>
                <a:lnTo>
                  <a:pt x="109" y="7"/>
                </a:lnTo>
                <a:lnTo>
                  <a:pt x="54" y="3"/>
                </a:lnTo>
                <a:lnTo>
                  <a:pt x="0" y="0"/>
                </a:lnTo>
                <a:lnTo>
                  <a:pt x="0" y="26"/>
                </a:lnTo>
                <a:close/>
              </a:path>
            </a:pathLst>
          </a:custGeom>
          <a:solidFill>
            <a:srgbClr val="66CCFF"/>
          </a:solidFill>
          <a:ln w="12700">
            <a:solidFill>
              <a:srgbClr val="66CCFF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6702" name="Freeform 92"/>
          <p:cNvSpPr>
            <a:spLocks/>
          </p:cNvSpPr>
          <p:nvPr/>
        </p:nvSpPr>
        <p:spPr bwMode="auto">
          <a:xfrm>
            <a:off x="3457575" y="4405313"/>
            <a:ext cx="15875" cy="330200"/>
          </a:xfrm>
          <a:custGeom>
            <a:avLst/>
            <a:gdLst>
              <a:gd name="T0" fmla="*/ 8231 w 27"/>
              <a:gd name="T1" fmla="*/ 316971 h 624"/>
              <a:gd name="T2" fmla="*/ 15875 w 27"/>
              <a:gd name="T3" fmla="*/ 323321 h 624"/>
              <a:gd name="T4" fmla="*/ 15875 w 27"/>
              <a:gd name="T5" fmla="*/ 0 h 624"/>
              <a:gd name="T6" fmla="*/ 0 w 27"/>
              <a:gd name="T7" fmla="*/ 0 h 624"/>
              <a:gd name="T8" fmla="*/ 0 w 27"/>
              <a:gd name="T9" fmla="*/ 323321 h 624"/>
              <a:gd name="T10" fmla="*/ 8231 w 27"/>
              <a:gd name="T11" fmla="*/ 330200 h 624"/>
              <a:gd name="T12" fmla="*/ 0 w 27"/>
              <a:gd name="T13" fmla="*/ 323321 h 624"/>
              <a:gd name="T14" fmla="*/ 0 w 27"/>
              <a:gd name="T15" fmla="*/ 330200 h 624"/>
              <a:gd name="T16" fmla="*/ 8231 w 27"/>
              <a:gd name="T17" fmla="*/ 330200 h 624"/>
              <a:gd name="T18" fmla="*/ 8231 w 27"/>
              <a:gd name="T19" fmla="*/ 316971 h 62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7"/>
              <a:gd name="T31" fmla="*/ 0 h 624"/>
              <a:gd name="T32" fmla="*/ 27 w 27"/>
              <a:gd name="T33" fmla="*/ 624 h 62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7" h="624">
                <a:moveTo>
                  <a:pt x="14" y="599"/>
                </a:moveTo>
                <a:lnTo>
                  <a:pt x="27" y="611"/>
                </a:lnTo>
                <a:lnTo>
                  <a:pt x="27" y="0"/>
                </a:lnTo>
                <a:lnTo>
                  <a:pt x="0" y="0"/>
                </a:lnTo>
                <a:lnTo>
                  <a:pt x="0" y="611"/>
                </a:lnTo>
                <a:lnTo>
                  <a:pt x="14" y="624"/>
                </a:lnTo>
                <a:lnTo>
                  <a:pt x="0" y="611"/>
                </a:lnTo>
                <a:lnTo>
                  <a:pt x="0" y="624"/>
                </a:lnTo>
                <a:lnTo>
                  <a:pt x="14" y="624"/>
                </a:lnTo>
                <a:lnTo>
                  <a:pt x="14" y="599"/>
                </a:lnTo>
                <a:close/>
              </a:path>
            </a:pathLst>
          </a:custGeom>
          <a:solidFill>
            <a:srgbClr val="66CCFF"/>
          </a:solidFill>
          <a:ln w="12700">
            <a:solidFill>
              <a:srgbClr val="66CCFF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6703" name="Freeform 93"/>
          <p:cNvSpPr>
            <a:spLocks/>
          </p:cNvSpPr>
          <p:nvPr/>
        </p:nvSpPr>
        <p:spPr bwMode="auto">
          <a:xfrm>
            <a:off x="3516313" y="4727575"/>
            <a:ext cx="14287" cy="34925"/>
          </a:xfrm>
          <a:custGeom>
            <a:avLst/>
            <a:gdLst>
              <a:gd name="T0" fmla="*/ 7144 w 26"/>
              <a:gd name="T1" fmla="*/ 34925 h 64"/>
              <a:gd name="T2" fmla="*/ 14287 w 26"/>
              <a:gd name="T3" fmla="*/ 34925 h 64"/>
              <a:gd name="T4" fmla="*/ 14287 w 26"/>
              <a:gd name="T5" fmla="*/ 0 h 64"/>
              <a:gd name="T6" fmla="*/ 0 w 26"/>
              <a:gd name="T7" fmla="*/ 0 h 64"/>
              <a:gd name="T8" fmla="*/ 0 w 26"/>
              <a:gd name="T9" fmla="*/ 34925 h 64"/>
              <a:gd name="T10" fmla="*/ 7144 w 26"/>
              <a:gd name="T11" fmla="*/ 34925 h 6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6"/>
              <a:gd name="T19" fmla="*/ 0 h 64"/>
              <a:gd name="T20" fmla="*/ 26 w 26"/>
              <a:gd name="T21" fmla="*/ 64 h 6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6" h="64">
                <a:moveTo>
                  <a:pt x="13" y="64"/>
                </a:moveTo>
                <a:lnTo>
                  <a:pt x="26" y="64"/>
                </a:lnTo>
                <a:lnTo>
                  <a:pt x="26" y="0"/>
                </a:lnTo>
                <a:lnTo>
                  <a:pt x="0" y="0"/>
                </a:lnTo>
                <a:lnTo>
                  <a:pt x="0" y="64"/>
                </a:lnTo>
                <a:lnTo>
                  <a:pt x="13" y="64"/>
                </a:lnTo>
                <a:close/>
              </a:path>
            </a:pathLst>
          </a:custGeom>
          <a:solidFill>
            <a:srgbClr val="66CCFF"/>
          </a:solidFill>
          <a:ln w="12700">
            <a:solidFill>
              <a:srgbClr val="66CCFF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6704" name="Freeform 94"/>
          <p:cNvSpPr>
            <a:spLocks/>
          </p:cNvSpPr>
          <p:nvPr/>
        </p:nvSpPr>
        <p:spPr bwMode="auto">
          <a:xfrm>
            <a:off x="3516313" y="4130675"/>
            <a:ext cx="15875" cy="279400"/>
          </a:xfrm>
          <a:custGeom>
            <a:avLst/>
            <a:gdLst>
              <a:gd name="T0" fmla="*/ 3528 w 27"/>
              <a:gd name="T1" fmla="*/ 0 h 528"/>
              <a:gd name="T2" fmla="*/ 0 w 27"/>
              <a:gd name="T3" fmla="*/ 5821 h 528"/>
              <a:gd name="T4" fmla="*/ 0 w 27"/>
              <a:gd name="T5" fmla="*/ 279400 h 528"/>
              <a:gd name="T6" fmla="*/ 15875 w 27"/>
              <a:gd name="T7" fmla="*/ 279400 h 528"/>
              <a:gd name="T8" fmla="*/ 15875 w 27"/>
              <a:gd name="T9" fmla="*/ 5821 h 528"/>
              <a:gd name="T10" fmla="*/ 12347 w 27"/>
              <a:gd name="T11" fmla="*/ 11113 h 528"/>
              <a:gd name="T12" fmla="*/ 3528 w 27"/>
              <a:gd name="T13" fmla="*/ 0 h 528"/>
              <a:gd name="T14" fmla="*/ 0 w 27"/>
              <a:gd name="T15" fmla="*/ 2117 h 528"/>
              <a:gd name="T16" fmla="*/ 0 w 27"/>
              <a:gd name="T17" fmla="*/ 5821 h 528"/>
              <a:gd name="T18" fmla="*/ 3528 w 27"/>
              <a:gd name="T19" fmla="*/ 0 h 52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7"/>
              <a:gd name="T31" fmla="*/ 0 h 528"/>
              <a:gd name="T32" fmla="*/ 27 w 27"/>
              <a:gd name="T33" fmla="*/ 528 h 52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7" h="528">
                <a:moveTo>
                  <a:pt x="6" y="0"/>
                </a:moveTo>
                <a:lnTo>
                  <a:pt x="0" y="11"/>
                </a:lnTo>
                <a:lnTo>
                  <a:pt x="0" y="528"/>
                </a:lnTo>
                <a:lnTo>
                  <a:pt x="27" y="528"/>
                </a:lnTo>
                <a:lnTo>
                  <a:pt x="27" y="11"/>
                </a:lnTo>
                <a:lnTo>
                  <a:pt x="21" y="21"/>
                </a:lnTo>
                <a:lnTo>
                  <a:pt x="6" y="0"/>
                </a:lnTo>
                <a:lnTo>
                  <a:pt x="0" y="4"/>
                </a:lnTo>
                <a:lnTo>
                  <a:pt x="0" y="11"/>
                </a:lnTo>
                <a:lnTo>
                  <a:pt x="6" y="0"/>
                </a:lnTo>
                <a:close/>
              </a:path>
            </a:pathLst>
          </a:custGeom>
          <a:solidFill>
            <a:srgbClr val="66CCFF"/>
          </a:solidFill>
          <a:ln w="12700">
            <a:solidFill>
              <a:srgbClr val="66CCFF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6705" name="Freeform 95"/>
          <p:cNvSpPr>
            <a:spLocks/>
          </p:cNvSpPr>
          <p:nvPr/>
        </p:nvSpPr>
        <p:spPr bwMode="auto">
          <a:xfrm>
            <a:off x="3519488" y="4114800"/>
            <a:ext cx="33337" cy="26988"/>
          </a:xfrm>
          <a:custGeom>
            <a:avLst/>
            <a:gdLst>
              <a:gd name="T0" fmla="*/ 28488 w 55"/>
              <a:gd name="T1" fmla="*/ 0 h 50"/>
              <a:gd name="T2" fmla="*/ 23639 w 55"/>
              <a:gd name="T3" fmla="*/ 1619 h 50"/>
              <a:gd name="T4" fmla="*/ 0 w 55"/>
              <a:gd name="T5" fmla="*/ 15653 h 50"/>
              <a:gd name="T6" fmla="*/ 9092 w 55"/>
              <a:gd name="T7" fmla="*/ 26988 h 50"/>
              <a:gd name="T8" fmla="*/ 33337 w 55"/>
              <a:gd name="T9" fmla="*/ 12414 h 50"/>
              <a:gd name="T10" fmla="*/ 28488 w 55"/>
              <a:gd name="T11" fmla="*/ 14034 h 50"/>
              <a:gd name="T12" fmla="*/ 28488 w 55"/>
              <a:gd name="T13" fmla="*/ 0 h 50"/>
              <a:gd name="T14" fmla="*/ 26063 w 55"/>
              <a:gd name="T15" fmla="*/ 0 h 50"/>
              <a:gd name="T16" fmla="*/ 23639 w 55"/>
              <a:gd name="T17" fmla="*/ 1619 h 50"/>
              <a:gd name="T18" fmla="*/ 28488 w 55"/>
              <a:gd name="T19" fmla="*/ 0 h 5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5"/>
              <a:gd name="T31" fmla="*/ 0 h 50"/>
              <a:gd name="T32" fmla="*/ 55 w 55"/>
              <a:gd name="T33" fmla="*/ 50 h 5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5" h="50">
                <a:moveTo>
                  <a:pt x="47" y="0"/>
                </a:moveTo>
                <a:lnTo>
                  <a:pt x="39" y="3"/>
                </a:lnTo>
                <a:lnTo>
                  <a:pt x="0" y="29"/>
                </a:lnTo>
                <a:lnTo>
                  <a:pt x="15" y="50"/>
                </a:lnTo>
                <a:lnTo>
                  <a:pt x="55" y="23"/>
                </a:lnTo>
                <a:lnTo>
                  <a:pt x="47" y="26"/>
                </a:lnTo>
                <a:lnTo>
                  <a:pt x="47" y="0"/>
                </a:lnTo>
                <a:lnTo>
                  <a:pt x="43" y="0"/>
                </a:lnTo>
                <a:lnTo>
                  <a:pt x="39" y="3"/>
                </a:lnTo>
                <a:lnTo>
                  <a:pt x="47" y="0"/>
                </a:lnTo>
                <a:close/>
              </a:path>
            </a:pathLst>
          </a:custGeom>
          <a:solidFill>
            <a:srgbClr val="66CCFF"/>
          </a:solidFill>
          <a:ln w="12700">
            <a:solidFill>
              <a:srgbClr val="66CCFF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6706" name="Freeform 96"/>
          <p:cNvSpPr>
            <a:spLocks/>
          </p:cNvSpPr>
          <p:nvPr/>
        </p:nvSpPr>
        <p:spPr bwMode="auto">
          <a:xfrm>
            <a:off x="3676650" y="4116388"/>
            <a:ext cx="36513" cy="25400"/>
          </a:xfrm>
          <a:custGeom>
            <a:avLst/>
            <a:gdLst>
              <a:gd name="T0" fmla="*/ 36513 w 64"/>
              <a:gd name="T1" fmla="*/ 19996 h 47"/>
              <a:gd name="T2" fmla="*/ 32519 w 64"/>
              <a:gd name="T3" fmla="*/ 14051 h 47"/>
              <a:gd name="T4" fmla="*/ 7417 w 64"/>
              <a:gd name="T5" fmla="*/ 0 h 47"/>
              <a:gd name="T6" fmla="*/ 0 w 64"/>
              <a:gd name="T7" fmla="*/ 10809 h 47"/>
              <a:gd name="T8" fmla="*/ 25103 w 64"/>
              <a:gd name="T9" fmla="*/ 25400 h 47"/>
              <a:gd name="T10" fmla="*/ 21109 w 64"/>
              <a:gd name="T11" fmla="*/ 19996 h 47"/>
              <a:gd name="T12" fmla="*/ 36513 w 64"/>
              <a:gd name="T13" fmla="*/ 19996 h 47"/>
              <a:gd name="T14" fmla="*/ 36513 w 64"/>
              <a:gd name="T15" fmla="*/ 16213 h 47"/>
              <a:gd name="T16" fmla="*/ 32519 w 64"/>
              <a:gd name="T17" fmla="*/ 14051 h 47"/>
              <a:gd name="T18" fmla="*/ 36513 w 64"/>
              <a:gd name="T19" fmla="*/ 19996 h 4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4"/>
              <a:gd name="T31" fmla="*/ 0 h 47"/>
              <a:gd name="T32" fmla="*/ 64 w 64"/>
              <a:gd name="T33" fmla="*/ 47 h 47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4" h="47">
                <a:moveTo>
                  <a:pt x="64" y="37"/>
                </a:moveTo>
                <a:lnTo>
                  <a:pt x="57" y="26"/>
                </a:lnTo>
                <a:lnTo>
                  <a:pt x="13" y="0"/>
                </a:lnTo>
                <a:lnTo>
                  <a:pt x="0" y="20"/>
                </a:lnTo>
                <a:lnTo>
                  <a:pt x="44" y="47"/>
                </a:lnTo>
                <a:lnTo>
                  <a:pt x="37" y="37"/>
                </a:lnTo>
                <a:lnTo>
                  <a:pt x="64" y="37"/>
                </a:lnTo>
                <a:lnTo>
                  <a:pt x="64" y="30"/>
                </a:lnTo>
                <a:lnTo>
                  <a:pt x="57" y="26"/>
                </a:lnTo>
                <a:lnTo>
                  <a:pt x="64" y="37"/>
                </a:lnTo>
                <a:close/>
              </a:path>
            </a:pathLst>
          </a:custGeom>
          <a:solidFill>
            <a:srgbClr val="66CCFF"/>
          </a:solidFill>
          <a:ln w="12700">
            <a:solidFill>
              <a:srgbClr val="66CCFF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6707" name="Freeform 97"/>
          <p:cNvSpPr>
            <a:spLocks/>
          </p:cNvSpPr>
          <p:nvPr/>
        </p:nvSpPr>
        <p:spPr bwMode="auto">
          <a:xfrm>
            <a:off x="3697288" y="4135438"/>
            <a:ext cx="15875" cy="266700"/>
          </a:xfrm>
          <a:custGeom>
            <a:avLst/>
            <a:gdLst>
              <a:gd name="T0" fmla="*/ 7644 w 27"/>
              <a:gd name="T1" fmla="*/ 266700 h 504"/>
              <a:gd name="T2" fmla="*/ 15875 w 27"/>
              <a:gd name="T3" fmla="*/ 266700 h 504"/>
              <a:gd name="T4" fmla="*/ 15875 w 27"/>
              <a:gd name="T5" fmla="*/ 0 h 504"/>
              <a:gd name="T6" fmla="*/ 0 w 27"/>
              <a:gd name="T7" fmla="*/ 0 h 504"/>
              <a:gd name="T8" fmla="*/ 0 w 27"/>
              <a:gd name="T9" fmla="*/ 266700 h 504"/>
              <a:gd name="T10" fmla="*/ 7644 w 27"/>
              <a:gd name="T11" fmla="*/ 266700 h 50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7"/>
              <a:gd name="T19" fmla="*/ 0 h 504"/>
              <a:gd name="T20" fmla="*/ 27 w 27"/>
              <a:gd name="T21" fmla="*/ 504 h 50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7" h="504">
                <a:moveTo>
                  <a:pt x="13" y="504"/>
                </a:moveTo>
                <a:lnTo>
                  <a:pt x="27" y="504"/>
                </a:lnTo>
                <a:lnTo>
                  <a:pt x="27" y="0"/>
                </a:lnTo>
                <a:lnTo>
                  <a:pt x="0" y="0"/>
                </a:lnTo>
                <a:lnTo>
                  <a:pt x="0" y="504"/>
                </a:lnTo>
                <a:lnTo>
                  <a:pt x="13" y="504"/>
                </a:lnTo>
                <a:close/>
              </a:path>
            </a:pathLst>
          </a:custGeom>
          <a:solidFill>
            <a:srgbClr val="66CCFF"/>
          </a:solidFill>
          <a:ln w="12700">
            <a:solidFill>
              <a:srgbClr val="66CCFF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6708" name="Freeform 98"/>
          <p:cNvSpPr>
            <a:spLocks/>
          </p:cNvSpPr>
          <p:nvPr/>
        </p:nvSpPr>
        <p:spPr bwMode="auto">
          <a:xfrm>
            <a:off x="3786188" y="3748088"/>
            <a:ext cx="65087" cy="247650"/>
          </a:xfrm>
          <a:custGeom>
            <a:avLst/>
            <a:gdLst>
              <a:gd name="T0" fmla="*/ 7623 w 111"/>
              <a:gd name="T1" fmla="*/ 247650 h 470"/>
              <a:gd name="T2" fmla="*/ 15246 w 111"/>
              <a:gd name="T3" fmla="*/ 242381 h 470"/>
              <a:gd name="T4" fmla="*/ 65087 w 111"/>
              <a:gd name="T5" fmla="*/ 3161 h 470"/>
              <a:gd name="T6" fmla="*/ 49255 w 111"/>
              <a:gd name="T7" fmla="*/ 0 h 470"/>
              <a:gd name="T8" fmla="*/ 0 w 111"/>
              <a:gd name="T9" fmla="*/ 239746 h 470"/>
              <a:gd name="T10" fmla="*/ 7623 w 111"/>
              <a:gd name="T11" fmla="*/ 233950 h 470"/>
              <a:gd name="T12" fmla="*/ 7623 w 111"/>
              <a:gd name="T13" fmla="*/ 247650 h 470"/>
              <a:gd name="T14" fmla="*/ 13486 w 111"/>
              <a:gd name="T15" fmla="*/ 247650 h 470"/>
              <a:gd name="T16" fmla="*/ 15246 w 111"/>
              <a:gd name="T17" fmla="*/ 242381 h 470"/>
              <a:gd name="T18" fmla="*/ 7623 w 111"/>
              <a:gd name="T19" fmla="*/ 247650 h 47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11"/>
              <a:gd name="T31" fmla="*/ 0 h 470"/>
              <a:gd name="T32" fmla="*/ 111 w 111"/>
              <a:gd name="T33" fmla="*/ 470 h 47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11" h="470">
                <a:moveTo>
                  <a:pt x="13" y="470"/>
                </a:moveTo>
                <a:lnTo>
                  <a:pt x="26" y="460"/>
                </a:lnTo>
                <a:lnTo>
                  <a:pt x="111" y="6"/>
                </a:lnTo>
                <a:lnTo>
                  <a:pt x="84" y="0"/>
                </a:lnTo>
                <a:lnTo>
                  <a:pt x="0" y="455"/>
                </a:lnTo>
                <a:lnTo>
                  <a:pt x="13" y="444"/>
                </a:lnTo>
                <a:lnTo>
                  <a:pt x="13" y="470"/>
                </a:lnTo>
                <a:lnTo>
                  <a:pt x="23" y="470"/>
                </a:lnTo>
                <a:lnTo>
                  <a:pt x="26" y="460"/>
                </a:lnTo>
                <a:lnTo>
                  <a:pt x="13" y="470"/>
                </a:lnTo>
                <a:close/>
              </a:path>
            </a:pathLst>
          </a:custGeom>
          <a:solidFill>
            <a:srgbClr val="66CCFF"/>
          </a:solidFill>
          <a:ln w="12700">
            <a:solidFill>
              <a:srgbClr val="66CCFF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6709" name="Freeform 99"/>
          <p:cNvSpPr>
            <a:spLocks/>
          </p:cNvSpPr>
          <p:nvPr/>
        </p:nvSpPr>
        <p:spPr bwMode="auto">
          <a:xfrm>
            <a:off x="3395663" y="3752850"/>
            <a:ext cx="49212" cy="227013"/>
          </a:xfrm>
          <a:custGeom>
            <a:avLst/>
            <a:gdLst>
              <a:gd name="T0" fmla="*/ 0 w 83"/>
              <a:gd name="T1" fmla="*/ 530 h 428"/>
              <a:gd name="T2" fmla="*/ 0 w 83"/>
              <a:gd name="T3" fmla="*/ 1061 h 428"/>
              <a:gd name="T4" fmla="*/ 33796 w 83"/>
              <a:gd name="T5" fmla="*/ 227013 h 428"/>
              <a:gd name="T6" fmla="*/ 49212 w 83"/>
              <a:gd name="T7" fmla="*/ 225952 h 428"/>
              <a:gd name="T8" fmla="*/ 15416 w 83"/>
              <a:gd name="T9" fmla="*/ 0 h 428"/>
              <a:gd name="T10" fmla="*/ 15416 w 83"/>
              <a:gd name="T11" fmla="*/ 530 h 428"/>
              <a:gd name="T12" fmla="*/ 0 w 83"/>
              <a:gd name="T13" fmla="*/ 530 h 428"/>
              <a:gd name="T14" fmla="*/ 0 w 83"/>
              <a:gd name="T15" fmla="*/ 1061 h 428"/>
              <a:gd name="T16" fmla="*/ 0 w 83"/>
              <a:gd name="T17" fmla="*/ 1061 h 428"/>
              <a:gd name="T18" fmla="*/ 0 w 83"/>
              <a:gd name="T19" fmla="*/ 530 h 42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3"/>
              <a:gd name="T31" fmla="*/ 0 h 428"/>
              <a:gd name="T32" fmla="*/ 83 w 83"/>
              <a:gd name="T33" fmla="*/ 428 h 42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3" h="428">
                <a:moveTo>
                  <a:pt x="0" y="1"/>
                </a:moveTo>
                <a:lnTo>
                  <a:pt x="0" y="2"/>
                </a:lnTo>
                <a:lnTo>
                  <a:pt x="57" y="428"/>
                </a:lnTo>
                <a:lnTo>
                  <a:pt x="83" y="426"/>
                </a:lnTo>
                <a:lnTo>
                  <a:pt x="26" y="0"/>
                </a:lnTo>
                <a:lnTo>
                  <a:pt x="26" y="1"/>
                </a:lnTo>
                <a:lnTo>
                  <a:pt x="0" y="1"/>
                </a:lnTo>
                <a:lnTo>
                  <a:pt x="0" y="2"/>
                </a:lnTo>
                <a:lnTo>
                  <a:pt x="0" y="1"/>
                </a:lnTo>
                <a:close/>
              </a:path>
            </a:pathLst>
          </a:custGeom>
          <a:solidFill>
            <a:srgbClr val="66CCFF"/>
          </a:solidFill>
          <a:ln w="12700">
            <a:solidFill>
              <a:srgbClr val="66CCFF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grpSp>
        <p:nvGrpSpPr>
          <p:cNvPr id="26710" name="Group 100"/>
          <p:cNvGrpSpPr>
            <a:grpSpLocks/>
          </p:cNvGrpSpPr>
          <p:nvPr/>
        </p:nvGrpSpPr>
        <p:grpSpPr bwMode="auto">
          <a:xfrm>
            <a:off x="2667000" y="1828800"/>
            <a:ext cx="1220788" cy="1925638"/>
            <a:chOff x="2171" y="1196"/>
            <a:chExt cx="710" cy="1213"/>
          </a:xfrm>
        </p:grpSpPr>
        <p:sp>
          <p:nvSpPr>
            <p:cNvPr id="26792" name="Freeform 101"/>
            <p:cNvSpPr>
              <a:spLocks/>
            </p:cNvSpPr>
            <p:nvPr/>
          </p:nvSpPr>
          <p:spPr bwMode="auto">
            <a:xfrm>
              <a:off x="2494" y="1796"/>
              <a:ext cx="13" cy="95"/>
            </a:xfrm>
            <a:custGeom>
              <a:avLst/>
              <a:gdLst>
                <a:gd name="T0" fmla="*/ 11 w 37"/>
                <a:gd name="T1" fmla="*/ 13 h 284"/>
                <a:gd name="T2" fmla="*/ 3 w 37"/>
                <a:gd name="T3" fmla="*/ 10 h 284"/>
                <a:gd name="T4" fmla="*/ 0 w 37"/>
                <a:gd name="T5" fmla="*/ 95 h 284"/>
                <a:gd name="T6" fmla="*/ 9 w 37"/>
                <a:gd name="T7" fmla="*/ 95 h 284"/>
                <a:gd name="T8" fmla="*/ 13 w 37"/>
                <a:gd name="T9" fmla="*/ 10 h 284"/>
                <a:gd name="T10" fmla="*/ 5 w 37"/>
                <a:gd name="T11" fmla="*/ 6 h 284"/>
                <a:gd name="T12" fmla="*/ 13 w 37"/>
                <a:gd name="T13" fmla="*/ 10 h 284"/>
                <a:gd name="T14" fmla="*/ 13 w 37"/>
                <a:gd name="T15" fmla="*/ 0 h 284"/>
                <a:gd name="T16" fmla="*/ 5 w 37"/>
                <a:gd name="T17" fmla="*/ 6 h 284"/>
                <a:gd name="T18" fmla="*/ 11 w 37"/>
                <a:gd name="T19" fmla="*/ 13 h 28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7"/>
                <a:gd name="T31" fmla="*/ 0 h 284"/>
                <a:gd name="T32" fmla="*/ 37 w 37"/>
                <a:gd name="T33" fmla="*/ 284 h 28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7" h="284">
                  <a:moveTo>
                    <a:pt x="32" y="40"/>
                  </a:moveTo>
                  <a:lnTo>
                    <a:pt x="9" y="29"/>
                  </a:lnTo>
                  <a:lnTo>
                    <a:pt x="0" y="284"/>
                  </a:lnTo>
                  <a:lnTo>
                    <a:pt x="26" y="284"/>
                  </a:lnTo>
                  <a:lnTo>
                    <a:pt x="36" y="29"/>
                  </a:lnTo>
                  <a:lnTo>
                    <a:pt x="13" y="19"/>
                  </a:lnTo>
                  <a:lnTo>
                    <a:pt x="36" y="29"/>
                  </a:lnTo>
                  <a:lnTo>
                    <a:pt x="37" y="0"/>
                  </a:lnTo>
                  <a:lnTo>
                    <a:pt x="13" y="19"/>
                  </a:lnTo>
                  <a:lnTo>
                    <a:pt x="32" y="40"/>
                  </a:lnTo>
                  <a:close/>
                </a:path>
              </a:pathLst>
            </a:custGeom>
            <a:solidFill>
              <a:srgbClr val="66CCFF"/>
            </a:solidFill>
            <a:ln w="12700">
              <a:solidFill>
                <a:srgbClr val="66CCFF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6793" name="Freeform 102"/>
            <p:cNvSpPr>
              <a:spLocks/>
            </p:cNvSpPr>
            <p:nvPr/>
          </p:nvSpPr>
          <p:spPr bwMode="auto">
            <a:xfrm>
              <a:off x="2373" y="1802"/>
              <a:ext cx="132" cy="113"/>
            </a:xfrm>
            <a:custGeom>
              <a:avLst/>
              <a:gdLst>
                <a:gd name="T0" fmla="*/ 3 w 396"/>
                <a:gd name="T1" fmla="*/ 110 h 339"/>
                <a:gd name="T2" fmla="*/ 6 w 396"/>
                <a:gd name="T3" fmla="*/ 113 h 339"/>
                <a:gd name="T4" fmla="*/ 132 w 396"/>
                <a:gd name="T5" fmla="*/ 7 h 339"/>
                <a:gd name="T6" fmla="*/ 126 w 396"/>
                <a:gd name="T7" fmla="*/ 0 h 339"/>
                <a:gd name="T8" fmla="*/ 0 w 396"/>
                <a:gd name="T9" fmla="*/ 106 h 339"/>
                <a:gd name="T10" fmla="*/ 3 w 396"/>
                <a:gd name="T11" fmla="*/ 110 h 33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6"/>
                <a:gd name="T19" fmla="*/ 0 h 339"/>
                <a:gd name="T20" fmla="*/ 396 w 396"/>
                <a:gd name="T21" fmla="*/ 339 h 33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6" h="339">
                  <a:moveTo>
                    <a:pt x="9" y="329"/>
                  </a:moveTo>
                  <a:lnTo>
                    <a:pt x="19" y="339"/>
                  </a:lnTo>
                  <a:lnTo>
                    <a:pt x="396" y="21"/>
                  </a:lnTo>
                  <a:lnTo>
                    <a:pt x="377" y="0"/>
                  </a:lnTo>
                  <a:lnTo>
                    <a:pt x="0" y="319"/>
                  </a:lnTo>
                  <a:lnTo>
                    <a:pt x="9" y="329"/>
                  </a:lnTo>
                  <a:close/>
                </a:path>
              </a:pathLst>
            </a:custGeom>
            <a:solidFill>
              <a:srgbClr val="66CCFF"/>
            </a:solidFill>
            <a:ln w="12700">
              <a:solidFill>
                <a:srgbClr val="66CCFF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6794" name="Freeform 103"/>
            <p:cNvSpPr>
              <a:spLocks/>
            </p:cNvSpPr>
            <p:nvPr/>
          </p:nvSpPr>
          <p:spPr bwMode="auto">
            <a:xfrm>
              <a:off x="2781" y="2068"/>
              <a:ext cx="78" cy="9"/>
            </a:xfrm>
            <a:custGeom>
              <a:avLst/>
              <a:gdLst>
                <a:gd name="T0" fmla="*/ 78 w 233"/>
                <a:gd name="T1" fmla="*/ 5 h 25"/>
                <a:gd name="T2" fmla="*/ 74 w 233"/>
                <a:gd name="T3" fmla="*/ 0 h 25"/>
                <a:gd name="T4" fmla="*/ 0 w 233"/>
                <a:gd name="T5" fmla="*/ 0 h 25"/>
                <a:gd name="T6" fmla="*/ 0 w 233"/>
                <a:gd name="T7" fmla="*/ 9 h 25"/>
                <a:gd name="T8" fmla="*/ 74 w 233"/>
                <a:gd name="T9" fmla="*/ 9 h 25"/>
                <a:gd name="T10" fmla="*/ 69 w 233"/>
                <a:gd name="T11" fmla="*/ 5 h 25"/>
                <a:gd name="T12" fmla="*/ 78 w 233"/>
                <a:gd name="T13" fmla="*/ 5 h 25"/>
                <a:gd name="T14" fmla="*/ 78 w 233"/>
                <a:gd name="T15" fmla="*/ 0 h 25"/>
                <a:gd name="T16" fmla="*/ 74 w 233"/>
                <a:gd name="T17" fmla="*/ 0 h 25"/>
                <a:gd name="T18" fmla="*/ 78 w 233"/>
                <a:gd name="T19" fmla="*/ 5 h 2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3"/>
                <a:gd name="T31" fmla="*/ 0 h 25"/>
                <a:gd name="T32" fmla="*/ 233 w 233"/>
                <a:gd name="T33" fmla="*/ 25 h 2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3" h="25">
                  <a:moveTo>
                    <a:pt x="233" y="13"/>
                  </a:moveTo>
                  <a:lnTo>
                    <a:pt x="220" y="0"/>
                  </a:lnTo>
                  <a:lnTo>
                    <a:pt x="0" y="0"/>
                  </a:lnTo>
                  <a:lnTo>
                    <a:pt x="0" y="25"/>
                  </a:lnTo>
                  <a:lnTo>
                    <a:pt x="220" y="25"/>
                  </a:lnTo>
                  <a:lnTo>
                    <a:pt x="206" y="13"/>
                  </a:lnTo>
                  <a:lnTo>
                    <a:pt x="233" y="13"/>
                  </a:lnTo>
                  <a:lnTo>
                    <a:pt x="233" y="0"/>
                  </a:lnTo>
                  <a:lnTo>
                    <a:pt x="220" y="0"/>
                  </a:lnTo>
                  <a:lnTo>
                    <a:pt x="233" y="13"/>
                  </a:lnTo>
                  <a:close/>
                </a:path>
              </a:pathLst>
            </a:custGeom>
            <a:solidFill>
              <a:srgbClr val="66CCFF"/>
            </a:solidFill>
            <a:ln w="12700">
              <a:solidFill>
                <a:srgbClr val="66CCFF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6795" name="Freeform 104"/>
            <p:cNvSpPr>
              <a:spLocks/>
            </p:cNvSpPr>
            <p:nvPr/>
          </p:nvSpPr>
          <p:spPr bwMode="auto">
            <a:xfrm>
              <a:off x="2850" y="2073"/>
              <a:ext cx="9" cy="334"/>
            </a:xfrm>
            <a:custGeom>
              <a:avLst/>
              <a:gdLst>
                <a:gd name="T0" fmla="*/ 9 w 27"/>
                <a:gd name="T1" fmla="*/ 334 h 1002"/>
                <a:gd name="T2" fmla="*/ 9 w 27"/>
                <a:gd name="T3" fmla="*/ 333 h 1002"/>
                <a:gd name="T4" fmla="*/ 9 w 27"/>
                <a:gd name="T5" fmla="*/ 0 h 1002"/>
                <a:gd name="T6" fmla="*/ 0 w 27"/>
                <a:gd name="T7" fmla="*/ 0 h 1002"/>
                <a:gd name="T8" fmla="*/ 0 w 27"/>
                <a:gd name="T9" fmla="*/ 333 h 1002"/>
                <a:gd name="T10" fmla="*/ 0 w 27"/>
                <a:gd name="T11" fmla="*/ 332 h 1002"/>
                <a:gd name="T12" fmla="*/ 9 w 27"/>
                <a:gd name="T13" fmla="*/ 334 h 1002"/>
                <a:gd name="T14" fmla="*/ 9 w 27"/>
                <a:gd name="T15" fmla="*/ 333 h 1002"/>
                <a:gd name="T16" fmla="*/ 9 w 27"/>
                <a:gd name="T17" fmla="*/ 333 h 1002"/>
                <a:gd name="T18" fmla="*/ 9 w 27"/>
                <a:gd name="T19" fmla="*/ 334 h 10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7"/>
                <a:gd name="T31" fmla="*/ 0 h 1002"/>
                <a:gd name="T32" fmla="*/ 27 w 27"/>
                <a:gd name="T33" fmla="*/ 1002 h 10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7" h="1002">
                  <a:moveTo>
                    <a:pt x="27" y="1002"/>
                  </a:moveTo>
                  <a:lnTo>
                    <a:pt x="27" y="999"/>
                  </a:lnTo>
                  <a:lnTo>
                    <a:pt x="27" y="0"/>
                  </a:lnTo>
                  <a:lnTo>
                    <a:pt x="0" y="0"/>
                  </a:lnTo>
                  <a:lnTo>
                    <a:pt x="0" y="999"/>
                  </a:lnTo>
                  <a:lnTo>
                    <a:pt x="0" y="996"/>
                  </a:lnTo>
                  <a:lnTo>
                    <a:pt x="27" y="1002"/>
                  </a:lnTo>
                  <a:lnTo>
                    <a:pt x="27" y="1000"/>
                  </a:lnTo>
                  <a:lnTo>
                    <a:pt x="27" y="999"/>
                  </a:lnTo>
                  <a:lnTo>
                    <a:pt x="27" y="1002"/>
                  </a:lnTo>
                  <a:close/>
                </a:path>
              </a:pathLst>
            </a:custGeom>
            <a:solidFill>
              <a:srgbClr val="66CCFF"/>
            </a:solidFill>
            <a:ln w="12700">
              <a:solidFill>
                <a:srgbClr val="66CCFF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6796" name="Freeform 105"/>
            <p:cNvSpPr>
              <a:spLocks/>
            </p:cNvSpPr>
            <p:nvPr/>
          </p:nvSpPr>
          <p:spPr bwMode="auto">
            <a:xfrm>
              <a:off x="2595" y="2068"/>
              <a:ext cx="9" cy="341"/>
            </a:xfrm>
            <a:custGeom>
              <a:avLst/>
              <a:gdLst>
                <a:gd name="T0" fmla="*/ 5 w 26"/>
                <a:gd name="T1" fmla="*/ 0 h 1021"/>
                <a:gd name="T2" fmla="*/ 0 w 26"/>
                <a:gd name="T3" fmla="*/ 4 h 1021"/>
                <a:gd name="T4" fmla="*/ 0 w 26"/>
                <a:gd name="T5" fmla="*/ 341 h 1021"/>
                <a:gd name="T6" fmla="*/ 9 w 26"/>
                <a:gd name="T7" fmla="*/ 341 h 1021"/>
                <a:gd name="T8" fmla="*/ 9 w 26"/>
                <a:gd name="T9" fmla="*/ 4 h 1021"/>
                <a:gd name="T10" fmla="*/ 5 w 26"/>
                <a:gd name="T11" fmla="*/ 8 h 1021"/>
                <a:gd name="T12" fmla="*/ 5 w 26"/>
                <a:gd name="T13" fmla="*/ 0 h 1021"/>
                <a:gd name="T14" fmla="*/ 0 w 26"/>
                <a:gd name="T15" fmla="*/ 0 h 1021"/>
                <a:gd name="T16" fmla="*/ 0 w 26"/>
                <a:gd name="T17" fmla="*/ 4 h 1021"/>
                <a:gd name="T18" fmla="*/ 5 w 26"/>
                <a:gd name="T19" fmla="*/ 0 h 10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"/>
                <a:gd name="T31" fmla="*/ 0 h 1021"/>
                <a:gd name="T32" fmla="*/ 26 w 26"/>
                <a:gd name="T33" fmla="*/ 1021 h 10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" h="1021">
                  <a:moveTo>
                    <a:pt x="13" y="0"/>
                  </a:moveTo>
                  <a:lnTo>
                    <a:pt x="0" y="13"/>
                  </a:lnTo>
                  <a:lnTo>
                    <a:pt x="0" y="1021"/>
                  </a:lnTo>
                  <a:lnTo>
                    <a:pt x="26" y="1021"/>
                  </a:lnTo>
                  <a:lnTo>
                    <a:pt x="26" y="13"/>
                  </a:lnTo>
                  <a:lnTo>
                    <a:pt x="13" y="25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6CCFF"/>
            </a:solidFill>
            <a:ln w="12700">
              <a:solidFill>
                <a:srgbClr val="66CCFF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6797" name="Freeform 106"/>
            <p:cNvSpPr>
              <a:spLocks/>
            </p:cNvSpPr>
            <p:nvPr/>
          </p:nvSpPr>
          <p:spPr bwMode="auto">
            <a:xfrm>
              <a:off x="2600" y="2068"/>
              <a:ext cx="84" cy="9"/>
            </a:xfrm>
            <a:custGeom>
              <a:avLst/>
              <a:gdLst>
                <a:gd name="T0" fmla="*/ 84 w 253"/>
                <a:gd name="T1" fmla="*/ 5 h 25"/>
                <a:gd name="T2" fmla="*/ 84 w 253"/>
                <a:gd name="T3" fmla="*/ 0 h 25"/>
                <a:gd name="T4" fmla="*/ 0 w 253"/>
                <a:gd name="T5" fmla="*/ 0 h 25"/>
                <a:gd name="T6" fmla="*/ 0 w 253"/>
                <a:gd name="T7" fmla="*/ 9 h 25"/>
                <a:gd name="T8" fmla="*/ 84 w 253"/>
                <a:gd name="T9" fmla="*/ 9 h 25"/>
                <a:gd name="T10" fmla="*/ 84 w 253"/>
                <a:gd name="T11" fmla="*/ 5 h 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"/>
                <a:gd name="T19" fmla="*/ 0 h 25"/>
                <a:gd name="T20" fmla="*/ 253 w 253"/>
                <a:gd name="T21" fmla="*/ 25 h 2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" h="25">
                  <a:moveTo>
                    <a:pt x="253" y="13"/>
                  </a:moveTo>
                  <a:lnTo>
                    <a:pt x="253" y="0"/>
                  </a:lnTo>
                  <a:lnTo>
                    <a:pt x="0" y="0"/>
                  </a:lnTo>
                  <a:lnTo>
                    <a:pt x="0" y="25"/>
                  </a:lnTo>
                  <a:lnTo>
                    <a:pt x="253" y="25"/>
                  </a:lnTo>
                  <a:lnTo>
                    <a:pt x="253" y="13"/>
                  </a:lnTo>
                  <a:close/>
                </a:path>
              </a:pathLst>
            </a:custGeom>
            <a:solidFill>
              <a:srgbClr val="66CCFF"/>
            </a:solidFill>
            <a:ln w="12700">
              <a:solidFill>
                <a:srgbClr val="66CCFF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6798" name="Freeform 107"/>
            <p:cNvSpPr>
              <a:spLocks/>
            </p:cNvSpPr>
            <p:nvPr/>
          </p:nvSpPr>
          <p:spPr bwMode="auto">
            <a:xfrm>
              <a:off x="2497" y="2068"/>
              <a:ext cx="103" cy="9"/>
            </a:xfrm>
            <a:custGeom>
              <a:avLst/>
              <a:gdLst>
                <a:gd name="T0" fmla="*/ 0 w 307"/>
                <a:gd name="T1" fmla="*/ 5 h 25"/>
                <a:gd name="T2" fmla="*/ 4 w 307"/>
                <a:gd name="T3" fmla="*/ 9 h 25"/>
                <a:gd name="T4" fmla="*/ 103 w 307"/>
                <a:gd name="T5" fmla="*/ 9 h 25"/>
                <a:gd name="T6" fmla="*/ 103 w 307"/>
                <a:gd name="T7" fmla="*/ 0 h 25"/>
                <a:gd name="T8" fmla="*/ 4 w 307"/>
                <a:gd name="T9" fmla="*/ 0 h 25"/>
                <a:gd name="T10" fmla="*/ 9 w 307"/>
                <a:gd name="T11" fmla="*/ 5 h 25"/>
                <a:gd name="T12" fmla="*/ 0 w 307"/>
                <a:gd name="T13" fmla="*/ 5 h 25"/>
                <a:gd name="T14" fmla="*/ 0 w 307"/>
                <a:gd name="T15" fmla="*/ 9 h 25"/>
                <a:gd name="T16" fmla="*/ 4 w 307"/>
                <a:gd name="T17" fmla="*/ 9 h 25"/>
                <a:gd name="T18" fmla="*/ 0 w 307"/>
                <a:gd name="T19" fmla="*/ 5 h 2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7"/>
                <a:gd name="T31" fmla="*/ 0 h 25"/>
                <a:gd name="T32" fmla="*/ 307 w 307"/>
                <a:gd name="T33" fmla="*/ 25 h 2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7" h="25">
                  <a:moveTo>
                    <a:pt x="0" y="13"/>
                  </a:moveTo>
                  <a:lnTo>
                    <a:pt x="13" y="25"/>
                  </a:lnTo>
                  <a:lnTo>
                    <a:pt x="307" y="25"/>
                  </a:lnTo>
                  <a:lnTo>
                    <a:pt x="307" y="0"/>
                  </a:lnTo>
                  <a:lnTo>
                    <a:pt x="13" y="0"/>
                  </a:lnTo>
                  <a:lnTo>
                    <a:pt x="27" y="13"/>
                  </a:lnTo>
                  <a:lnTo>
                    <a:pt x="0" y="13"/>
                  </a:lnTo>
                  <a:lnTo>
                    <a:pt x="0" y="25"/>
                  </a:lnTo>
                  <a:lnTo>
                    <a:pt x="13" y="25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66CCFF"/>
            </a:solidFill>
            <a:ln w="12700">
              <a:solidFill>
                <a:srgbClr val="66CCFF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6799" name="Freeform 108"/>
            <p:cNvSpPr>
              <a:spLocks/>
            </p:cNvSpPr>
            <p:nvPr/>
          </p:nvSpPr>
          <p:spPr bwMode="auto">
            <a:xfrm>
              <a:off x="2497" y="1886"/>
              <a:ext cx="9" cy="187"/>
            </a:xfrm>
            <a:custGeom>
              <a:avLst/>
              <a:gdLst>
                <a:gd name="T0" fmla="*/ 4 w 27"/>
                <a:gd name="T1" fmla="*/ 0 h 560"/>
                <a:gd name="T2" fmla="*/ 0 w 27"/>
                <a:gd name="T3" fmla="*/ 4 h 560"/>
                <a:gd name="T4" fmla="*/ 0 w 27"/>
                <a:gd name="T5" fmla="*/ 187 h 560"/>
                <a:gd name="T6" fmla="*/ 9 w 27"/>
                <a:gd name="T7" fmla="*/ 187 h 560"/>
                <a:gd name="T8" fmla="*/ 9 w 27"/>
                <a:gd name="T9" fmla="*/ 4 h 560"/>
                <a:gd name="T10" fmla="*/ 5 w 27"/>
                <a:gd name="T11" fmla="*/ 9 h 560"/>
                <a:gd name="T12" fmla="*/ 4 w 27"/>
                <a:gd name="T13" fmla="*/ 0 h 560"/>
                <a:gd name="T14" fmla="*/ 0 w 27"/>
                <a:gd name="T15" fmla="*/ 1 h 560"/>
                <a:gd name="T16" fmla="*/ 0 w 27"/>
                <a:gd name="T17" fmla="*/ 4 h 560"/>
                <a:gd name="T18" fmla="*/ 4 w 27"/>
                <a:gd name="T19" fmla="*/ 0 h 5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7"/>
                <a:gd name="T31" fmla="*/ 0 h 560"/>
                <a:gd name="T32" fmla="*/ 27 w 27"/>
                <a:gd name="T33" fmla="*/ 560 h 5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7" h="560">
                  <a:moveTo>
                    <a:pt x="12" y="0"/>
                  </a:moveTo>
                  <a:lnTo>
                    <a:pt x="0" y="13"/>
                  </a:lnTo>
                  <a:lnTo>
                    <a:pt x="0" y="560"/>
                  </a:lnTo>
                  <a:lnTo>
                    <a:pt x="27" y="560"/>
                  </a:lnTo>
                  <a:lnTo>
                    <a:pt x="27" y="13"/>
                  </a:lnTo>
                  <a:lnTo>
                    <a:pt x="15" y="26"/>
                  </a:lnTo>
                  <a:lnTo>
                    <a:pt x="12" y="0"/>
                  </a:lnTo>
                  <a:lnTo>
                    <a:pt x="0" y="2"/>
                  </a:lnTo>
                  <a:lnTo>
                    <a:pt x="0" y="1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66CCFF"/>
            </a:solidFill>
            <a:ln w="12700">
              <a:solidFill>
                <a:srgbClr val="66CCFF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6800" name="Freeform 109"/>
            <p:cNvSpPr>
              <a:spLocks/>
            </p:cNvSpPr>
            <p:nvPr/>
          </p:nvSpPr>
          <p:spPr bwMode="auto">
            <a:xfrm>
              <a:off x="2501" y="1886"/>
              <a:ext cx="46" cy="9"/>
            </a:xfrm>
            <a:custGeom>
              <a:avLst/>
              <a:gdLst>
                <a:gd name="T0" fmla="*/ 46 w 138"/>
                <a:gd name="T1" fmla="*/ 4 h 27"/>
                <a:gd name="T2" fmla="*/ 41 w 138"/>
                <a:gd name="T3" fmla="*/ 1 h 27"/>
                <a:gd name="T4" fmla="*/ 36 w 138"/>
                <a:gd name="T5" fmla="*/ 1 h 27"/>
                <a:gd name="T6" fmla="*/ 31 w 138"/>
                <a:gd name="T7" fmla="*/ 1 h 27"/>
                <a:gd name="T8" fmla="*/ 26 w 138"/>
                <a:gd name="T9" fmla="*/ 1 h 27"/>
                <a:gd name="T10" fmla="*/ 21 w 138"/>
                <a:gd name="T11" fmla="*/ 0 h 27"/>
                <a:gd name="T12" fmla="*/ 16 w 138"/>
                <a:gd name="T13" fmla="*/ 0 h 27"/>
                <a:gd name="T14" fmla="*/ 11 w 138"/>
                <a:gd name="T15" fmla="*/ 0 h 27"/>
                <a:gd name="T16" fmla="*/ 6 w 138"/>
                <a:gd name="T17" fmla="*/ 0 h 27"/>
                <a:gd name="T18" fmla="*/ 0 w 138"/>
                <a:gd name="T19" fmla="*/ 0 h 27"/>
                <a:gd name="T20" fmla="*/ 1 w 138"/>
                <a:gd name="T21" fmla="*/ 9 h 27"/>
                <a:gd name="T22" fmla="*/ 6 w 138"/>
                <a:gd name="T23" fmla="*/ 9 h 27"/>
                <a:gd name="T24" fmla="*/ 11 w 138"/>
                <a:gd name="T25" fmla="*/ 9 h 27"/>
                <a:gd name="T26" fmla="*/ 16 w 138"/>
                <a:gd name="T27" fmla="*/ 9 h 27"/>
                <a:gd name="T28" fmla="*/ 21 w 138"/>
                <a:gd name="T29" fmla="*/ 9 h 27"/>
                <a:gd name="T30" fmla="*/ 26 w 138"/>
                <a:gd name="T31" fmla="*/ 9 h 27"/>
                <a:gd name="T32" fmla="*/ 31 w 138"/>
                <a:gd name="T33" fmla="*/ 9 h 27"/>
                <a:gd name="T34" fmla="*/ 36 w 138"/>
                <a:gd name="T35" fmla="*/ 9 h 27"/>
                <a:gd name="T36" fmla="*/ 42 w 138"/>
                <a:gd name="T37" fmla="*/ 9 h 27"/>
                <a:gd name="T38" fmla="*/ 37 w 138"/>
                <a:gd name="T39" fmla="*/ 5 h 27"/>
                <a:gd name="T40" fmla="*/ 46 w 138"/>
                <a:gd name="T41" fmla="*/ 4 h 27"/>
                <a:gd name="T42" fmla="*/ 45 w 138"/>
                <a:gd name="T43" fmla="*/ 0 h 27"/>
                <a:gd name="T44" fmla="*/ 41 w 138"/>
                <a:gd name="T45" fmla="*/ 1 h 27"/>
                <a:gd name="T46" fmla="*/ 46 w 138"/>
                <a:gd name="T47" fmla="*/ 4 h 2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38"/>
                <a:gd name="T73" fmla="*/ 0 h 27"/>
                <a:gd name="T74" fmla="*/ 138 w 138"/>
                <a:gd name="T75" fmla="*/ 27 h 27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38" h="27">
                  <a:moveTo>
                    <a:pt x="138" y="13"/>
                  </a:moveTo>
                  <a:lnTo>
                    <a:pt x="123" y="2"/>
                  </a:lnTo>
                  <a:lnTo>
                    <a:pt x="109" y="2"/>
                  </a:lnTo>
                  <a:lnTo>
                    <a:pt x="94" y="2"/>
                  </a:lnTo>
                  <a:lnTo>
                    <a:pt x="78" y="2"/>
                  </a:lnTo>
                  <a:lnTo>
                    <a:pt x="64" y="0"/>
                  </a:lnTo>
                  <a:lnTo>
                    <a:pt x="48" y="0"/>
                  </a:lnTo>
                  <a:lnTo>
                    <a:pt x="32" y="0"/>
                  </a:lnTo>
                  <a:lnTo>
                    <a:pt x="17" y="0"/>
                  </a:lnTo>
                  <a:lnTo>
                    <a:pt x="0" y="0"/>
                  </a:lnTo>
                  <a:lnTo>
                    <a:pt x="3" y="26"/>
                  </a:lnTo>
                  <a:lnTo>
                    <a:pt x="17" y="26"/>
                  </a:lnTo>
                  <a:lnTo>
                    <a:pt x="32" y="26"/>
                  </a:lnTo>
                  <a:lnTo>
                    <a:pt x="48" y="26"/>
                  </a:lnTo>
                  <a:lnTo>
                    <a:pt x="64" y="26"/>
                  </a:lnTo>
                  <a:lnTo>
                    <a:pt x="78" y="27"/>
                  </a:lnTo>
                  <a:lnTo>
                    <a:pt x="94" y="27"/>
                  </a:lnTo>
                  <a:lnTo>
                    <a:pt x="109" y="27"/>
                  </a:lnTo>
                  <a:lnTo>
                    <a:pt x="126" y="27"/>
                  </a:lnTo>
                  <a:lnTo>
                    <a:pt x="111" y="16"/>
                  </a:lnTo>
                  <a:lnTo>
                    <a:pt x="138" y="13"/>
                  </a:lnTo>
                  <a:lnTo>
                    <a:pt x="136" y="0"/>
                  </a:lnTo>
                  <a:lnTo>
                    <a:pt x="123" y="2"/>
                  </a:lnTo>
                  <a:lnTo>
                    <a:pt x="138" y="13"/>
                  </a:lnTo>
                  <a:close/>
                </a:path>
              </a:pathLst>
            </a:custGeom>
            <a:solidFill>
              <a:srgbClr val="66CCFF"/>
            </a:solidFill>
            <a:ln w="12700">
              <a:solidFill>
                <a:srgbClr val="66CCFF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6801" name="Freeform 110"/>
            <p:cNvSpPr>
              <a:spLocks/>
            </p:cNvSpPr>
            <p:nvPr/>
          </p:nvSpPr>
          <p:spPr bwMode="auto">
            <a:xfrm>
              <a:off x="2538" y="1890"/>
              <a:ext cx="97" cy="138"/>
            </a:xfrm>
            <a:custGeom>
              <a:avLst/>
              <a:gdLst>
                <a:gd name="T0" fmla="*/ 96 w 289"/>
                <a:gd name="T1" fmla="*/ 130 h 413"/>
                <a:gd name="T2" fmla="*/ 97 w 289"/>
                <a:gd name="T3" fmla="*/ 130 h 413"/>
                <a:gd name="T4" fmla="*/ 85 w 289"/>
                <a:gd name="T5" fmla="*/ 128 h 413"/>
                <a:gd name="T6" fmla="*/ 73 w 289"/>
                <a:gd name="T7" fmla="*/ 126 h 413"/>
                <a:gd name="T8" fmla="*/ 63 w 289"/>
                <a:gd name="T9" fmla="*/ 122 h 413"/>
                <a:gd name="T10" fmla="*/ 54 w 289"/>
                <a:gd name="T11" fmla="*/ 118 h 413"/>
                <a:gd name="T12" fmla="*/ 47 w 289"/>
                <a:gd name="T13" fmla="*/ 112 h 413"/>
                <a:gd name="T14" fmla="*/ 40 w 289"/>
                <a:gd name="T15" fmla="*/ 105 h 413"/>
                <a:gd name="T16" fmla="*/ 34 w 289"/>
                <a:gd name="T17" fmla="*/ 98 h 413"/>
                <a:gd name="T18" fmla="*/ 29 w 289"/>
                <a:gd name="T19" fmla="*/ 90 h 413"/>
                <a:gd name="T20" fmla="*/ 25 w 289"/>
                <a:gd name="T21" fmla="*/ 80 h 413"/>
                <a:gd name="T22" fmla="*/ 20 w 289"/>
                <a:gd name="T23" fmla="*/ 71 h 413"/>
                <a:gd name="T24" fmla="*/ 18 w 289"/>
                <a:gd name="T25" fmla="*/ 60 h 413"/>
                <a:gd name="T26" fmla="*/ 15 w 289"/>
                <a:gd name="T27" fmla="*/ 49 h 413"/>
                <a:gd name="T28" fmla="*/ 13 w 289"/>
                <a:gd name="T29" fmla="*/ 37 h 413"/>
                <a:gd name="T30" fmla="*/ 11 w 289"/>
                <a:gd name="T31" fmla="*/ 25 h 413"/>
                <a:gd name="T32" fmla="*/ 10 w 289"/>
                <a:gd name="T33" fmla="*/ 13 h 413"/>
                <a:gd name="T34" fmla="*/ 9 w 289"/>
                <a:gd name="T35" fmla="*/ 0 h 413"/>
                <a:gd name="T36" fmla="*/ 0 w 289"/>
                <a:gd name="T37" fmla="*/ 1 h 413"/>
                <a:gd name="T38" fmla="*/ 1 w 289"/>
                <a:gd name="T39" fmla="*/ 14 h 413"/>
                <a:gd name="T40" fmla="*/ 2 w 289"/>
                <a:gd name="T41" fmla="*/ 26 h 413"/>
                <a:gd name="T42" fmla="*/ 4 w 289"/>
                <a:gd name="T43" fmla="*/ 38 h 413"/>
                <a:gd name="T44" fmla="*/ 6 w 289"/>
                <a:gd name="T45" fmla="*/ 50 h 413"/>
                <a:gd name="T46" fmla="*/ 9 w 289"/>
                <a:gd name="T47" fmla="*/ 62 h 413"/>
                <a:gd name="T48" fmla="*/ 12 w 289"/>
                <a:gd name="T49" fmla="*/ 73 h 413"/>
                <a:gd name="T50" fmla="*/ 16 w 289"/>
                <a:gd name="T51" fmla="*/ 84 h 413"/>
                <a:gd name="T52" fmla="*/ 21 w 289"/>
                <a:gd name="T53" fmla="*/ 94 h 413"/>
                <a:gd name="T54" fmla="*/ 27 w 289"/>
                <a:gd name="T55" fmla="*/ 103 h 413"/>
                <a:gd name="T56" fmla="*/ 33 w 289"/>
                <a:gd name="T57" fmla="*/ 111 h 413"/>
                <a:gd name="T58" fmla="*/ 41 w 289"/>
                <a:gd name="T59" fmla="*/ 118 h 413"/>
                <a:gd name="T60" fmla="*/ 50 w 289"/>
                <a:gd name="T61" fmla="*/ 125 h 413"/>
                <a:gd name="T62" fmla="*/ 59 w 289"/>
                <a:gd name="T63" fmla="*/ 130 h 413"/>
                <a:gd name="T64" fmla="*/ 70 w 289"/>
                <a:gd name="T65" fmla="*/ 134 h 413"/>
                <a:gd name="T66" fmla="*/ 83 w 289"/>
                <a:gd name="T67" fmla="*/ 137 h 413"/>
                <a:gd name="T68" fmla="*/ 96 w 289"/>
                <a:gd name="T69" fmla="*/ 138 h 413"/>
                <a:gd name="T70" fmla="*/ 96 w 289"/>
                <a:gd name="T71" fmla="*/ 138 h 413"/>
                <a:gd name="T72" fmla="*/ 96 w 289"/>
                <a:gd name="T73" fmla="*/ 138 h 413"/>
                <a:gd name="T74" fmla="*/ 96 w 289"/>
                <a:gd name="T75" fmla="*/ 138 h 413"/>
                <a:gd name="T76" fmla="*/ 96 w 289"/>
                <a:gd name="T77" fmla="*/ 138 h 413"/>
                <a:gd name="T78" fmla="*/ 96 w 289"/>
                <a:gd name="T79" fmla="*/ 130 h 41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89"/>
                <a:gd name="T121" fmla="*/ 0 h 413"/>
                <a:gd name="T122" fmla="*/ 289 w 289"/>
                <a:gd name="T123" fmla="*/ 413 h 413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89" h="413">
                  <a:moveTo>
                    <a:pt x="287" y="388"/>
                  </a:moveTo>
                  <a:lnTo>
                    <a:pt x="289" y="388"/>
                  </a:lnTo>
                  <a:lnTo>
                    <a:pt x="252" y="384"/>
                  </a:lnTo>
                  <a:lnTo>
                    <a:pt x="217" y="378"/>
                  </a:lnTo>
                  <a:lnTo>
                    <a:pt x="188" y="365"/>
                  </a:lnTo>
                  <a:lnTo>
                    <a:pt x="162" y="353"/>
                  </a:lnTo>
                  <a:lnTo>
                    <a:pt x="140" y="336"/>
                  </a:lnTo>
                  <a:lnTo>
                    <a:pt x="119" y="315"/>
                  </a:lnTo>
                  <a:lnTo>
                    <a:pt x="101" y="292"/>
                  </a:lnTo>
                  <a:lnTo>
                    <a:pt x="86" y="268"/>
                  </a:lnTo>
                  <a:lnTo>
                    <a:pt x="73" y="240"/>
                  </a:lnTo>
                  <a:lnTo>
                    <a:pt x="61" y="211"/>
                  </a:lnTo>
                  <a:lnTo>
                    <a:pt x="53" y="180"/>
                  </a:lnTo>
                  <a:lnTo>
                    <a:pt x="45" y="146"/>
                  </a:lnTo>
                  <a:lnTo>
                    <a:pt x="39" y="110"/>
                  </a:lnTo>
                  <a:lnTo>
                    <a:pt x="33" y="76"/>
                  </a:lnTo>
                  <a:lnTo>
                    <a:pt x="29" y="38"/>
                  </a:lnTo>
                  <a:lnTo>
                    <a:pt x="27" y="0"/>
                  </a:lnTo>
                  <a:lnTo>
                    <a:pt x="0" y="3"/>
                  </a:lnTo>
                  <a:lnTo>
                    <a:pt x="3" y="41"/>
                  </a:lnTo>
                  <a:lnTo>
                    <a:pt x="7" y="79"/>
                  </a:lnTo>
                  <a:lnTo>
                    <a:pt x="12" y="115"/>
                  </a:lnTo>
                  <a:lnTo>
                    <a:pt x="19" y="151"/>
                  </a:lnTo>
                  <a:lnTo>
                    <a:pt x="27" y="185"/>
                  </a:lnTo>
                  <a:lnTo>
                    <a:pt x="37" y="218"/>
                  </a:lnTo>
                  <a:lnTo>
                    <a:pt x="49" y="250"/>
                  </a:lnTo>
                  <a:lnTo>
                    <a:pt x="62" y="280"/>
                  </a:lnTo>
                  <a:lnTo>
                    <a:pt x="80" y="307"/>
                  </a:lnTo>
                  <a:lnTo>
                    <a:pt x="98" y="332"/>
                  </a:lnTo>
                  <a:lnTo>
                    <a:pt x="122" y="354"/>
                  </a:lnTo>
                  <a:lnTo>
                    <a:pt x="148" y="373"/>
                  </a:lnTo>
                  <a:lnTo>
                    <a:pt x="177" y="388"/>
                  </a:lnTo>
                  <a:lnTo>
                    <a:pt x="209" y="401"/>
                  </a:lnTo>
                  <a:lnTo>
                    <a:pt x="246" y="410"/>
                  </a:lnTo>
                  <a:lnTo>
                    <a:pt x="286" y="413"/>
                  </a:lnTo>
                  <a:lnTo>
                    <a:pt x="287" y="413"/>
                  </a:lnTo>
                  <a:lnTo>
                    <a:pt x="286" y="413"/>
                  </a:lnTo>
                  <a:lnTo>
                    <a:pt x="287" y="413"/>
                  </a:lnTo>
                  <a:lnTo>
                    <a:pt x="287" y="388"/>
                  </a:lnTo>
                  <a:close/>
                </a:path>
              </a:pathLst>
            </a:custGeom>
            <a:solidFill>
              <a:srgbClr val="66CCFF"/>
            </a:solidFill>
            <a:ln w="12700">
              <a:solidFill>
                <a:srgbClr val="66CCFF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6802" name="Freeform 111"/>
            <p:cNvSpPr>
              <a:spLocks/>
            </p:cNvSpPr>
            <p:nvPr/>
          </p:nvSpPr>
          <p:spPr bwMode="auto">
            <a:xfrm>
              <a:off x="2634" y="2020"/>
              <a:ext cx="50" cy="8"/>
            </a:xfrm>
            <a:custGeom>
              <a:avLst/>
              <a:gdLst>
                <a:gd name="T0" fmla="*/ 50 w 151"/>
                <a:gd name="T1" fmla="*/ 4 h 25"/>
                <a:gd name="T2" fmla="*/ 50 w 151"/>
                <a:gd name="T3" fmla="*/ 0 h 25"/>
                <a:gd name="T4" fmla="*/ 0 w 151"/>
                <a:gd name="T5" fmla="*/ 0 h 25"/>
                <a:gd name="T6" fmla="*/ 0 w 151"/>
                <a:gd name="T7" fmla="*/ 8 h 25"/>
                <a:gd name="T8" fmla="*/ 50 w 151"/>
                <a:gd name="T9" fmla="*/ 8 h 25"/>
                <a:gd name="T10" fmla="*/ 50 w 151"/>
                <a:gd name="T11" fmla="*/ 4 h 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1"/>
                <a:gd name="T19" fmla="*/ 0 h 25"/>
                <a:gd name="T20" fmla="*/ 151 w 151"/>
                <a:gd name="T21" fmla="*/ 25 h 2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1" h="25">
                  <a:moveTo>
                    <a:pt x="151" y="13"/>
                  </a:moveTo>
                  <a:lnTo>
                    <a:pt x="151" y="0"/>
                  </a:lnTo>
                  <a:lnTo>
                    <a:pt x="0" y="0"/>
                  </a:lnTo>
                  <a:lnTo>
                    <a:pt x="0" y="25"/>
                  </a:lnTo>
                  <a:lnTo>
                    <a:pt x="151" y="25"/>
                  </a:lnTo>
                  <a:lnTo>
                    <a:pt x="151" y="13"/>
                  </a:lnTo>
                  <a:close/>
                </a:path>
              </a:pathLst>
            </a:custGeom>
            <a:solidFill>
              <a:srgbClr val="66CCFF"/>
            </a:solidFill>
            <a:ln w="12700">
              <a:solidFill>
                <a:srgbClr val="66CCFF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6803" name="Freeform 112"/>
            <p:cNvSpPr>
              <a:spLocks/>
            </p:cNvSpPr>
            <p:nvPr/>
          </p:nvSpPr>
          <p:spPr bwMode="auto">
            <a:xfrm>
              <a:off x="2781" y="2020"/>
              <a:ext cx="90" cy="8"/>
            </a:xfrm>
            <a:custGeom>
              <a:avLst/>
              <a:gdLst>
                <a:gd name="T0" fmla="*/ 90 w 271"/>
                <a:gd name="T1" fmla="*/ 4 h 25"/>
                <a:gd name="T2" fmla="*/ 86 w 271"/>
                <a:gd name="T3" fmla="*/ 0 h 25"/>
                <a:gd name="T4" fmla="*/ 0 w 271"/>
                <a:gd name="T5" fmla="*/ 0 h 25"/>
                <a:gd name="T6" fmla="*/ 0 w 271"/>
                <a:gd name="T7" fmla="*/ 8 h 25"/>
                <a:gd name="T8" fmla="*/ 86 w 271"/>
                <a:gd name="T9" fmla="*/ 8 h 25"/>
                <a:gd name="T10" fmla="*/ 81 w 271"/>
                <a:gd name="T11" fmla="*/ 4 h 25"/>
                <a:gd name="T12" fmla="*/ 90 w 271"/>
                <a:gd name="T13" fmla="*/ 4 h 25"/>
                <a:gd name="T14" fmla="*/ 90 w 271"/>
                <a:gd name="T15" fmla="*/ 0 h 25"/>
                <a:gd name="T16" fmla="*/ 86 w 271"/>
                <a:gd name="T17" fmla="*/ 0 h 25"/>
                <a:gd name="T18" fmla="*/ 90 w 271"/>
                <a:gd name="T19" fmla="*/ 4 h 2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71"/>
                <a:gd name="T31" fmla="*/ 0 h 25"/>
                <a:gd name="T32" fmla="*/ 271 w 271"/>
                <a:gd name="T33" fmla="*/ 25 h 2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71" h="25">
                  <a:moveTo>
                    <a:pt x="271" y="13"/>
                  </a:moveTo>
                  <a:lnTo>
                    <a:pt x="258" y="0"/>
                  </a:lnTo>
                  <a:lnTo>
                    <a:pt x="0" y="0"/>
                  </a:lnTo>
                  <a:lnTo>
                    <a:pt x="0" y="25"/>
                  </a:lnTo>
                  <a:lnTo>
                    <a:pt x="258" y="25"/>
                  </a:lnTo>
                  <a:lnTo>
                    <a:pt x="245" y="13"/>
                  </a:lnTo>
                  <a:lnTo>
                    <a:pt x="271" y="13"/>
                  </a:lnTo>
                  <a:lnTo>
                    <a:pt x="271" y="0"/>
                  </a:lnTo>
                  <a:lnTo>
                    <a:pt x="258" y="0"/>
                  </a:lnTo>
                  <a:lnTo>
                    <a:pt x="271" y="13"/>
                  </a:lnTo>
                  <a:close/>
                </a:path>
              </a:pathLst>
            </a:custGeom>
            <a:solidFill>
              <a:srgbClr val="66CCFF"/>
            </a:solidFill>
            <a:ln w="12700">
              <a:solidFill>
                <a:srgbClr val="66CCFF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6804" name="Freeform 113"/>
            <p:cNvSpPr>
              <a:spLocks/>
            </p:cNvSpPr>
            <p:nvPr/>
          </p:nvSpPr>
          <p:spPr bwMode="auto">
            <a:xfrm>
              <a:off x="2863" y="2024"/>
              <a:ext cx="8" cy="56"/>
            </a:xfrm>
            <a:custGeom>
              <a:avLst/>
              <a:gdLst>
                <a:gd name="T0" fmla="*/ 4 w 26"/>
                <a:gd name="T1" fmla="*/ 56 h 167"/>
                <a:gd name="T2" fmla="*/ 8 w 26"/>
                <a:gd name="T3" fmla="*/ 52 h 167"/>
                <a:gd name="T4" fmla="*/ 8 w 26"/>
                <a:gd name="T5" fmla="*/ 0 h 167"/>
                <a:gd name="T6" fmla="*/ 0 w 26"/>
                <a:gd name="T7" fmla="*/ 0 h 167"/>
                <a:gd name="T8" fmla="*/ 0 w 26"/>
                <a:gd name="T9" fmla="*/ 52 h 167"/>
                <a:gd name="T10" fmla="*/ 4 w 26"/>
                <a:gd name="T11" fmla="*/ 48 h 167"/>
                <a:gd name="T12" fmla="*/ 4 w 26"/>
                <a:gd name="T13" fmla="*/ 56 h 167"/>
                <a:gd name="T14" fmla="*/ 8 w 26"/>
                <a:gd name="T15" fmla="*/ 56 h 167"/>
                <a:gd name="T16" fmla="*/ 8 w 26"/>
                <a:gd name="T17" fmla="*/ 52 h 167"/>
                <a:gd name="T18" fmla="*/ 4 w 26"/>
                <a:gd name="T19" fmla="*/ 56 h 1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"/>
                <a:gd name="T31" fmla="*/ 0 h 167"/>
                <a:gd name="T32" fmla="*/ 26 w 26"/>
                <a:gd name="T33" fmla="*/ 167 h 16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" h="167">
                  <a:moveTo>
                    <a:pt x="13" y="167"/>
                  </a:moveTo>
                  <a:lnTo>
                    <a:pt x="26" y="155"/>
                  </a:lnTo>
                  <a:lnTo>
                    <a:pt x="26" y="0"/>
                  </a:lnTo>
                  <a:lnTo>
                    <a:pt x="0" y="0"/>
                  </a:lnTo>
                  <a:lnTo>
                    <a:pt x="0" y="155"/>
                  </a:lnTo>
                  <a:lnTo>
                    <a:pt x="13" y="142"/>
                  </a:lnTo>
                  <a:lnTo>
                    <a:pt x="13" y="167"/>
                  </a:lnTo>
                  <a:lnTo>
                    <a:pt x="26" y="167"/>
                  </a:lnTo>
                  <a:lnTo>
                    <a:pt x="26" y="155"/>
                  </a:lnTo>
                  <a:lnTo>
                    <a:pt x="13" y="167"/>
                  </a:lnTo>
                  <a:close/>
                </a:path>
              </a:pathLst>
            </a:custGeom>
            <a:solidFill>
              <a:srgbClr val="66CCFF"/>
            </a:solidFill>
            <a:ln w="12700">
              <a:solidFill>
                <a:srgbClr val="66CCFF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6805" name="Freeform 114"/>
            <p:cNvSpPr>
              <a:spLocks/>
            </p:cNvSpPr>
            <p:nvPr/>
          </p:nvSpPr>
          <p:spPr bwMode="auto">
            <a:xfrm>
              <a:off x="2851" y="2071"/>
              <a:ext cx="16" cy="9"/>
            </a:xfrm>
            <a:custGeom>
              <a:avLst/>
              <a:gdLst>
                <a:gd name="T0" fmla="*/ 0 w 48"/>
                <a:gd name="T1" fmla="*/ 5 h 25"/>
                <a:gd name="T2" fmla="*/ 0 w 48"/>
                <a:gd name="T3" fmla="*/ 9 h 25"/>
                <a:gd name="T4" fmla="*/ 16 w 48"/>
                <a:gd name="T5" fmla="*/ 9 h 25"/>
                <a:gd name="T6" fmla="*/ 16 w 48"/>
                <a:gd name="T7" fmla="*/ 0 h 25"/>
                <a:gd name="T8" fmla="*/ 0 w 48"/>
                <a:gd name="T9" fmla="*/ 0 h 25"/>
                <a:gd name="T10" fmla="*/ 0 w 48"/>
                <a:gd name="T11" fmla="*/ 5 h 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"/>
                <a:gd name="T19" fmla="*/ 0 h 25"/>
                <a:gd name="T20" fmla="*/ 48 w 48"/>
                <a:gd name="T21" fmla="*/ 25 h 2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" h="25">
                  <a:moveTo>
                    <a:pt x="0" y="13"/>
                  </a:moveTo>
                  <a:lnTo>
                    <a:pt x="0" y="25"/>
                  </a:lnTo>
                  <a:lnTo>
                    <a:pt x="48" y="25"/>
                  </a:lnTo>
                  <a:lnTo>
                    <a:pt x="48" y="0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66CCFF"/>
            </a:solidFill>
            <a:ln w="12700">
              <a:solidFill>
                <a:srgbClr val="66CCFF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6806" name="Freeform 115"/>
            <p:cNvSpPr>
              <a:spLocks/>
            </p:cNvSpPr>
            <p:nvPr/>
          </p:nvSpPr>
          <p:spPr bwMode="auto">
            <a:xfrm>
              <a:off x="2497" y="2076"/>
              <a:ext cx="9" cy="54"/>
            </a:xfrm>
            <a:custGeom>
              <a:avLst/>
              <a:gdLst>
                <a:gd name="T0" fmla="*/ 7 w 27"/>
                <a:gd name="T1" fmla="*/ 54 h 163"/>
                <a:gd name="T2" fmla="*/ 9 w 27"/>
                <a:gd name="T3" fmla="*/ 51 h 163"/>
                <a:gd name="T4" fmla="*/ 9 w 27"/>
                <a:gd name="T5" fmla="*/ 0 h 163"/>
                <a:gd name="T6" fmla="*/ 0 w 27"/>
                <a:gd name="T7" fmla="*/ 0 h 163"/>
                <a:gd name="T8" fmla="*/ 0 w 27"/>
                <a:gd name="T9" fmla="*/ 51 h 163"/>
                <a:gd name="T10" fmla="*/ 2 w 27"/>
                <a:gd name="T11" fmla="*/ 47 h 163"/>
                <a:gd name="T12" fmla="*/ 7 w 27"/>
                <a:gd name="T13" fmla="*/ 54 h 163"/>
                <a:gd name="T14" fmla="*/ 9 w 27"/>
                <a:gd name="T15" fmla="*/ 53 h 163"/>
                <a:gd name="T16" fmla="*/ 9 w 27"/>
                <a:gd name="T17" fmla="*/ 51 h 163"/>
                <a:gd name="T18" fmla="*/ 7 w 27"/>
                <a:gd name="T19" fmla="*/ 54 h 16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7"/>
                <a:gd name="T31" fmla="*/ 0 h 163"/>
                <a:gd name="T32" fmla="*/ 27 w 27"/>
                <a:gd name="T33" fmla="*/ 163 h 16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7" h="163">
                  <a:moveTo>
                    <a:pt x="21" y="163"/>
                  </a:moveTo>
                  <a:lnTo>
                    <a:pt x="27" y="153"/>
                  </a:lnTo>
                  <a:lnTo>
                    <a:pt x="27" y="0"/>
                  </a:lnTo>
                  <a:lnTo>
                    <a:pt x="0" y="0"/>
                  </a:lnTo>
                  <a:lnTo>
                    <a:pt x="0" y="153"/>
                  </a:lnTo>
                  <a:lnTo>
                    <a:pt x="5" y="143"/>
                  </a:lnTo>
                  <a:lnTo>
                    <a:pt x="21" y="163"/>
                  </a:lnTo>
                  <a:lnTo>
                    <a:pt x="27" y="159"/>
                  </a:lnTo>
                  <a:lnTo>
                    <a:pt x="27" y="153"/>
                  </a:lnTo>
                  <a:lnTo>
                    <a:pt x="21" y="163"/>
                  </a:lnTo>
                  <a:close/>
                </a:path>
              </a:pathLst>
            </a:custGeom>
            <a:solidFill>
              <a:srgbClr val="66CCFF"/>
            </a:solidFill>
            <a:ln w="12700">
              <a:solidFill>
                <a:srgbClr val="66CCFF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6807" name="Freeform 116"/>
            <p:cNvSpPr>
              <a:spLocks/>
            </p:cNvSpPr>
            <p:nvPr/>
          </p:nvSpPr>
          <p:spPr bwMode="auto">
            <a:xfrm>
              <a:off x="2370" y="2123"/>
              <a:ext cx="134" cy="113"/>
            </a:xfrm>
            <a:custGeom>
              <a:avLst/>
              <a:gdLst>
                <a:gd name="T0" fmla="*/ 3 w 402"/>
                <a:gd name="T1" fmla="*/ 110 h 338"/>
                <a:gd name="T2" fmla="*/ 5 w 402"/>
                <a:gd name="T3" fmla="*/ 113 h 338"/>
                <a:gd name="T4" fmla="*/ 134 w 402"/>
                <a:gd name="T5" fmla="*/ 7 h 338"/>
                <a:gd name="T6" fmla="*/ 129 w 402"/>
                <a:gd name="T7" fmla="*/ 0 h 338"/>
                <a:gd name="T8" fmla="*/ 0 w 402"/>
                <a:gd name="T9" fmla="*/ 106 h 338"/>
                <a:gd name="T10" fmla="*/ 3 w 402"/>
                <a:gd name="T11" fmla="*/ 110 h 3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2"/>
                <a:gd name="T19" fmla="*/ 0 h 338"/>
                <a:gd name="T20" fmla="*/ 402 w 402"/>
                <a:gd name="T21" fmla="*/ 338 h 3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2" h="338">
                  <a:moveTo>
                    <a:pt x="8" y="328"/>
                  </a:moveTo>
                  <a:lnTo>
                    <a:pt x="16" y="338"/>
                  </a:lnTo>
                  <a:lnTo>
                    <a:pt x="402" y="20"/>
                  </a:lnTo>
                  <a:lnTo>
                    <a:pt x="386" y="0"/>
                  </a:lnTo>
                  <a:lnTo>
                    <a:pt x="0" y="318"/>
                  </a:lnTo>
                  <a:lnTo>
                    <a:pt x="8" y="328"/>
                  </a:lnTo>
                  <a:close/>
                </a:path>
              </a:pathLst>
            </a:custGeom>
            <a:solidFill>
              <a:srgbClr val="66CCFF"/>
            </a:solidFill>
            <a:ln w="12700">
              <a:solidFill>
                <a:srgbClr val="66CCFF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6808" name="Freeform 117"/>
            <p:cNvSpPr>
              <a:spLocks/>
            </p:cNvSpPr>
            <p:nvPr/>
          </p:nvSpPr>
          <p:spPr bwMode="auto">
            <a:xfrm>
              <a:off x="2499" y="1717"/>
              <a:ext cx="107" cy="92"/>
            </a:xfrm>
            <a:custGeom>
              <a:avLst/>
              <a:gdLst>
                <a:gd name="T0" fmla="*/ 104 w 322"/>
                <a:gd name="T1" fmla="*/ 0 h 277"/>
                <a:gd name="T2" fmla="*/ 101 w 322"/>
                <a:gd name="T3" fmla="*/ 1 h 277"/>
                <a:gd name="T4" fmla="*/ 0 w 322"/>
                <a:gd name="T5" fmla="*/ 85 h 277"/>
                <a:gd name="T6" fmla="*/ 6 w 322"/>
                <a:gd name="T7" fmla="*/ 92 h 277"/>
                <a:gd name="T8" fmla="*/ 107 w 322"/>
                <a:gd name="T9" fmla="*/ 8 h 277"/>
                <a:gd name="T10" fmla="*/ 104 w 322"/>
                <a:gd name="T11" fmla="*/ 8 h 277"/>
                <a:gd name="T12" fmla="*/ 104 w 322"/>
                <a:gd name="T13" fmla="*/ 0 h 277"/>
                <a:gd name="T14" fmla="*/ 102 w 322"/>
                <a:gd name="T15" fmla="*/ 0 h 277"/>
                <a:gd name="T16" fmla="*/ 101 w 322"/>
                <a:gd name="T17" fmla="*/ 1 h 277"/>
                <a:gd name="T18" fmla="*/ 104 w 322"/>
                <a:gd name="T19" fmla="*/ 0 h 27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2"/>
                <a:gd name="T31" fmla="*/ 0 h 277"/>
                <a:gd name="T32" fmla="*/ 322 w 322"/>
                <a:gd name="T33" fmla="*/ 277 h 27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2" h="277">
                  <a:moveTo>
                    <a:pt x="312" y="0"/>
                  </a:moveTo>
                  <a:lnTo>
                    <a:pt x="303" y="3"/>
                  </a:lnTo>
                  <a:lnTo>
                    <a:pt x="0" y="256"/>
                  </a:lnTo>
                  <a:lnTo>
                    <a:pt x="19" y="277"/>
                  </a:lnTo>
                  <a:lnTo>
                    <a:pt x="322" y="23"/>
                  </a:lnTo>
                  <a:lnTo>
                    <a:pt x="312" y="25"/>
                  </a:lnTo>
                  <a:lnTo>
                    <a:pt x="312" y="0"/>
                  </a:lnTo>
                  <a:lnTo>
                    <a:pt x="307" y="0"/>
                  </a:lnTo>
                  <a:lnTo>
                    <a:pt x="303" y="3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66CCFF"/>
            </a:solidFill>
            <a:ln w="12700">
              <a:solidFill>
                <a:srgbClr val="66CCFF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6809" name="Freeform 118"/>
            <p:cNvSpPr>
              <a:spLocks/>
            </p:cNvSpPr>
            <p:nvPr/>
          </p:nvSpPr>
          <p:spPr bwMode="auto">
            <a:xfrm>
              <a:off x="2603" y="1717"/>
              <a:ext cx="40" cy="8"/>
            </a:xfrm>
            <a:custGeom>
              <a:avLst/>
              <a:gdLst>
                <a:gd name="T0" fmla="*/ 40 w 121"/>
                <a:gd name="T1" fmla="*/ 4 h 25"/>
                <a:gd name="T2" fmla="*/ 40 w 121"/>
                <a:gd name="T3" fmla="*/ 0 h 25"/>
                <a:gd name="T4" fmla="*/ 0 w 121"/>
                <a:gd name="T5" fmla="*/ 0 h 25"/>
                <a:gd name="T6" fmla="*/ 0 w 121"/>
                <a:gd name="T7" fmla="*/ 8 h 25"/>
                <a:gd name="T8" fmla="*/ 40 w 121"/>
                <a:gd name="T9" fmla="*/ 8 h 25"/>
                <a:gd name="T10" fmla="*/ 40 w 121"/>
                <a:gd name="T11" fmla="*/ 4 h 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1"/>
                <a:gd name="T19" fmla="*/ 0 h 25"/>
                <a:gd name="T20" fmla="*/ 121 w 121"/>
                <a:gd name="T21" fmla="*/ 25 h 2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1" h="25">
                  <a:moveTo>
                    <a:pt x="121" y="13"/>
                  </a:moveTo>
                  <a:lnTo>
                    <a:pt x="121" y="0"/>
                  </a:lnTo>
                  <a:lnTo>
                    <a:pt x="0" y="0"/>
                  </a:lnTo>
                  <a:lnTo>
                    <a:pt x="0" y="25"/>
                  </a:lnTo>
                  <a:lnTo>
                    <a:pt x="121" y="25"/>
                  </a:lnTo>
                  <a:lnTo>
                    <a:pt x="121" y="13"/>
                  </a:lnTo>
                  <a:close/>
                </a:path>
              </a:pathLst>
            </a:custGeom>
            <a:solidFill>
              <a:srgbClr val="66CCFF"/>
            </a:solidFill>
            <a:ln w="12700">
              <a:solidFill>
                <a:srgbClr val="66CCFF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6810" name="Freeform 119"/>
            <p:cNvSpPr>
              <a:spLocks/>
            </p:cNvSpPr>
            <p:nvPr/>
          </p:nvSpPr>
          <p:spPr bwMode="auto">
            <a:xfrm>
              <a:off x="2822" y="1717"/>
              <a:ext cx="59" cy="8"/>
            </a:xfrm>
            <a:custGeom>
              <a:avLst/>
              <a:gdLst>
                <a:gd name="T0" fmla="*/ 50 w 175"/>
                <a:gd name="T1" fmla="*/ 4 h 25"/>
                <a:gd name="T2" fmla="*/ 55 w 175"/>
                <a:gd name="T3" fmla="*/ 0 h 25"/>
                <a:gd name="T4" fmla="*/ 0 w 175"/>
                <a:gd name="T5" fmla="*/ 0 h 25"/>
                <a:gd name="T6" fmla="*/ 0 w 175"/>
                <a:gd name="T7" fmla="*/ 8 h 25"/>
                <a:gd name="T8" fmla="*/ 55 w 175"/>
                <a:gd name="T9" fmla="*/ 8 h 25"/>
                <a:gd name="T10" fmla="*/ 59 w 175"/>
                <a:gd name="T11" fmla="*/ 4 h 25"/>
                <a:gd name="T12" fmla="*/ 55 w 175"/>
                <a:gd name="T13" fmla="*/ 8 h 25"/>
                <a:gd name="T14" fmla="*/ 59 w 175"/>
                <a:gd name="T15" fmla="*/ 8 h 25"/>
                <a:gd name="T16" fmla="*/ 59 w 175"/>
                <a:gd name="T17" fmla="*/ 4 h 25"/>
                <a:gd name="T18" fmla="*/ 50 w 175"/>
                <a:gd name="T19" fmla="*/ 4 h 2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5"/>
                <a:gd name="T31" fmla="*/ 0 h 25"/>
                <a:gd name="T32" fmla="*/ 175 w 175"/>
                <a:gd name="T33" fmla="*/ 25 h 2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5" h="25">
                  <a:moveTo>
                    <a:pt x="148" y="13"/>
                  </a:moveTo>
                  <a:lnTo>
                    <a:pt x="162" y="0"/>
                  </a:lnTo>
                  <a:lnTo>
                    <a:pt x="0" y="0"/>
                  </a:lnTo>
                  <a:lnTo>
                    <a:pt x="0" y="25"/>
                  </a:lnTo>
                  <a:lnTo>
                    <a:pt x="162" y="25"/>
                  </a:lnTo>
                  <a:lnTo>
                    <a:pt x="175" y="13"/>
                  </a:lnTo>
                  <a:lnTo>
                    <a:pt x="162" y="25"/>
                  </a:lnTo>
                  <a:lnTo>
                    <a:pt x="175" y="25"/>
                  </a:lnTo>
                  <a:lnTo>
                    <a:pt x="175" y="13"/>
                  </a:lnTo>
                  <a:lnTo>
                    <a:pt x="148" y="13"/>
                  </a:lnTo>
                  <a:close/>
                </a:path>
              </a:pathLst>
            </a:custGeom>
            <a:solidFill>
              <a:srgbClr val="66CCFF"/>
            </a:solidFill>
            <a:ln w="12700">
              <a:solidFill>
                <a:srgbClr val="66CCFF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6811" name="Freeform 120"/>
            <p:cNvSpPr>
              <a:spLocks/>
            </p:cNvSpPr>
            <p:nvPr/>
          </p:nvSpPr>
          <p:spPr bwMode="auto">
            <a:xfrm>
              <a:off x="2872" y="1482"/>
              <a:ext cx="9" cy="239"/>
            </a:xfrm>
            <a:custGeom>
              <a:avLst/>
              <a:gdLst>
                <a:gd name="T0" fmla="*/ 1 w 27"/>
                <a:gd name="T1" fmla="*/ 6 h 718"/>
                <a:gd name="T2" fmla="*/ 0 w 27"/>
                <a:gd name="T3" fmla="*/ 3 h 718"/>
                <a:gd name="T4" fmla="*/ 0 w 27"/>
                <a:gd name="T5" fmla="*/ 239 h 718"/>
                <a:gd name="T6" fmla="*/ 9 w 27"/>
                <a:gd name="T7" fmla="*/ 239 h 718"/>
                <a:gd name="T8" fmla="*/ 9 w 27"/>
                <a:gd name="T9" fmla="*/ 3 h 718"/>
                <a:gd name="T10" fmla="*/ 8 w 27"/>
                <a:gd name="T11" fmla="*/ 0 h 718"/>
                <a:gd name="T12" fmla="*/ 9 w 27"/>
                <a:gd name="T13" fmla="*/ 3 h 718"/>
                <a:gd name="T14" fmla="*/ 9 w 27"/>
                <a:gd name="T15" fmla="*/ 1 h 718"/>
                <a:gd name="T16" fmla="*/ 8 w 27"/>
                <a:gd name="T17" fmla="*/ 0 h 718"/>
                <a:gd name="T18" fmla="*/ 1 w 27"/>
                <a:gd name="T19" fmla="*/ 6 h 7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7"/>
                <a:gd name="T31" fmla="*/ 0 h 718"/>
                <a:gd name="T32" fmla="*/ 27 w 27"/>
                <a:gd name="T33" fmla="*/ 718 h 7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7" h="718">
                  <a:moveTo>
                    <a:pt x="4" y="18"/>
                  </a:moveTo>
                  <a:lnTo>
                    <a:pt x="0" y="9"/>
                  </a:lnTo>
                  <a:lnTo>
                    <a:pt x="0" y="718"/>
                  </a:lnTo>
                  <a:lnTo>
                    <a:pt x="27" y="718"/>
                  </a:lnTo>
                  <a:lnTo>
                    <a:pt x="27" y="9"/>
                  </a:lnTo>
                  <a:lnTo>
                    <a:pt x="23" y="0"/>
                  </a:lnTo>
                  <a:lnTo>
                    <a:pt x="27" y="9"/>
                  </a:lnTo>
                  <a:lnTo>
                    <a:pt x="27" y="4"/>
                  </a:lnTo>
                  <a:lnTo>
                    <a:pt x="23" y="0"/>
                  </a:lnTo>
                  <a:lnTo>
                    <a:pt x="4" y="18"/>
                  </a:lnTo>
                  <a:close/>
                </a:path>
              </a:pathLst>
            </a:custGeom>
            <a:solidFill>
              <a:srgbClr val="66CCFF"/>
            </a:solidFill>
            <a:ln w="12700">
              <a:solidFill>
                <a:srgbClr val="66CCFF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6812" name="Freeform 121"/>
            <p:cNvSpPr>
              <a:spLocks/>
            </p:cNvSpPr>
            <p:nvPr/>
          </p:nvSpPr>
          <p:spPr bwMode="auto">
            <a:xfrm>
              <a:off x="2659" y="1284"/>
              <a:ext cx="220" cy="204"/>
            </a:xfrm>
            <a:custGeom>
              <a:avLst/>
              <a:gdLst>
                <a:gd name="T0" fmla="*/ 3 w 660"/>
                <a:gd name="T1" fmla="*/ 8 h 613"/>
                <a:gd name="T2" fmla="*/ 0 w 660"/>
                <a:gd name="T3" fmla="*/ 7 h 613"/>
                <a:gd name="T4" fmla="*/ 214 w 660"/>
                <a:gd name="T5" fmla="*/ 204 h 613"/>
                <a:gd name="T6" fmla="*/ 220 w 660"/>
                <a:gd name="T7" fmla="*/ 198 h 613"/>
                <a:gd name="T8" fmla="*/ 6 w 660"/>
                <a:gd name="T9" fmla="*/ 1 h 613"/>
                <a:gd name="T10" fmla="*/ 3 w 660"/>
                <a:gd name="T11" fmla="*/ 0 h 613"/>
                <a:gd name="T12" fmla="*/ 6 w 660"/>
                <a:gd name="T13" fmla="*/ 1 h 613"/>
                <a:gd name="T14" fmla="*/ 5 w 660"/>
                <a:gd name="T15" fmla="*/ 0 h 613"/>
                <a:gd name="T16" fmla="*/ 3 w 660"/>
                <a:gd name="T17" fmla="*/ 0 h 613"/>
                <a:gd name="T18" fmla="*/ 3 w 660"/>
                <a:gd name="T19" fmla="*/ 8 h 61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60"/>
                <a:gd name="T31" fmla="*/ 0 h 613"/>
                <a:gd name="T32" fmla="*/ 660 w 660"/>
                <a:gd name="T33" fmla="*/ 613 h 61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60" h="613">
                  <a:moveTo>
                    <a:pt x="9" y="25"/>
                  </a:moveTo>
                  <a:lnTo>
                    <a:pt x="0" y="22"/>
                  </a:lnTo>
                  <a:lnTo>
                    <a:pt x="641" y="613"/>
                  </a:lnTo>
                  <a:lnTo>
                    <a:pt x="660" y="595"/>
                  </a:lnTo>
                  <a:lnTo>
                    <a:pt x="18" y="4"/>
                  </a:lnTo>
                  <a:lnTo>
                    <a:pt x="9" y="0"/>
                  </a:lnTo>
                  <a:lnTo>
                    <a:pt x="18" y="4"/>
                  </a:lnTo>
                  <a:lnTo>
                    <a:pt x="14" y="0"/>
                  </a:lnTo>
                  <a:lnTo>
                    <a:pt x="9" y="0"/>
                  </a:lnTo>
                  <a:lnTo>
                    <a:pt x="9" y="25"/>
                  </a:lnTo>
                  <a:close/>
                </a:path>
              </a:pathLst>
            </a:custGeom>
            <a:solidFill>
              <a:srgbClr val="66CCFF"/>
            </a:solidFill>
            <a:ln w="12700">
              <a:solidFill>
                <a:srgbClr val="66CCFF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6813" name="Freeform 122"/>
            <p:cNvSpPr>
              <a:spLocks/>
            </p:cNvSpPr>
            <p:nvPr/>
          </p:nvSpPr>
          <p:spPr bwMode="auto">
            <a:xfrm>
              <a:off x="2601" y="1284"/>
              <a:ext cx="61" cy="8"/>
            </a:xfrm>
            <a:custGeom>
              <a:avLst/>
              <a:gdLst>
                <a:gd name="T0" fmla="*/ 9 w 183"/>
                <a:gd name="T1" fmla="*/ 4 h 25"/>
                <a:gd name="T2" fmla="*/ 5 w 183"/>
                <a:gd name="T3" fmla="*/ 8 h 25"/>
                <a:gd name="T4" fmla="*/ 61 w 183"/>
                <a:gd name="T5" fmla="*/ 8 h 25"/>
                <a:gd name="T6" fmla="*/ 61 w 183"/>
                <a:gd name="T7" fmla="*/ 0 h 25"/>
                <a:gd name="T8" fmla="*/ 5 w 183"/>
                <a:gd name="T9" fmla="*/ 0 h 25"/>
                <a:gd name="T10" fmla="*/ 0 w 183"/>
                <a:gd name="T11" fmla="*/ 4 h 25"/>
                <a:gd name="T12" fmla="*/ 5 w 183"/>
                <a:gd name="T13" fmla="*/ 0 h 25"/>
                <a:gd name="T14" fmla="*/ 0 w 183"/>
                <a:gd name="T15" fmla="*/ 0 h 25"/>
                <a:gd name="T16" fmla="*/ 0 w 183"/>
                <a:gd name="T17" fmla="*/ 4 h 25"/>
                <a:gd name="T18" fmla="*/ 9 w 183"/>
                <a:gd name="T19" fmla="*/ 4 h 2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3"/>
                <a:gd name="T31" fmla="*/ 0 h 25"/>
                <a:gd name="T32" fmla="*/ 183 w 183"/>
                <a:gd name="T33" fmla="*/ 25 h 2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3" h="25">
                  <a:moveTo>
                    <a:pt x="27" y="13"/>
                  </a:moveTo>
                  <a:lnTo>
                    <a:pt x="14" y="25"/>
                  </a:lnTo>
                  <a:lnTo>
                    <a:pt x="183" y="25"/>
                  </a:lnTo>
                  <a:lnTo>
                    <a:pt x="183" y="0"/>
                  </a:lnTo>
                  <a:lnTo>
                    <a:pt x="14" y="0"/>
                  </a:lnTo>
                  <a:lnTo>
                    <a:pt x="0" y="13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27" y="13"/>
                  </a:lnTo>
                  <a:close/>
                </a:path>
              </a:pathLst>
            </a:custGeom>
            <a:solidFill>
              <a:srgbClr val="66CCFF"/>
            </a:solidFill>
            <a:ln w="12700">
              <a:solidFill>
                <a:srgbClr val="66CCFF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6814" name="Freeform 123"/>
            <p:cNvSpPr>
              <a:spLocks/>
            </p:cNvSpPr>
            <p:nvPr/>
          </p:nvSpPr>
          <p:spPr bwMode="auto">
            <a:xfrm>
              <a:off x="2601" y="1288"/>
              <a:ext cx="9" cy="64"/>
            </a:xfrm>
            <a:custGeom>
              <a:avLst/>
              <a:gdLst>
                <a:gd name="T0" fmla="*/ 5 w 27"/>
                <a:gd name="T1" fmla="*/ 64 h 191"/>
                <a:gd name="T2" fmla="*/ 9 w 27"/>
                <a:gd name="T3" fmla="*/ 64 h 191"/>
                <a:gd name="T4" fmla="*/ 9 w 27"/>
                <a:gd name="T5" fmla="*/ 0 h 191"/>
                <a:gd name="T6" fmla="*/ 0 w 27"/>
                <a:gd name="T7" fmla="*/ 0 h 191"/>
                <a:gd name="T8" fmla="*/ 0 w 27"/>
                <a:gd name="T9" fmla="*/ 64 h 191"/>
                <a:gd name="T10" fmla="*/ 5 w 27"/>
                <a:gd name="T11" fmla="*/ 64 h 19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7"/>
                <a:gd name="T19" fmla="*/ 0 h 191"/>
                <a:gd name="T20" fmla="*/ 27 w 27"/>
                <a:gd name="T21" fmla="*/ 191 h 19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7" h="191">
                  <a:moveTo>
                    <a:pt x="14" y="191"/>
                  </a:moveTo>
                  <a:lnTo>
                    <a:pt x="27" y="191"/>
                  </a:lnTo>
                  <a:lnTo>
                    <a:pt x="27" y="0"/>
                  </a:lnTo>
                  <a:lnTo>
                    <a:pt x="0" y="0"/>
                  </a:lnTo>
                  <a:lnTo>
                    <a:pt x="0" y="191"/>
                  </a:lnTo>
                  <a:lnTo>
                    <a:pt x="14" y="191"/>
                  </a:lnTo>
                  <a:close/>
                </a:path>
              </a:pathLst>
            </a:custGeom>
            <a:solidFill>
              <a:srgbClr val="66CCFF"/>
            </a:solidFill>
            <a:ln w="12700">
              <a:solidFill>
                <a:srgbClr val="66CCFF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6815" name="Freeform 124"/>
            <p:cNvSpPr>
              <a:spLocks/>
            </p:cNvSpPr>
            <p:nvPr/>
          </p:nvSpPr>
          <p:spPr bwMode="auto">
            <a:xfrm>
              <a:off x="2601" y="1548"/>
              <a:ext cx="9" cy="81"/>
            </a:xfrm>
            <a:custGeom>
              <a:avLst/>
              <a:gdLst>
                <a:gd name="T0" fmla="*/ 5 w 27"/>
                <a:gd name="T1" fmla="*/ 81 h 241"/>
                <a:gd name="T2" fmla="*/ 9 w 27"/>
                <a:gd name="T3" fmla="*/ 77 h 241"/>
                <a:gd name="T4" fmla="*/ 9 w 27"/>
                <a:gd name="T5" fmla="*/ 0 h 241"/>
                <a:gd name="T6" fmla="*/ 0 w 27"/>
                <a:gd name="T7" fmla="*/ 0 h 241"/>
                <a:gd name="T8" fmla="*/ 0 w 27"/>
                <a:gd name="T9" fmla="*/ 77 h 241"/>
                <a:gd name="T10" fmla="*/ 5 w 27"/>
                <a:gd name="T11" fmla="*/ 73 h 241"/>
                <a:gd name="T12" fmla="*/ 5 w 27"/>
                <a:gd name="T13" fmla="*/ 81 h 241"/>
                <a:gd name="T14" fmla="*/ 9 w 27"/>
                <a:gd name="T15" fmla="*/ 81 h 241"/>
                <a:gd name="T16" fmla="*/ 9 w 27"/>
                <a:gd name="T17" fmla="*/ 77 h 241"/>
                <a:gd name="T18" fmla="*/ 5 w 27"/>
                <a:gd name="T19" fmla="*/ 81 h 24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7"/>
                <a:gd name="T31" fmla="*/ 0 h 241"/>
                <a:gd name="T32" fmla="*/ 27 w 27"/>
                <a:gd name="T33" fmla="*/ 241 h 24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7" h="241">
                  <a:moveTo>
                    <a:pt x="14" y="241"/>
                  </a:moveTo>
                  <a:lnTo>
                    <a:pt x="27" y="228"/>
                  </a:lnTo>
                  <a:lnTo>
                    <a:pt x="27" y="0"/>
                  </a:lnTo>
                  <a:lnTo>
                    <a:pt x="0" y="0"/>
                  </a:lnTo>
                  <a:lnTo>
                    <a:pt x="0" y="228"/>
                  </a:lnTo>
                  <a:lnTo>
                    <a:pt x="14" y="216"/>
                  </a:lnTo>
                  <a:lnTo>
                    <a:pt x="14" y="241"/>
                  </a:lnTo>
                  <a:lnTo>
                    <a:pt x="27" y="241"/>
                  </a:lnTo>
                  <a:lnTo>
                    <a:pt x="27" y="228"/>
                  </a:lnTo>
                  <a:lnTo>
                    <a:pt x="14" y="241"/>
                  </a:lnTo>
                  <a:close/>
                </a:path>
              </a:pathLst>
            </a:custGeom>
            <a:solidFill>
              <a:srgbClr val="66CCFF"/>
            </a:solidFill>
            <a:ln w="12700">
              <a:solidFill>
                <a:srgbClr val="66CCFF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6816" name="Freeform 125"/>
            <p:cNvSpPr>
              <a:spLocks/>
            </p:cNvSpPr>
            <p:nvPr/>
          </p:nvSpPr>
          <p:spPr bwMode="auto">
            <a:xfrm>
              <a:off x="2326" y="1620"/>
              <a:ext cx="280" cy="9"/>
            </a:xfrm>
            <a:custGeom>
              <a:avLst/>
              <a:gdLst>
                <a:gd name="T0" fmla="*/ 6 w 840"/>
                <a:gd name="T1" fmla="*/ 8 h 25"/>
                <a:gd name="T2" fmla="*/ 3 w 840"/>
                <a:gd name="T3" fmla="*/ 9 h 25"/>
                <a:gd name="T4" fmla="*/ 280 w 840"/>
                <a:gd name="T5" fmla="*/ 9 h 25"/>
                <a:gd name="T6" fmla="*/ 280 w 840"/>
                <a:gd name="T7" fmla="*/ 0 h 25"/>
                <a:gd name="T8" fmla="*/ 3 w 840"/>
                <a:gd name="T9" fmla="*/ 0 h 25"/>
                <a:gd name="T10" fmla="*/ 0 w 840"/>
                <a:gd name="T11" fmla="*/ 1 h 25"/>
                <a:gd name="T12" fmla="*/ 3 w 840"/>
                <a:gd name="T13" fmla="*/ 0 h 25"/>
                <a:gd name="T14" fmla="*/ 1 w 840"/>
                <a:gd name="T15" fmla="*/ 0 h 25"/>
                <a:gd name="T16" fmla="*/ 0 w 840"/>
                <a:gd name="T17" fmla="*/ 1 h 25"/>
                <a:gd name="T18" fmla="*/ 6 w 840"/>
                <a:gd name="T19" fmla="*/ 8 h 2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40"/>
                <a:gd name="T31" fmla="*/ 0 h 25"/>
                <a:gd name="T32" fmla="*/ 840 w 840"/>
                <a:gd name="T33" fmla="*/ 25 h 2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40" h="25">
                  <a:moveTo>
                    <a:pt x="18" y="21"/>
                  </a:moveTo>
                  <a:lnTo>
                    <a:pt x="9" y="25"/>
                  </a:lnTo>
                  <a:lnTo>
                    <a:pt x="840" y="25"/>
                  </a:lnTo>
                  <a:lnTo>
                    <a:pt x="840" y="0"/>
                  </a:lnTo>
                  <a:lnTo>
                    <a:pt x="9" y="0"/>
                  </a:lnTo>
                  <a:lnTo>
                    <a:pt x="0" y="3"/>
                  </a:lnTo>
                  <a:lnTo>
                    <a:pt x="9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18" y="21"/>
                  </a:lnTo>
                  <a:close/>
                </a:path>
              </a:pathLst>
            </a:custGeom>
            <a:solidFill>
              <a:srgbClr val="66CCFF"/>
            </a:solidFill>
            <a:ln w="12700">
              <a:solidFill>
                <a:srgbClr val="66CCFF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6817" name="Freeform 126"/>
            <p:cNvSpPr>
              <a:spLocks/>
            </p:cNvSpPr>
            <p:nvPr/>
          </p:nvSpPr>
          <p:spPr bwMode="auto">
            <a:xfrm>
              <a:off x="2171" y="1621"/>
              <a:ext cx="161" cy="140"/>
            </a:xfrm>
            <a:custGeom>
              <a:avLst/>
              <a:gdLst>
                <a:gd name="T0" fmla="*/ 3 w 482"/>
                <a:gd name="T1" fmla="*/ 137 h 418"/>
                <a:gd name="T2" fmla="*/ 6 w 482"/>
                <a:gd name="T3" fmla="*/ 140 h 418"/>
                <a:gd name="T4" fmla="*/ 161 w 482"/>
                <a:gd name="T5" fmla="*/ 6 h 418"/>
                <a:gd name="T6" fmla="*/ 155 w 482"/>
                <a:gd name="T7" fmla="*/ 0 h 418"/>
                <a:gd name="T8" fmla="*/ 0 w 482"/>
                <a:gd name="T9" fmla="*/ 134 h 418"/>
                <a:gd name="T10" fmla="*/ 3 w 482"/>
                <a:gd name="T11" fmla="*/ 137 h 4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2"/>
                <a:gd name="T19" fmla="*/ 0 h 418"/>
                <a:gd name="T20" fmla="*/ 482 w 482"/>
                <a:gd name="T21" fmla="*/ 418 h 4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2" h="418">
                  <a:moveTo>
                    <a:pt x="10" y="409"/>
                  </a:moveTo>
                  <a:lnTo>
                    <a:pt x="19" y="418"/>
                  </a:lnTo>
                  <a:lnTo>
                    <a:pt x="482" y="18"/>
                  </a:lnTo>
                  <a:lnTo>
                    <a:pt x="464" y="0"/>
                  </a:lnTo>
                  <a:lnTo>
                    <a:pt x="0" y="400"/>
                  </a:lnTo>
                  <a:lnTo>
                    <a:pt x="10" y="409"/>
                  </a:lnTo>
                  <a:close/>
                </a:path>
              </a:pathLst>
            </a:custGeom>
            <a:solidFill>
              <a:srgbClr val="66CCFF"/>
            </a:solidFill>
            <a:ln w="12700">
              <a:solidFill>
                <a:srgbClr val="66CCFF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6818" name="Freeform 127"/>
            <p:cNvSpPr>
              <a:spLocks/>
            </p:cNvSpPr>
            <p:nvPr/>
          </p:nvSpPr>
          <p:spPr bwMode="auto">
            <a:xfrm>
              <a:off x="2627" y="1721"/>
              <a:ext cx="8" cy="26"/>
            </a:xfrm>
            <a:custGeom>
              <a:avLst/>
              <a:gdLst>
                <a:gd name="T0" fmla="*/ 4 w 26"/>
                <a:gd name="T1" fmla="*/ 17 h 76"/>
                <a:gd name="T2" fmla="*/ 8 w 26"/>
                <a:gd name="T3" fmla="*/ 22 h 76"/>
                <a:gd name="T4" fmla="*/ 8 w 26"/>
                <a:gd name="T5" fmla="*/ 0 h 76"/>
                <a:gd name="T6" fmla="*/ 0 w 26"/>
                <a:gd name="T7" fmla="*/ 0 h 76"/>
                <a:gd name="T8" fmla="*/ 0 w 26"/>
                <a:gd name="T9" fmla="*/ 22 h 76"/>
                <a:gd name="T10" fmla="*/ 4 w 26"/>
                <a:gd name="T11" fmla="*/ 26 h 76"/>
                <a:gd name="T12" fmla="*/ 0 w 26"/>
                <a:gd name="T13" fmla="*/ 22 h 76"/>
                <a:gd name="T14" fmla="*/ 0 w 26"/>
                <a:gd name="T15" fmla="*/ 26 h 76"/>
                <a:gd name="T16" fmla="*/ 4 w 26"/>
                <a:gd name="T17" fmla="*/ 26 h 76"/>
                <a:gd name="T18" fmla="*/ 4 w 26"/>
                <a:gd name="T19" fmla="*/ 17 h 7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"/>
                <a:gd name="T31" fmla="*/ 0 h 76"/>
                <a:gd name="T32" fmla="*/ 26 w 26"/>
                <a:gd name="T33" fmla="*/ 76 h 7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" h="76">
                  <a:moveTo>
                    <a:pt x="13" y="50"/>
                  </a:moveTo>
                  <a:lnTo>
                    <a:pt x="26" y="63"/>
                  </a:lnTo>
                  <a:lnTo>
                    <a:pt x="26" y="0"/>
                  </a:lnTo>
                  <a:lnTo>
                    <a:pt x="0" y="0"/>
                  </a:lnTo>
                  <a:lnTo>
                    <a:pt x="0" y="63"/>
                  </a:lnTo>
                  <a:lnTo>
                    <a:pt x="13" y="76"/>
                  </a:lnTo>
                  <a:lnTo>
                    <a:pt x="0" y="63"/>
                  </a:lnTo>
                  <a:lnTo>
                    <a:pt x="0" y="76"/>
                  </a:lnTo>
                  <a:lnTo>
                    <a:pt x="13" y="76"/>
                  </a:lnTo>
                  <a:lnTo>
                    <a:pt x="13" y="50"/>
                  </a:lnTo>
                  <a:close/>
                </a:path>
              </a:pathLst>
            </a:custGeom>
            <a:solidFill>
              <a:srgbClr val="66CCFF"/>
            </a:solidFill>
            <a:ln w="12700">
              <a:solidFill>
                <a:srgbClr val="66CCFF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6819" name="Freeform 128"/>
            <p:cNvSpPr>
              <a:spLocks/>
            </p:cNvSpPr>
            <p:nvPr/>
          </p:nvSpPr>
          <p:spPr bwMode="auto">
            <a:xfrm>
              <a:off x="2631" y="1738"/>
              <a:ext cx="22" cy="9"/>
            </a:xfrm>
            <a:custGeom>
              <a:avLst/>
              <a:gdLst>
                <a:gd name="T0" fmla="*/ 22 w 65"/>
                <a:gd name="T1" fmla="*/ 5 h 26"/>
                <a:gd name="T2" fmla="*/ 22 w 65"/>
                <a:gd name="T3" fmla="*/ 0 h 26"/>
                <a:gd name="T4" fmla="*/ 0 w 65"/>
                <a:gd name="T5" fmla="*/ 0 h 26"/>
                <a:gd name="T6" fmla="*/ 0 w 65"/>
                <a:gd name="T7" fmla="*/ 9 h 26"/>
                <a:gd name="T8" fmla="*/ 22 w 65"/>
                <a:gd name="T9" fmla="*/ 9 h 26"/>
                <a:gd name="T10" fmla="*/ 22 w 65"/>
                <a:gd name="T11" fmla="*/ 5 h 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5"/>
                <a:gd name="T19" fmla="*/ 0 h 26"/>
                <a:gd name="T20" fmla="*/ 65 w 65"/>
                <a:gd name="T21" fmla="*/ 26 h 2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5" h="26">
                  <a:moveTo>
                    <a:pt x="65" y="13"/>
                  </a:moveTo>
                  <a:lnTo>
                    <a:pt x="65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65" y="26"/>
                  </a:lnTo>
                  <a:lnTo>
                    <a:pt x="65" y="13"/>
                  </a:lnTo>
                  <a:close/>
                </a:path>
              </a:pathLst>
            </a:custGeom>
            <a:solidFill>
              <a:srgbClr val="66CCFF"/>
            </a:solidFill>
            <a:ln w="12700">
              <a:solidFill>
                <a:srgbClr val="66CCFF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6820" name="Freeform 129"/>
            <p:cNvSpPr>
              <a:spLocks/>
            </p:cNvSpPr>
            <p:nvPr/>
          </p:nvSpPr>
          <p:spPr bwMode="auto">
            <a:xfrm>
              <a:off x="2816" y="1738"/>
              <a:ext cx="39" cy="9"/>
            </a:xfrm>
            <a:custGeom>
              <a:avLst/>
              <a:gdLst>
                <a:gd name="T0" fmla="*/ 30 w 119"/>
                <a:gd name="T1" fmla="*/ 5 h 26"/>
                <a:gd name="T2" fmla="*/ 35 w 119"/>
                <a:gd name="T3" fmla="*/ 0 h 26"/>
                <a:gd name="T4" fmla="*/ 0 w 119"/>
                <a:gd name="T5" fmla="*/ 0 h 26"/>
                <a:gd name="T6" fmla="*/ 0 w 119"/>
                <a:gd name="T7" fmla="*/ 9 h 26"/>
                <a:gd name="T8" fmla="*/ 35 w 119"/>
                <a:gd name="T9" fmla="*/ 9 h 26"/>
                <a:gd name="T10" fmla="*/ 39 w 119"/>
                <a:gd name="T11" fmla="*/ 5 h 26"/>
                <a:gd name="T12" fmla="*/ 35 w 119"/>
                <a:gd name="T13" fmla="*/ 9 h 26"/>
                <a:gd name="T14" fmla="*/ 39 w 119"/>
                <a:gd name="T15" fmla="*/ 9 h 26"/>
                <a:gd name="T16" fmla="*/ 39 w 119"/>
                <a:gd name="T17" fmla="*/ 5 h 26"/>
                <a:gd name="T18" fmla="*/ 30 w 119"/>
                <a:gd name="T19" fmla="*/ 5 h 2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9"/>
                <a:gd name="T31" fmla="*/ 0 h 26"/>
                <a:gd name="T32" fmla="*/ 119 w 119"/>
                <a:gd name="T33" fmla="*/ 26 h 2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9" h="26">
                  <a:moveTo>
                    <a:pt x="93" y="13"/>
                  </a:moveTo>
                  <a:lnTo>
                    <a:pt x="106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106" y="26"/>
                  </a:lnTo>
                  <a:lnTo>
                    <a:pt x="119" y="13"/>
                  </a:lnTo>
                  <a:lnTo>
                    <a:pt x="106" y="26"/>
                  </a:lnTo>
                  <a:lnTo>
                    <a:pt x="119" y="26"/>
                  </a:lnTo>
                  <a:lnTo>
                    <a:pt x="119" y="13"/>
                  </a:lnTo>
                  <a:lnTo>
                    <a:pt x="93" y="13"/>
                  </a:lnTo>
                  <a:close/>
                </a:path>
              </a:pathLst>
            </a:custGeom>
            <a:solidFill>
              <a:srgbClr val="66CCFF"/>
            </a:solidFill>
            <a:ln w="12700">
              <a:solidFill>
                <a:srgbClr val="66CCFF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6821" name="Freeform 130"/>
            <p:cNvSpPr>
              <a:spLocks/>
            </p:cNvSpPr>
            <p:nvPr/>
          </p:nvSpPr>
          <p:spPr bwMode="auto">
            <a:xfrm>
              <a:off x="2847" y="1721"/>
              <a:ext cx="8" cy="21"/>
            </a:xfrm>
            <a:custGeom>
              <a:avLst/>
              <a:gdLst>
                <a:gd name="T0" fmla="*/ 4 w 26"/>
                <a:gd name="T1" fmla="*/ 0 h 63"/>
                <a:gd name="T2" fmla="*/ 0 w 26"/>
                <a:gd name="T3" fmla="*/ 0 h 63"/>
                <a:gd name="T4" fmla="*/ 0 w 26"/>
                <a:gd name="T5" fmla="*/ 21 h 63"/>
                <a:gd name="T6" fmla="*/ 8 w 26"/>
                <a:gd name="T7" fmla="*/ 21 h 63"/>
                <a:gd name="T8" fmla="*/ 8 w 26"/>
                <a:gd name="T9" fmla="*/ 0 h 63"/>
                <a:gd name="T10" fmla="*/ 4 w 26"/>
                <a:gd name="T11" fmla="*/ 0 h 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6"/>
                <a:gd name="T19" fmla="*/ 0 h 63"/>
                <a:gd name="T20" fmla="*/ 26 w 26"/>
                <a:gd name="T21" fmla="*/ 63 h 6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6" h="63">
                  <a:moveTo>
                    <a:pt x="13" y="0"/>
                  </a:moveTo>
                  <a:lnTo>
                    <a:pt x="0" y="0"/>
                  </a:lnTo>
                  <a:lnTo>
                    <a:pt x="0" y="63"/>
                  </a:lnTo>
                  <a:lnTo>
                    <a:pt x="26" y="63"/>
                  </a:lnTo>
                  <a:lnTo>
                    <a:pt x="26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6CCFF"/>
            </a:solidFill>
            <a:ln w="12700">
              <a:solidFill>
                <a:srgbClr val="66CCFF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6822" name="Freeform 131"/>
            <p:cNvSpPr>
              <a:spLocks/>
            </p:cNvSpPr>
            <p:nvPr/>
          </p:nvSpPr>
          <p:spPr bwMode="auto">
            <a:xfrm>
              <a:off x="2268" y="1583"/>
              <a:ext cx="335" cy="9"/>
            </a:xfrm>
            <a:custGeom>
              <a:avLst/>
              <a:gdLst>
                <a:gd name="T0" fmla="*/ 0 w 1005"/>
                <a:gd name="T1" fmla="*/ 4 h 26"/>
                <a:gd name="T2" fmla="*/ 5 w 1005"/>
                <a:gd name="T3" fmla="*/ 9 h 26"/>
                <a:gd name="T4" fmla="*/ 335 w 1005"/>
                <a:gd name="T5" fmla="*/ 9 h 26"/>
                <a:gd name="T6" fmla="*/ 335 w 1005"/>
                <a:gd name="T7" fmla="*/ 0 h 26"/>
                <a:gd name="T8" fmla="*/ 5 w 1005"/>
                <a:gd name="T9" fmla="*/ 0 h 26"/>
                <a:gd name="T10" fmla="*/ 9 w 1005"/>
                <a:gd name="T11" fmla="*/ 5 h 26"/>
                <a:gd name="T12" fmla="*/ 0 w 1005"/>
                <a:gd name="T13" fmla="*/ 4 h 26"/>
                <a:gd name="T14" fmla="*/ 0 w 1005"/>
                <a:gd name="T15" fmla="*/ 9 h 26"/>
                <a:gd name="T16" fmla="*/ 5 w 1005"/>
                <a:gd name="T17" fmla="*/ 9 h 26"/>
                <a:gd name="T18" fmla="*/ 0 w 1005"/>
                <a:gd name="T19" fmla="*/ 4 h 2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05"/>
                <a:gd name="T31" fmla="*/ 0 h 26"/>
                <a:gd name="T32" fmla="*/ 1005 w 1005"/>
                <a:gd name="T33" fmla="*/ 26 h 2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05" h="26">
                  <a:moveTo>
                    <a:pt x="1" y="12"/>
                  </a:moveTo>
                  <a:lnTo>
                    <a:pt x="14" y="26"/>
                  </a:lnTo>
                  <a:lnTo>
                    <a:pt x="1005" y="26"/>
                  </a:lnTo>
                  <a:lnTo>
                    <a:pt x="1005" y="0"/>
                  </a:lnTo>
                  <a:lnTo>
                    <a:pt x="14" y="0"/>
                  </a:lnTo>
                  <a:lnTo>
                    <a:pt x="28" y="14"/>
                  </a:lnTo>
                  <a:lnTo>
                    <a:pt x="1" y="12"/>
                  </a:lnTo>
                  <a:lnTo>
                    <a:pt x="0" y="26"/>
                  </a:lnTo>
                  <a:lnTo>
                    <a:pt x="14" y="26"/>
                  </a:lnTo>
                  <a:lnTo>
                    <a:pt x="1" y="12"/>
                  </a:lnTo>
                  <a:close/>
                </a:path>
              </a:pathLst>
            </a:custGeom>
            <a:solidFill>
              <a:srgbClr val="66CCFF"/>
            </a:solidFill>
            <a:ln w="12700">
              <a:solidFill>
                <a:srgbClr val="66CCFF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6823" name="Freeform 132"/>
            <p:cNvSpPr>
              <a:spLocks/>
            </p:cNvSpPr>
            <p:nvPr/>
          </p:nvSpPr>
          <p:spPr bwMode="auto">
            <a:xfrm>
              <a:off x="2268" y="1196"/>
              <a:ext cx="37" cy="392"/>
            </a:xfrm>
            <a:custGeom>
              <a:avLst/>
              <a:gdLst>
                <a:gd name="T0" fmla="*/ 33 w 111"/>
                <a:gd name="T1" fmla="*/ 0 h 1177"/>
                <a:gd name="T2" fmla="*/ 28 w 111"/>
                <a:gd name="T3" fmla="*/ 4 h 1177"/>
                <a:gd name="T4" fmla="*/ 0 w 111"/>
                <a:gd name="T5" fmla="*/ 391 h 1177"/>
                <a:gd name="T6" fmla="*/ 9 w 111"/>
                <a:gd name="T7" fmla="*/ 392 h 1177"/>
                <a:gd name="T8" fmla="*/ 37 w 111"/>
                <a:gd name="T9" fmla="*/ 5 h 1177"/>
                <a:gd name="T10" fmla="*/ 33 w 111"/>
                <a:gd name="T11" fmla="*/ 9 h 1177"/>
                <a:gd name="T12" fmla="*/ 33 w 111"/>
                <a:gd name="T13" fmla="*/ 0 h 1177"/>
                <a:gd name="T14" fmla="*/ 29 w 111"/>
                <a:gd name="T15" fmla="*/ 0 h 1177"/>
                <a:gd name="T16" fmla="*/ 28 w 111"/>
                <a:gd name="T17" fmla="*/ 4 h 1177"/>
                <a:gd name="T18" fmla="*/ 33 w 111"/>
                <a:gd name="T19" fmla="*/ 0 h 117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1"/>
                <a:gd name="T31" fmla="*/ 0 h 1177"/>
                <a:gd name="T32" fmla="*/ 111 w 111"/>
                <a:gd name="T33" fmla="*/ 1177 h 117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1" h="1177">
                  <a:moveTo>
                    <a:pt x="98" y="0"/>
                  </a:moveTo>
                  <a:lnTo>
                    <a:pt x="85" y="12"/>
                  </a:lnTo>
                  <a:lnTo>
                    <a:pt x="0" y="1175"/>
                  </a:lnTo>
                  <a:lnTo>
                    <a:pt x="27" y="1177"/>
                  </a:lnTo>
                  <a:lnTo>
                    <a:pt x="111" y="14"/>
                  </a:lnTo>
                  <a:lnTo>
                    <a:pt x="98" y="26"/>
                  </a:lnTo>
                  <a:lnTo>
                    <a:pt x="98" y="0"/>
                  </a:lnTo>
                  <a:lnTo>
                    <a:pt x="86" y="0"/>
                  </a:lnTo>
                  <a:lnTo>
                    <a:pt x="85" y="12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66CCFF"/>
            </a:solidFill>
            <a:ln w="12700">
              <a:solidFill>
                <a:srgbClr val="66CCFF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6824" name="Freeform 133"/>
            <p:cNvSpPr>
              <a:spLocks/>
            </p:cNvSpPr>
            <p:nvPr/>
          </p:nvSpPr>
          <p:spPr bwMode="auto">
            <a:xfrm>
              <a:off x="2301" y="1196"/>
              <a:ext cx="252" cy="11"/>
            </a:xfrm>
            <a:custGeom>
              <a:avLst/>
              <a:gdLst>
                <a:gd name="T0" fmla="*/ 252 w 758"/>
                <a:gd name="T1" fmla="*/ 7 h 35"/>
                <a:gd name="T2" fmla="*/ 248 w 758"/>
                <a:gd name="T3" fmla="*/ 3 h 35"/>
                <a:gd name="T4" fmla="*/ 0 w 758"/>
                <a:gd name="T5" fmla="*/ 0 h 35"/>
                <a:gd name="T6" fmla="*/ 0 w 758"/>
                <a:gd name="T7" fmla="*/ 8 h 35"/>
                <a:gd name="T8" fmla="*/ 248 w 758"/>
                <a:gd name="T9" fmla="*/ 11 h 35"/>
                <a:gd name="T10" fmla="*/ 243 w 758"/>
                <a:gd name="T11" fmla="*/ 7 h 35"/>
                <a:gd name="T12" fmla="*/ 252 w 758"/>
                <a:gd name="T13" fmla="*/ 7 h 35"/>
                <a:gd name="T14" fmla="*/ 252 w 758"/>
                <a:gd name="T15" fmla="*/ 3 h 35"/>
                <a:gd name="T16" fmla="*/ 248 w 758"/>
                <a:gd name="T17" fmla="*/ 3 h 35"/>
                <a:gd name="T18" fmla="*/ 252 w 758"/>
                <a:gd name="T19" fmla="*/ 7 h 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58"/>
                <a:gd name="T31" fmla="*/ 0 h 35"/>
                <a:gd name="T32" fmla="*/ 758 w 758"/>
                <a:gd name="T33" fmla="*/ 35 h 3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58" h="35">
                  <a:moveTo>
                    <a:pt x="758" y="21"/>
                  </a:moveTo>
                  <a:lnTo>
                    <a:pt x="745" y="9"/>
                  </a:lnTo>
                  <a:lnTo>
                    <a:pt x="0" y="0"/>
                  </a:lnTo>
                  <a:lnTo>
                    <a:pt x="0" y="26"/>
                  </a:lnTo>
                  <a:lnTo>
                    <a:pt x="745" y="35"/>
                  </a:lnTo>
                  <a:lnTo>
                    <a:pt x="732" y="23"/>
                  </a:lnTo>
                  <a:lnTo>
                    <a:pt x="758" y="21"/>
                  </a:lnTo>
                  <a:lnTo>
                    <a:pt x="757" y="9"/>
                  </a:lnTo>
                  <a:lnTo>
                    <a:pt x="745" y="9"/>
                  </a:lnTo>
                  <a:lnTo>
                    <a:pt x="758" y="21"/>
                  </a:lnTo>
                  <a:close/>
                </a:path>
              </a:pathLst>
            </a:custGeom>
            <a:solidFill>
              <a:srgbClr val="66CCFF"/>
            </a:solidFill>
            <a:ln w="12700">
              <a:solidFill>
                <a:srgbClr val="66CCFF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6825" name="Freeform 134"/>
            <p:cNvSpPr>
              <a:spLocks/>
            </p:cNvSpPr>
            <p:nvPr/>
          </p:nvSpPr>
          <p:spPr bwMode="auto">
            <a:xfrm>
              <a:off x="2545" y="1203"/>
              <a:ext cx="21" cy="112"/>
            </a:xfrm>
            <a:custGeom>
              <a:avLst/>
              <a:gdLst>
                <a:gd name="T0" fmla="*/ 16 w 65"/>
                <a:gd name="T1" fmla="*/ 112 h 338"/>
                <a:gd name="T2" fmla="*/ 21 w 65"/>
                <a:gd name="T3" fmla="*/ 111 h 338"/>
                <a:gd name="T4" fmla="*/ 8 w 65"/>
                <a:gd name="T5" fmla="*/ 0 h 338"/>
                <a:gd name="T6" fmla="*/ 0 w 65"/>
                <a:gd name="T7" fmla="*/ 1 h 338"/>
                <a:gd name="T8" fmla="*/ 12 w 65"/>
                <a:gd name="T9" fmla="*/ 112 h 338"/>
                <a:gd name="T10" fmla="*/ 16 w 65"/>
                <a:gd name="T11" fmla="*/ 112 h 3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5"/>
                <a:gd name="T19" fmla="*/ 0 h 338"/>
                <a:gd name="T20" fmla="*/ 65 w 65"/>
                <a:gd name="T21" fmla="*/ 338 h 3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5" h="338">
                  <a:moveTo>
                    <a:pt x="51" y="337"/>
                  </a:moveTo>
                  <a:lnTo>
                    <a:pt x="65" y="336"/>
                  </a:lnTo>
                  <a:lnTo>
                    <a:pt x="26" y="0"/>
                  </a:lnTo>
                  <a:lnTo>
                    <a:pt x="0" y="2"/>
                  </a:lnTo>
                  <a:lnTo>
                    <a:pt x="38" y="338"/>
                  </a:lnTo>
                  <a:lnTo>
                    <a:pt x="51" y="337"/>
                  </a:lnTo>
                  <a:close/>
                </a:path>
              </a:pathLst>
            </a:custGeom>
            <a:solidFill>
              <a:srgbClr val="66CCFF"/>
            </a:solidFill>
            <a:ln w="12700">
              <a:solidFill>
                <a:srgbClr val="66CCFF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6826" name="Freeform 135"/>
            <p:cNvSpPr>
              <a:spLocks/>
            </p:cNvSpPr>
            <p:nvPr/>
          </p:nvSpPr>
          <p:spPr bwMode="auto">
            <a:xfrm>
              <a:off x="2559" y="1311"/>
              <a:ext cx="50" cy="8"/>
            </a:xfrm>
            <a:custGeom>
              <a:avLst/>
              <a:gdLst>
                <a:gd name="T0" fmla="*/ 50 w 150"/>
                <a:gd name="T1" fmla="*/ 4 h 26"/>
                <a:gd name="T2" fmla="*/ 50 w 150"/>
                <a:gd name="T3" fmla="*/ 0 h 26"/>
                <a:gd name="T4" fmla="*/ 0 w 150"/>
                <a:gd name="T5" fmla="*/ 0 h 26"/>
                <a:gd name="T6" fmla="*/ 0 w 150"/>
                <a:gd name="T7" fmla="*/ 8 h 26"/>
                <a:gd name="T8" fmla="*/ 50 w 150"/>
                <a:gd name="T9" fmla="*/ 8 h 26"/>
                <a:gd name="T10" fmla="*/ 50 w 150"/>
                <a:gd name="T11" fmla="*/ 4 h 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0"/>
                <a:gd name="T19" fmla="*/ 0 h 26"/>
                <a:gd name="T20" fmla="*/ 150 w 150"/>
                <a:gd name="T21" fmla="*/ 26 h 2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0" h="26">
                  <a:moveTo>
                    <a:pt x="150" y="13"/>
                  </a:moveTo>
                  <a:lnTo>
                    <a:pt x="150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150" y="26"/>
                  </a:lnTo>
                  <a:lnTo>
                    <a:pt x="150" y="13"/>
                  </a:lnTo>
                  <a:close/>
                </a:path>
              </a:pathLst>
            </a:custGeom>
            <a:solidFill>
              <a:srgbClr val="66CCFF"/>
            </a:solidFill>
            <a:ln w="12700">
              <a:solidFill>
                <a:srgbClr val="66CCFF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6827" name="Freeform 136"/>
            <p:cNvSpPr>
              <a:spLocks/>
            </p:cNvSpPr>
            <p:nvPr/>
          </p:nvSpPr>
          <p:spPr bwMode="auto">
            <a:xfrm>
              <a:off x="2825" y="1529"/>
              <a:ext cx="9" cy="113"/>
            </a:xfrm>
            <a:custGeom>
              <a:avLst/>
              <a:gdLst>
                <a:gd name="T0" fmla="*/ 4 w 27"/>
                <a:gd name="T1" fmla="*/ 8 h 339"/>
                <a:gd name="T2" fmla="*/ 0 w 27"/>
                <a:gd name="T3" fmla="*/ 4 h 339"/>
                <a:gd name="T4" fmla="*/ 0 w 27"/>
                <a:gd name="T5" fmla="*/ 113 h 339"/>
                <a:gd name="T6" fmla="*/ 9 w 27"/>
                <a:gd name="T7" fmla="*/ 113 h 339"/>
                <a:gd name="T8" fmla="*/ 9 w 27"/>
                <a:gd name="T9" fmla="*/ 4 h 339"/>
                <a:gd name="T10" fmla="*/ 4 w 27"/>
                <a:gd name="T11" fmla="*/ 0 h 339"/>
                <a:gd name="T12" fmla="*/ 9 w 27"/>
                <a:gd name="T13" fmla="*/ 4 h 339"/>
                <a:gd name="T14" fmla="*/ 9 w 27"/>
                <a:gd name="T15" fmla="*/ 0 h 339"/>
                <a:gd name="T16" fmla="*/ 4 w 27"/>
                <a:gd name="T17" fmla="*/ 0 h 339"/>
                <a:gd name="T18" fmla="*/ 4 w 27"/>
                <a:gd name="T19" fmla="*/ 8 h 33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7"/>
                <a:gd name="T31" fmla="*/ 0 h 339"/>
                <a:gd name="T32" fmla="*/ 27 w 27"/>
                <a:gd name="T33" fmla="*/ 339 h 33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7" h="339">
                  <a:moveTo>
                    <a:pt x="13" y="25"/>
                  </a:moveTo>
                  <a:lnTo>
                    <a:pt x="0" y="13"/>
                  </a:lnTo>
                  <a:lnTo>
                    <a:pt x="0" y="339"/>
                  </a:lnTo>
                  <a:lnTo>
                    <a:pt x="27" y="339"/>
                  </a:lnTo>
                  <a:lnTo>
                    <a:pt x="27" y="13"/>
                  </a:lnTo>
                  <a:lnTo>
                    <a:pt x="13" y="0"/>
                  </a:lnTo>
                  <a:lnTo>
                    <a:pt x="27" y="13"/>
                  </a:lnTo>
                  <a:lnTo>
                    <a:pt x="27" y="0"/>
                  </a:lnTo>
                  <a:lnTo>
                    <a:pt x="13" y="0"/>
                  </a:lnTo>
                  <a:lnTo>
                    <a:pt x="13" y="25"/>
                  </a:lnTo>
                  <a:close/>
                </a:path>
              </a:pathLst>
            </a:custGeom>
            <a:solidFill>
              <a:srgbClr val="66CCFF"/>
            </a:solidFill>
            <a:ln w="12700">
              <a:solidFill>
                <a:srgbClr val="66CCFF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26711" name="Line 137"/>
          <p:cNvSpPr>
            <a:spLocks noChangeShapeType="1"/>
          </p:cNvSpPr>
          <p:nvPr/>
        </p:nvSpPr>
        <p:spPr bwMode="auto">
          <a:xfrm flipH="1">
            <a:off x="4578350" y="3905250"/>
            <a:ext cx="192088" cy="444500"/>
          </a:xfrm>
          <a:prstGeom prst="line">
            <a:avLst/>
          </a:prstGeom>
          <a:noFill/>
          <a:ln w="127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6712" name="Line 138"/>
          <p:cNvSpPr>
            <a:spLocks noChangeShapeType="1"/>
          </p:cNvSpPr>
          <p:nvPr/>
        </p:nvSpPr>
        <p:spPr bwMode="auto">
          <a:xfrm flipH="1">
            <a:off x="4422775" y="4349750"/>
            <a:ext cx="155575" cy="217488"/>
          </a:xfrm>
          <a:prstGeom prst="line">
            <a:avLst/>
          </a:prstGeom>
          <a:noFill/>
          <a:ln w="127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6713" name="Line 139"/>
          <p:cNvSpPr>
            <a:spLocks noChangeShapeType="1"/>
          </p:cNvSpPr>
          <p:nvPr/>
        </p:nvSpPr>
        <p:spPr bwMode="auto">
          <a:xfrm flipH="1">
            <a:off x="3586163" y="4573588"/>
            <a:ext cx="844550" cy="652462"/>
          </a:xfrm>
          <a:prstGeom prst="line">
            <a:avLst/>
          </a:prstGeom>
          <a:noFill/>
          <a:ln w="127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6714" name="Line 140"/>
          <p:cNvSpPr>
            <a:spLocks noChangeShapeType="1"/>
          </p:cNvSpPr>
          <p:nvPr/>
        </p:nvSpPr>
        <p:spPr bwMode="auto">
          <a:xfrm flipH="1" flipV="1">
            <a:off x="3543300" y="4883150"/>
            <a:ext cx="34925" cy="342900"/>
          </a:xfrm>
          <a:prstGeom prst="line">
            <a:avLst/>
          </a:prstGeom>
          <a:noFill/>
          <a:ln w="127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6715" name="Line 141"/>
          <p:cNvSpPr>
            <a:spLocks noChangeShapeType="1"/>
          </p:cNvSpPr>
          <p:nvPr/>
        </p:nvSpPr>
        <p:spPr bwMode="auto">
          <a:xfrm flipH="1" flipV="1">
            <a:off x="3543300" y="4144963"/>
            <a:ext cx="0" cy="746125"/>
          </a:xfrm>
          <a:prstGeom prst="line">
            <a:avLst/>
          </a:prstGeom>
          <a:noFill/>
          <a:ln w="127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6716" name="Line 142"/>
          <p:cNvSpPr>
            <a:spLocks noChangeShapeType="1"/>
          </p:cNvSpPr>
          <p:nvPr/>
        </p:nvSpPr>
        <p:spPr bwMode="auto">
          <a:xfrm flipH="1">
            <a:off x="4403725" y="3808413"/>
            <a:ext cx="400050" cy="407987"/>
          </a:xfrm>
          <a:prstGeom prst="line">
            <a:avLst/>
          </a:prstGeom>
          <a:noFill/>
          <a:ln w="127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6717" name="Line 143"/>
          <p:cNvSpPr>
            <a:spLocks noChangeShapeType="1"/>
          </p:cNvSpPr>
          <p:nvPr/>
        </p:nvSpPr>
        <p:spPr bwMode="auto">
          <a:xfrm flipH="1">
            <a:off x="4229100" y="4216400"/>
            <a:ext cx="174625" cy="209550"/>
          </a:xfrm>
          <a:prstGeom prst="line">
            <a:avLst/>
          </a:prstGeom>
          <a:noFill/>
          <a:ln w="127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6718" name="Line 144"/>
          <p:cNvSpPr>
            <a:spLocks noChangeShapeType="1"/>
          </p:cNvSpPr>
          <p:nvPr/>
        </p:nvSpPr>
        <p:spPr bwMode="auto">
          <a:xfrm flipH="1">
            <a:off x="3646488" y="4414838"/>
            <a:ext cx="584200" cy="835025"/>
          </a:xfrm>
          <a:prstGeom prst="line">
            <a:avLst/>
          </a:prstGeom>
          <a:noFill/>
          <a:ln w="127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6719" name="Line 145"/>
          <p:cNvSpPr>
            <a:spLocks noChangeShapeType="1"/>
          </p:cNvSpPr>
          <p:nvPr/>
        </p:nvSpPr>
        <p:spPr bwMode="auto">
          <a:xfrm flipV="1">
            <a:off x="3654425" y="4894263"/>
            <a:ext cx="20638" cy="339725"/>
          </a:xfrm>
          <a:prstGeom prst="line">
            <a:avLst/>
          </a:prstGeom>
          <a:noFill/>
          <a:ln w="127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6720" name="Line 146"/>
          <p:cNvSpPr>
            <a:spLocks noChangeShapeType="1"/>
          </p:cNvSpPr>
          <p:nvPr/>
        </p:nvSpPr>
        <p:spPr bwMode="auto">
          <a:xfrm>
            <a:off x="3671888" y="4152900"/>
            <a:ext cx="0" cy="746125"/>
          </a:xfrm>
          <a:prstGeom prst="line">
            <a:avLst/>
          </a:prstGeom>
          <a:noFill/>
          <a:ln w="127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6721" name="Line 147"/>
          <p:cNvSpPr>
            <a:spLocks noChangeShapeType="1"/>
          </p:cNvSpPr>
          <p:nvPr/>
        </p:nvSpPr>
        <p:spPr bwMode="auto">
          <a:xfrm flipV="1">
            <a:off x="3671888" y="4903788"/>
            <a:ext cx="20637" cy="3397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6722" name="Line 148"/>
          <p:cNvSpPr>
            <a:spLocks noChangeShapeType="1"/>
          </p:cNvSpPr>
          <p:nvPr/>
        </p:nvSpPr>
        <p:spPr bwMode="auto">
          <a:xfrm flipH="1" flipV="1">
            <a:off x="3559175" y="4892675"/>
            <a:ext cx="34925" cy="3429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6723" name="Line 149"/>
          <p:cNvSpPr>
            <a:spLocks noChangeShapeType="1"/>
          </p:cNvSpPr>
          <p:nvPr/>
        </p:nvSpPr>
        <p:spPr bwMode="auto">
          <a:xfrm flipH="1">
            <a:off x="3744913" y="4178300"/>
            <a:ext cx="4540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6724" name="Line 150"/>
          <p:cNvSpPr>
            <a:spLocks noChangeShapeType="1"/>
          </p:cNvSpPr>
          <p:nvPr/>
        </p:nvSpPr>
        <p:spPr bwMode="auto">
          <a:xfrm>
            <a:off x="3144838" y="4106863"/>
            <a:ext cx="3873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6725" name="Line 151"/>
          <p:cNvSpPr>
            <a:spLocks noChangeShapeType="1"/>
          </p:cNvSpPr>
          <p:nvPr/>
        </p:nvSpPr>
        <p:spPr bwMode="auto">
          <a:xfrm>
            <a:off x="3748088" y="4105275"/>
            <a:ext cx="4651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6726" name="Line 152"/>
          <p:cNvSpPr>
            <a:spLocks noChangeShapeType="1"/>
          </p:cNvSpPr>
          <p:nvPr/>
        </p:nvSpPr>
        <p:spPr bwMode="auto">
          <a:xfrm flipV="1">
            <a:off x="4435475" y="4078288"/>
            <a:ext cx="179388" cy="138112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6727" name="Line 153"/>
          <p:cNvSpPr>
            <a:spLocks noChangeShapeType="1"/>
          </p:cNvSpPr>
          <p:nvPr/>
        </p:nvSpPr>
        <p:spPr bwMode="auto">
          <a:xfrm>
            <a:off x="5208588" y="4197350"/>
            <a:ext cx="3302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6728" name="Line 154"/>
          <p:cNvSpPr>
            <a:spLocks noChangeShapeType="1"/>
          </p:cNvSpPr>
          <p:nvPr/>
        </p:nvSpPr>
        <p:spPr bwMode="auto">
          <a:xfrm>
            <a:off x="3454400" y="5211763"/>
            <a:ext cx="304800" cy="90487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6729" name="Line 155"/>
          <p:cNvSpPr>
            <a:spLocks noChangeShapeType="1"/>
          </p:cNvSpPr>
          <p:nvPr/>
        </p:nvSpPr>
        <p:spPr bwMode="auto">
          <a:xfrm>
            <a:off x="2071688" y="3511550"/>
            <a:ext cx="1352550" cy="4953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6730" name="Rectangle 156"/>
          <p:cNvSpPr>
            <a:spLocks noChangeArrowheads="1"/>
          </p:cNvSpPr>
          <p:nvPr/>
        </p:nvSpPr>
        <p:spPr bwMode="auto">
          <a:xfrm rot="2640208">
            <a:off x="6245225" y="5049838"/>
            <a:ext cx="660400" cy="304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6731" name="Line 157"/>
          <p:cNvSpPr>
            <a:spLocks noChangeShapeType="1"/>
          </p:cNvSpPr>
          <p:nvPr/>
        </p:nvSpPr>
        <p:spPr bwMode="auto">
          <a:xfrm>
            <a:off x="2690813" y="4016375"/>
            <a:ext cx="0" cy="1314450"/>
          </a:xfrm>
          <a:prstGeom prst="line">
            <a:avLst/>
          </a:prstGeom>
          <a:noFill/>
          <a:ln w="9525">
            <a:solidFill>
              <a:srgbClr val="66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6732" name="Line 158"/>
          <p:cNvSpPr>
            <a:spLocks noChangeShapeType="1"/>
          </p:cNvSpPr>
          <p:nvPr/>
        </p:nvSpPr>
        <p:spPr bwMode="auto">
          <a:xfrm>
            <a:off x="2897188" y="1835150"/>
            <a:ext cx="412750" cy="0"/>
          </a:xfrm>
          <a:prstGeom prst="line">
            <a:avLst/>
          </a:prstGeom>
          <a:noFill/>
          <a:ln w="28575">
            <a:solidFill>
              <a:srgbClr val="66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6733" name="Line 159"/>
          <p:cNvSpPr>
            <a:spLocks noChangeShapeType="1"/>
          </p:cNvSpPr>
          <p:nvPr/>
        </p:nvSpPr>
        <p:spPr bwMode="auto">
          <a:xfrm>
            <a:off x="3371850" y="4759325"/>
            <a:ext cx="155575" cy="0"/>
          </a:xfrm>
          <a:prstGeom prst="line">
            <a:avLst/>
          </a:prstGeom>
          <a:noFill/>
          <a:ln w="28575">
            <a:solidFill>
              <a:srgbClr val="66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grpSp>
        <p:nvGrpSpPr>
          <p:cNvPr id="26734" name="Group 160"/>
          <p:cNvGrpSpPr>
            <a:grpSpLocks/>
          </p:cNvGrpSpPr>
          <p:nvPr/>
        </p:nvGrpSpPr>
        <p:grpSpPr bwMode="auto">
          <a:xfrm rot="5668287">
            <a:off x="6107907" y="4796631"/>
            <a:ext cx="201612" cy="174625"/>
            <a:chOff x="3383" y="2437"/>
            <a:chExt cx="127" cy="101"/>
          </a:xfrm>
        </p:grpSpPr>
        <p:sp>
          <p:nvSpPr>
            <p:cNvPr id="26790" name="Freeform 161"/>
            <p:cNvSpPr>
              <a:spLocks/>
            </p:cNvSpPr>
            <p:nvPr/>
          </p:nvSpPr>
          <p:spPr bwMode="auto">
            <a:xfrm>
              <a:off x="3384" y="2437"/>
              <a:ext cx="126" cy="101"/>
            </a:xfrm>
            <a:custGeom>
              <a:avLst/>
              <a:gdLst>
                <a:gd name="T0" fmla="*/ 126 w 380"/>
                <a:gd name="T1" fmla="*/ 101 h 304"/>
                <a:gd name="T2" fmla="*/ 126 w 380"/>
                <a:gd name="T3" fmla="*/ 101 h 304"/>
                <a:gd name="T4" fmla="*/ 121 w 380"/>
                <a:gd name="T5" fmla="*/ 99 h 304"/>
                <a:gd name="T6" fmla="*/ 116 w 380"/>
                <a:gd name="T7" fmla="*/ 98 h 304"/>
                <a:gd name="T8" fmla="*/ 112 w 380"/>
                <a:gd name="T9" fmla="*/ 95 h 304"/>
                <a:gd name="T10" fmla="*/ 107 w 380"/>
                <a:gd name="T11" fmla="*/ 93 h 304"/>
                <a:gd name="T12" fmla="*/ 102 w 380"/>
                <a:gd name="T13" fmla="*/ 91 h 304"/>
                <a:gd name="T14" fmla="*/ 97 w 380"/>
                <a:gd name="T15" fmla="*/ 89 h 304"/>
                <a:gd name="T16" fmla="*/ 93 w 380"/>
                <a:gd name="T17" fmla="*/ 87 h 304"/>
                <a:gd name="T18" fmla="*/ 88 w 380"/>
                <a:gd name="T19" fmla="*/ 84 h 304"/>
                <a:gd name="T20" fmla="*/ 83 w 380"/>
                <a:gd name="T21" fmla="*/ 82 h 304"/>
                <a:gd name="T22" fmla="*/ 79 w 380"/>
                <a:gd name="T23" fmla="*/ 79 h 304"/>
                <a:gd name="T24" fmla="*/ 74 w 380"/>
                <a:gd name="T25" fmla="*/ 76 h 304"/>
                <a:gd name="T26" fmla="*/ 70 w 380"/>
                <a:gd name="T27" fmla="*/ 74 h 304"/>
                <a:gd name="T28" fmla="*/ 66 w 380"/>
                <a:gd name="T29" fmla="*/ 71 h 304"/>
                <a:gd name="T30" fmla="*/ 61 w 380"/>
                <a:gd name="T31" fmla="*/ 68 h 304"/>
                <a:gd name="T32" fmla="*/ 57 w 380"/>
                <a:gd name="T33" fmla="*/ 64 h 304"/>
                <a:gd name="T34" fmla="*/ 53 w 380"/>
                <a:gd name="T35" fmla="*/ 61 h 304"/>
                <a:gd name="T36" fmla="*/ 53 w 380"/>
                <a:gd name="T37" fmla="*/ 61 h 304"/>
                <a:gd name="T38" fmla="*/ 46 w 380"/>
                <a:gd name="T39" fmla="*/ 55 h 304"/>
                <a:gd name="T40" fmla="*/ 38 w 380"/>
                <a:gd name="T41" fmla="*/ 48 h 304"/>
                <a:gd name="T42" fmla="*/ 31 w 380"/>
                <a:gd name="T43" fmla="*/ 40 h 304"/>
                <a:gd name="T44" fmla="*/ 24 w 380"/>
                <a:gd name="T45" fmla="*/ 33 h 304"/>
                <a:gd name="T46" fmla="*/ 17 w 380"/>
                <a:gd name="T47" fmla="*/ 25 h 304"/>
                <a:gd name="T48" fmla="*/ 11 w 380"/>
                <a:gd name="T49" fmla="*/ 16 h 304"/>
                <a:gd name="T50" fmla="*/ 5 w 380"/>
                <a:gd name="T51" fmla="*/ 8 h 304"/>
                <a:gd name="T52" fmla="*/ 0 w 380"/>
                <a:gd name="T53" fmla="*/ 0 h 30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80"/>
                <a:gd name="T82" fmla="*/ 0 h 304"/>
                <a:gd name="T83" fmla="*/ 380 w 380"/>
                <a:gd name="T84" fmla="*/ 304 h 30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80" h="304">
                  <a:moveTo>
                    <a:pt x="380" y="304"/>
                  </a:moveTo>
                  <a:lnTo>
                    <a:pt x="380" y="304"/>
                  </a:lnTo>
                  <a:lnTo>
                    <a:pt x="366" y="299"/>
                  </a:lnTo>
                  <a:lnTo>
                    <a:pt x="351" y="294"/>
                  </a:lnTo>
                  <a:lnTo>
                    <a:pt x="337" y="287"/>
                  </a:lnTo>
                  <a:lnTo>
                    <a:pt x="322" y="281"/>
                  </a:lnTo>
                  <a:lnTo>
                    <a:pt x="307" y="275"/>
                  </a:lnTo>
                  <a:lnTo>
                    <a:pt x="293" y="268"/>
                  </a:lnTo>
                  <a:lnTo>
                    <a:pt x="280" y="261"/>
                  </a:lnTo>
                  <a:lnTo>
                    <a:pt x="265" y="253"/>
                  </a:lnTo>
                  <a:lnTo>
                    <a:pt x="251" y="246"/>
                  </a:lnTo>
                  <a:lnTo>
                    <a:pt x="237" y="238"/>
                  </a:lnTo>
                  <a:lnTo>
                    <a:pt x="224" y="229"/>
                  </a:lnTo>
                  <a:lnTo>
                    <a:pt x="211" y="222"/>
                  </a:lnTo>
                  <a:lnTo>
                    <a:pt x="198" y="213"/>
                  </a:lnTo>
                  <a:lnTo>
                    <a:pt x="184" y="204"/>
                  </a:lnTo>
                  <a:lnTo>
                    <a:pt x="172" y="194"/>
                  </a:lnTo>
                  <a:lnTo>
                    <a:pt x="161" y="185"/>
                  </a:lnTo>
                  <a:lnTo>
                    <a:pt x="138" y="166"/>
                  </a:lnTo>
                  <a:lnTo>
                    <a:pt x="114" y="144"/>
                  </a:lnTo>
                  <a:lnTo>
                    <a:pt x="93" y="121"/>
                  </a:lnTo>
                  <a:lnTo>
                    <a:pt x="72" y="99"/>
                  </a:lnTo>
                  <a:lnTo>
                    <a:pt x="52" y="74"/>
                  </a:lnTo>
                  <a:lnTo>
                    <a:pt x="34" y="49"/>
                  </a:lnTo>
                  <a:lnTo>
                    <a:pt x="16" y="25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C9C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6791" name="Freeform 162"/>
            <p:cNvSpPr>
              <a:spLocks/>
            </p:cNvSpPr>
            <p:nvPr/>
          </p:nvSpPr>
          <p:spPr bwMode="auto">
            <a:xfrm>
              <a:off x="3383" y="2437"/>
              <a:ext cx="127" cy="101"/>
            </a:xfrm>
            <a:custGeom>
              <a:avLst/>
              <a:gdLst>
                <a:gd name="T0" fmla="*/ 127 w 380"/>
                <a:gd name="T1" fmla="*/ 101 h 305"/>
                <a:gd name="T2" fmla="*/ 127 w 380"/>
                <a:gd name="T3" fmla="*/ 101 h 305"/>
                <a:gd name="T4" fmla="*/ 122 w 380"/>
                <a:gd name="T5" fmla="*/ 93 h 305"/>
                <a:gd name="T6" fmla="*/ 115 w 380"/>
                <a:gd name="T7" fmla="*/ 84 h 305"/>
                <a:gd name="T8" fmla="*/ 109 w 380"/>
                <a:gd name="T9" fmla="*/ 76 h 305"/>
                <a:gd name="T10" fmla="*/ 103 w 380"/>
                <a:gd name="T11" fmla="*/ 68 h 305"/>
                <a:gd name="T12" fmla="*/ 96 w 380"/>
                <a:gd name="T13" fmla="*/ 60 h 305"/>
                <a:gd name="T14" fmla="*/ 89 w 380"/>
                <a:gd name="T15" fmla="*/ 53 h 305"/>
                <a:gd name="T16" fmla="*/ 81 w 380"/>
                <a:gd name="T17" fmla="*/ 46 h 305"/>
                <a:gd name="T18" fmla="*/ 73 w 380"/>
                <a:gd name="T19" fmla="*/ 39 h 305"/>
                <a:gd name="T20" fmla="*/ 73 w 380"/>
                <a:gd name="T21" fmla="*/ 39 h 305"/>
                <a:gd name="T22" fmla="*/ 69 w 380"/>
                <a:gd name="T23" fmla="*/ 36 h 305"/>
                <a:gd name="T24" fmla="*/ 65 w 380"/>
                <a:gd name="T25" fmla="*/ 33 h 305"/>
                <a:gd name="T26" fmla="*/ 60 w 380"/>
                <a:gd name="T27" fmla="*/ 30 h 305"/>
                <a:gd name="T28" fmla="*/ 56 w 380"/>
                <a:gd name="T29" fmla="*/ 27 h 305"/>
                <a:gd name="T30" fmla="*/ 52 w 380"/>
                <a:gd name="T31" fmla="*/ 25 h 305"/>
                <a:gd name="T32" fmla="*/ 47 w 380"/>
                <a:gd name="T33" fmla="*/ 22 h 305"/>
                <a:gd name="T34" fmla="*/ 43 w 380"/>
                <a:gd name="T35" fmla="*/ 19 h 305"/>
                <a:gd name="T36" fmla="*/ 38 w 380"/>
                <a:gd name="T37" fmla="*/ 17 h 305"/>
                <a:gd name="T38" fmla="*/ 34 w 380"/>
                <a:gd name="T39" fmla="*/ 14 h 305"/>
                <a:gd name="T40" fmla="*/ 29 w 380"/>
                <a:gd name="T41" fmla="*/ 12 h 305"/>
                <a:gd name="T42" fmla="*/ 24 w 380"/>
                <a:gd name="T43" fmla="*/ 10 h 305"/>
                <a:gd name="T44" fmla="*/ 19 w 380"/>
                <a:gd name="T45" fmla="*/ 7 h 305"/>
                <a:gd name="T46" fmla="*/ 14 w 380"/>
                <a:gd name="T47" fmla="*/ 5 h 305"/>
                <a:gd name="T48" fmla="*/ 10 w 380"/>
                <a:gd name="T49" fmla="*/ 3 h 305"/>
                <a:gd name="T50" fmla="*/ 5 w 380"/>
                <a:gd name="T51" fmla="*/ 2 h 305"/>
                <a:gd name="T52" fmla="*/ 0 w 380"/>
                <a:gd name="T53" fmla="*/ 0 h 30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80"/>
                <a:gd name="T82" fmla="*/ 0 h 305"/>
                <a:gd name="T83" fmla="*/ 380 w 380"/>
                <a:gd name="T84" fmla="*/ 305 h 305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80" h="305">
                  <a:moveTo>
                    <a:pt x="380" y="305"/>
                  </a:moveTo>
                  <a:lnTo>
                    <a:pt x="380" y="305"/>
                  </a:lnTo>
                  <a:lnTo>
                    <a:pt x="364" y="280"/>
                  </a:lnTo>
                  <a:lnTo>
                    <a:pt x="345" y="255"/>
                  </a:lnTo>
                  <a:lnTo>
                    <a:pt x="327" y="230"/>
                  </a:lnTo>
                  <a:lnTo>
                    <a:pt x="307" y="206"/>
                  </a:lnTo>
                  <a:lnTo>
                    <a:pt x="286" y="182"/>
                  </a:lnTo>
                  <a:lnTo>
                    <a:pt x="265" y="159"/>
                  </a:lnTo>
                  <a:lnTo>
                    <a:pt x="241" y="139"/>
                  </a:lnTo>
                  <a:lnTo>
                    <a:pt x="218" y="119"/>
                  </a:lnTo>
                  <a:lnTo>
                    <a:pt x="207" y="110"/>
                  </a:lnTo>
                  <a:lnTo>
                    <a:pt x="195" y="100"/>
                  </a:lnTo>
                  <a:lnTo>
                    <a:pt x="181" y="91"/>
                  </a:lnTo>
                  <a:lnTo>
                    <a:pt x="168" y="82"/>
                  </a:lnTo>
                  <a:lnTo>
                    <a:pt x="155" y="74"/>
                  </a:lnTo>
                  <a:lnTo>
                    <a:pt x="142" y="66"/>
                  </a:lnTo>
                  <a:lnTo>
                    <a:pt x="128" y="58"/>
                  </a:lnTo>
                  <a:lnTo>
                    <a:pt x="114" y="50"/>
                  </a:lnTo>
                  <a:lnTo>
                    <a:pt x="101" y="43"/>
                  </a:lnTo>
                  <a:lnTo>
                    <a:pt x="86" y="35"/>
                  </a:lnTo>
                  <a:lnTo>
                    <a:pt x="72" y="29"/>
                  </a:lnTo>
                  <a:lnTo>
                    <a:pt x="57" y="22"/>
                  </a:lnTo>
                  <a:lnTo>
                    <a:pt x="42" y="16"/>
                  </a:lnTo>
                  <a:lnTo>
                    <a:pt x="29" y="10"/>
                  </a:lnTo>
                  <a:lnTo>
                    <a:pt x="15" y="5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C9C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26735" name="Line 163"/>
          <p:cNvSpPr>
            <a:spLocks noChangeShapeType="1"/>
          </p:cNvSpPr>
          <p:nvPr/>
        </p:nvSpPr>
        <p:spPr bwMode="auto">
          <a:xfrm>
            <a:off x="6251575" y="4826000"/>
            <a:ext cx="133350" cy="123825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grpSp>
        <p:nvGrpSpPr>
          <p:cNvPr id="26736" name="Group 164"/>
          <p:cNvGrpSpPr>
            <a:grpSpLocks/>
          </p:cNvGrpSpPr>
          <p:nvPr/>
        </p:nvGrpSpPr>
        <p:grpSpPr bwMode="auto">
          <a:xfrm>
            <a:off x="3559175" y="4078288"/>
            <a:ext cx="2692400" cy="1181100"/>
            <a:chOff x="2689" y="2613"/>
            <a:chExt cx="1565" cy="744"/>
          </a:xfrm>
        </p:grpSpPr>
        <p:sp>
          <p:nvSpPr>
            <p:cNvPr id="26777" name="Line 165"/>
            <p:cNvSpPr>
              <a:spLocks noChangeShapeType="1"/>
            </p:cNvSpPr>
            <p:nvPr/>
          </p:nvSpPr>
          <p:spPr bwMode="auto">
            <a:xfrm flipH="1">
              <a:off x="3088" y="2706"/>
              <a:ext cx="101" cy="13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6778" name="Line 166"/>
            <p:cNvSpPr>
              <a:spLocks noChangeShapeType="1"/>
            </p:cNvSpPr>
            <p:nvPr/>
          </p:nvSpPr>
          <p:spPr bwMode="auto">
            <a:xfrm flipH="1">
              <a:off x="2749" y="2831"/>
              <a:ext cx="340" cy="526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6779" name="Line 167"/>
            <p:cNvSpPr>
              <a:spLocks noChangeShapeType="1"/>
            </p:cNvSpPr>
            <p:nvPr/>
          </p:nvSpPr>
          <p:spPr bwMode="auto">
            <a:xfrm>
              <a:off x="2764" y="2666"/>
              <a:ext cx="0" cy="47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6780" name="Line 168"/>
            <p:cNvSpPr>
              <a:spLocks noChangeShapeType="1"/>
            </p:cNvSpPr>
            <p:nvPr/>
          </p:nvSpPr>
          <p:spPr bwMode="auto">
            <a:xfrm flipH="1">
              <a:off x="3200" y="2790"/>
              <a:ext cx="91" cy="137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6781" name="Line 169"/>
            <p:cNvSpPr>
              <a:spLocks noChangeShapeType="1"/>
            </p:cNvSpPr>
            <p:nvPr/>
          </p:nvSpPr>
          <p:spPr bwMode="auto">
            <a:xfrm flipH="1">
              <a:off x="2714" y="2931"/>
              <a:ext cx="491" cy="41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6782" name="Line 170"/>
            <p:cNvSpPr>
              <a:spLocks noChangeShapeType="1"/>
            </p:cNvSpPr>
            <p:nvPr/>
          </p:nvSpPr>
          <p:spPr bwMode="auto">
            <a:xfrm flipH="1" flipV="1">
              <a:off x="2689" y="2661"/>
              <a:ext cx="0" cy="47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6783" name="Line 171"/>
            <p:cNvSpPr>
              <a:spLocks noChangeShapeType="1"/>
            </p:cNvSpPr>
            <p:nvPr/>
          </p:nvSpPr>
          <p:spPr bwMode="auto">
            <a:xfrm>
              <a:off x="3300" y="2613"/>
              <a:ext cx="338" cy="27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6784" name="Line 172"/>
            <p:cNvSpPr>
              <a:spLocks noChangeShapeType="1"/>
            </p:cNvSpPr>
            <p:nvPr/>
          </p:nvSpPr>
          <p:spPr bwMode="auto">
            <a:xfrm flipV="1">
              <a:off x="3297" y="2631"/>
              <a:ext cx="102" cy="153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6785" name="Line 173"/>
            <p:cNvSpPr>
              <a:spLocks noChangeShapeType="1"/>
            </p:cNvSpPr>
            <p:nvPr/>
          </p:nvSpPr>
          <p:spPr bwMode="auto">
            <a:xfrm>
              <a:off x="3402" y="2628"/>
              <a:ext cx="283" cy="25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6786" name="Line 174"/>
            <p:cNvSpPr>
              <a:spLocks noChangeShapeType="1"/>
            </p:cNvSpPr>
            <p:nvPr/>
          </p:nvSpPr>
          <p:spPr bwMode="auto">
            <a:xfrm flipV="1">
              <a:off x="3689" y="2694"/>
              <a:ext cx="76" cy="186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6787" name="Line 175"/>
            <p:cNvSpPr>
              <a:spLocks noChangeShapeType="1"/>
            </p:cNvSpPr>
            <p:nvPr/>
          </p:nvSpPr>
          <p:spPr bwMode="auto">
            <a:xfrm flipV="1">
              <a:off x="3638" y="2685"/>
              <a:ext cx="94" cy="197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6788" name="Line 176"/>
            <p:cNvSpPr>
              <a:spLocks noChangeShapeType="1"/>
            </p:cNvSpPr>
            <p:nvPr/>
          </p:nvSpPr>
          <p:spPr bwMode="auto">
            <a:xfrm flipH="1" flipV="1">
              <a:off x="3774" y="2691"/>
              <a:ext cx="429" cy="456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6789" name="Line 177"/>
            <p:cNvSpPr>
              <a:spLocks noChangeShapeType="1"/>
            </p:cNvSpPr>
            <p:nvPr/>
          </p:nvSpPr>
          <p:spPr bwMode="auto">
            <a:xfrm flipH="1" flipV="1">
              <a:off x="3729" y="2691"/>
              <a:ext cx="525" cy="393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26737" name="Line 178"/>
          <p:cNvSpPr>
            <a:spLocks noChangeShapeType="1"/>
          </p:cNvSpPr>
          <p:nvPr/>
        </p:nvSpPr>
        <p:spPr bwMode="auto">
          <a:xfrm>
            <a:off x="6157913" y="4926013"/>
            <a:ext cx="134937" cy="123825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grpSp>
        <p:nvGrpSpPr>
          <p:cNvPr id="26738" name="Group 179"/>
          <p:cNvGrpSpPr>
            <a:grpSpLocks/>
          </p:cNvGrpSpPr>
          <p:nvPr/>
        </p:nvGrpSpPr>
        <p:grpSpPr bwMode="auto">
          <a:xfrm flipH="1">
            <a:off x="5748338" y="1216025"/>
            <a:ext cx="1320800" cy="838200"/>
            <a:chOff x="3360" y="377"/>
            <a:chExt cx="1152" cy="776"/>
          </a:xfrm>
        </p:grpSpPr>
        <p:sp>
          <p:nvSpPr>
            <p:cNvPr id="26766" name="Rectangle 180"/>
            <p:cNvSpPr>
              <a:spLocks noChangeArrowheads="1"/>
            </p:cNvSpPr>
            <p:nvPr/>
          </p:nvSpPr>
          <p:spPr bwMode="auto">
            <a:xfrm>
              <a:off x="3763" y="880"/>
              <a:ext cx="749" cy="272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6767" name="Line 181"/>
            <p:cNvSpPr>
              <a:spLocks noChangeShapeType="1"/>
            </p:cNvSpPr>
            <p:nvPr/>
          </p:nvSpPr>
          <p:spPr bwMode="auto">
            <a:xfrm>
              <a:off x="3763" y="1016"/>
              <a:ext cx="1" cy="136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6768" name="Line 182"/>
            <p:cNvSpPr>
              <a:spLocks noChangeShapeType="1"/>
            </p:cNvSpPr>
            <p:nvPr/>
          </p:nvSpPr>
          <p:spPr bwMode="auto">
            <a:xfrm flipH="1">
              <a:off x="3360" y="1152"/>
              <a:ext cx="403" cy="1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6769" name="Line 183"/>
            <p:cNvSpPr>
              <a:spLocks noChangeShapeType="1"/>
            </p:cNvSpPr>
            <p:nvPr/>
          </p:nvSpPr>
          <p:spPr bwMode="auto">
            <a:xfrm flipV="1">
              <a:off x="3360" y="1053"/>
              <a:ext cx="12" cy="99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6770" name="Line 184"/>
            <p:cNvSpPr>
              <a:spLocks noChangeShapeType="1"/>
            </p:cNvSpPr>
            <p:nvPr/>
          </p:nvSpPr>
          <p:spPr bwMode="auto">
            <a:xfrm flipV="1">
              <a:off x="3374" y="1008"/>
              <a:ext cx="393" cy="43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6771" name="Rectangle 185"/>
            <p:cNvSpPr>
              <a:spLocks noChangeArrowheads="1"/>
            </p:cNvSpPr>
            <p:nvPr/>
          </p:nvSpPr>
          <p:spPr bwMode="auto">
            <a:xfrm>
              <a:off x="3936" y="816"/>
              <a:ext cx="288" cy="64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6772" name="Rectangle 186"/>
            <p:cNvSpPr>
              <a:spLocks noChangeArrowheads="1"/>
            </p:cNvSpPr>
            <p:nvPr/>
          </p:nvSpPr>
          <p:spPr bwMode="auto">
            <a:xfrm>
              <a:off x="3848" y="377"/>
              <a:ext cx="250" cy="440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6773" name="Freeform 187"/>
            <p:cNvSpPr>
              <a:spLocks/>
            </p:cNvSpPr>
            <p:nvPr/>
          </p:nvSpPr>
          <p:spPr bwMode="auto">
            <a:xfrm>
              <a:off x="3772" y="377"/>
              <a:ext cx="76" cy="408"/>
            </a:xfrm>
            <a:custGeom>
              <a:avLst/>
              <a:gdLst>
                <a:gd name="T0" fmla="*/ 76 w 144"/>
                <a:gd name="T1" fmla="*/ 0 h 720"/>
                <a:gd name="T2" fmla="*/ 0 w 144"/>
                <a:gd name="T3" fmla="*/ 218 h 720"/>
                <a:gd name="T4" fmla="*/ 76 w 144"/>
                <a:gd name="T5" fmla="*/ 408 h 720"/>
                <a:gd name="T6" fmla="*/ 0 60000 65536"/>
                <a:gd name="T7" fmla="*/ 0 60000 65536"/>
                <a:gd name="T8" fmla="*/ 0 60000 65536"/>
                <a:gd name="T9" fmla="*/ 0 w 144"/>
                <a:gd name="T10" fmla="*/ 0 h 720"/>
                <a:gd name="T11" fmla="*/ 144 w 144"/>
                <a:gd name="T12" fmla="*/ 720 h 7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720">
                  <a:moveTo>
                    <a:pt x="144" y="0"/>
                  </a:moveTo>
                  <a:cubicBezTo>
                    <a:pt x="72" y="132"/>
                    <a:pt x="0" y="264"/>
                    <a:pt x="0" y="384"/>
                  </a:cubicBezTo>
                  <a:cubicBezTo>
                    <a:pt x="0" y="504"/>
                    <a:pt x="72" y="612"/>
                    <a:pt x="144" y="720"/>
                  </a:cubicBezTo>
                </a:path>
              </a:pathLst>
            </a:cu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6774" name="Line 188"/>
            <p:cNvSpPr>
              <a:spLocks noChangeShapeType="1"/>
            </p:cNvSpPr>
            <p:nvPr/>
          </p:nvSpPr>
          <p:spPr bwMode="auto">
            <a:xfrm>
              <a:off x="4100" y="454"/>
              <a:ext cx="210" cy="47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6775" name="Line 189"/>
            <p:cNvSpPr>
              <a:spLocks noChangeShapeType="1"/>
            </p:cNvSpPr>
            <p:nvPr/>
          </p:nvSpPr>
          <p:spPr bwMode="auto">
            <a:xfrm>
              <a:off x="4310" y="493"/>
              <a:ext cx="0" cy="156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6776" name="Line 190"/>
            <p:cNvSpPr>
              <a:spLocks noChangeShapeType="1"/>
            </p:cNvSpPr>
            <p:nvPr/>
          </p:nvSpPr>
          <p:spPr bwMode="auto">
            <a:xfrm flipH="1">
              <a:off x="4108" y="649"/>
              <a:ext cx="195" cy="54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26739" name="Rectangle 191"/>
          <p:cNvSpPr>
            <a:spLocks noChangeArrowheads="1"/>
          </p:cNvSpPr>
          <p:nvPr/>
        </p:nvSpPr>
        <p:spPr bwMode="auto">
          <a:xfrm>
            <a:off x="4691063" y="3333750"/>
            <a:ext cx="165100" cy="3048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grpSp>
        <p:nvGrpSpPr>
          <p:cNvPr id="26740" name="Group 192"/>
          <p:cNvGrpSpPr>
            <a:grpSpLocks/>
          </p:cNvGrpSpPr>
          <p:nvPr/>
        </p:nvGrpSpPr>
        <p:grpSpPr bwMode="auto">
          <a:xfrm>
            <a:off x="5191125" y="2492375"/>
            <a:ext cx="1403350" cy="381000"/>
            <a:chOff x="528" y="1296"/>
            <a:chExt cx="816" cy="240"/>
          </a:xfrm>
        </p:grpSpPr>
        <p:sp>
          <p:nvSpPr>
            <p:cNvPr id="26760" name="Rectangle 193"/>
            <p:cNvSpPr>
              <a:spLocks noChangeArrowheads="1"/>
            </p:cNvSpPr>
            <p:nvPr/>
          </p:nvSpPr>
          <p:spPr bwMode="auto">
            <a:xfrm>
              <a:off x="528" y="1296"/>
              <a:ext cx="816" cy="192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6761" name="Rectangle 194"/>
            <p:cNvSpPr>
              <a:spLocks noChangeArrowheads="1"/>
            </p:cNvSpPr>
            <p:nvPr/>
          </p:nvSpPr>
          <p:spPr bwMode="auto">
            <a:xfrm>
              <a:off x="576" y="1488"/>
              <a:ext cx="144" cy="47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6762" name="Rectangle 195"/>
            <p:cNvSpPr>
              <a:spLocks noChangeArrowheads="1"/>
            </p:cNvSpPr>
            <p:nvPr/>
          </p:nvSpPr>
          <p:spPr bwMode="auto">
            <a:xfrm>
              <a:off x="1152" y="1488"/>
              <a:ext cx="144" cy="4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6763" name="Oval 196"/>
            <p:cNvSpPr>
              <a:spLocks noChangeArrowheads="1"/>
            </p:cNvSpPr>
            <p:nvPr/>
          </p:nvSpPr>
          <p:spPr bwMode="auto">
            <a:xfrm>
              <a:off x="1176" y="1332"/>
              <a:ext cx="132" cy="12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6764" name="Rectangle 197"/>
            <p:cNvSpPr>
              <a:spLocks noChangeArrowheads="1"/>
            </p:cNvSpPr>
            <p:nvPr/>
          </p:nvSpPr>
          <p:spPr bwMode="auto">
            <a:xfrm>
              <a:off x="720" y="1344"/>
              <a:ext cx="336" cy="4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6765" name="Rectangle 198"/>
            <p:cNvSpPr>
              <a:spLocks noChangeArrowheads="1"/>
            </p:cNvSpPr>
            <p:nvPr/>
          </p:nvSpPr>
          <p:spPr bwMode="auto">
            <a:xfrm>
              <a:off x="720" y="1392"/>
              <a:ext cx="336" cy="4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26741" name="Line 199"/>
          <p:cNvSpPr>
            <a:spLocks noChangeShapeType="1"/>
          </p:cNvSpPr>
          <p:nvPr/>
        </p:nvSpPr>
        <p:spPr bwMode="auto">
          <a:xfrm flipH="1" flipV="1">
            <a:off x="4768850" y="2667000"/>
            <a:ext cx="0" cy="657225"/>
          </a:xfrm>
          <a:prstGeom prst="line">
            <a:avLst/>
          </a:prstGeom>
          <a:noFill/>
          <a:ln w="1270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6742" name="Line 200"/>
          <p:cNvSpPr>
            <a:spLocks noChangeShapeType="1"/>
          </p:cNvSpPr>
          <p:nvPr/>
        </p:nvSpPr>
        <p:spPr bwMode="auto">
          <a:xfrm>
            <a:off x="4760913" y="2663825"/>
            <a:ext cx="428625" cy="0"/>
          </a:xfrm>
          <a:prstGeom prst="line">
            <a:avLst/>
          </a:prstGeom>
          <a:noFill/>
          <a:ln w="1270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6743" name="Text Box 201"/>
          <p:cNvSpPr txBox="1">
            <a:spLocks noChangeArrowheads="1"/>
          </p:cNvSpPr>
          <p:nvPr/>
        </p:nvSpPr>
        <p:spPr bwMode="auto">
          <a:xfrm>
            <a:off x="6759575" y="1577975"/>
            <a:ext cx="9223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u-HU" sz="1400">
                <a:solidFill>
                  <a:schemeClr val="bg2"/>
                </a:solidFill>
              </a:rPr>
              <a:t>computer</a:t>
            </a:r>
            <a:endParaRPr lang="en-US" sz="1400">
              <a:solidFill>
                <a:schemeClr val="bg2"/>
              </a:solidFill>
            </a:endParaRPr>
          </a:p>
        </p:txBody>
      </p:sp>
      <p:sp>
        <p:nvSpPr>
          <p:cNvPr id="26744" name="Text Box 202"/>
          <p:cNvSpPr txBox="1">
            <a:spLocks noChangeArrowheads="1"/>
          </p:cNvSpPr>
          <p:nvPr/>
        </p:nvSpPr>
        <p:spPr bwMode="auto">
          <a:xfrm>
            <a:off x="6677025" y="2492375"/>
            <a:ext cx="1346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u-HU" sz="1400">
                <a:solidFill>
                  <a:schemeClr val="bg2"/>
                </a:solidFill>
              </a:rPr>
              <a:t>Video recorder</a:t>
            </a:r>
            <a:endParaRPr lang="en-US" sz="1400">
              <a:solidFill>
                <a:schemeClr val="bg2"/>
              </a:solidFill>
            </a:endParaRPr>
          </a:p>
        </p:txBody>
      </p:sp>
      <p:sp>
        <p:nvSpPr>
          <p:cNvPr id="26745" name="Line 203"/>
          <p:cNvSpPr>
            <a:spLocks noChangeShapeType="1"/>
          </p:cNvSpPr>
          <p:nvPr/>
        </p:nvSpPr>
        <p:spPr bwMode="auto">
          <a:xfrm flipH="1" flipV="1">
            <a:off x="5019675" y="2035175"/>
            <a:ext cx="0" cy="533400"/>
          </a:xfrm>
          <a:prstGeom prst="line">
            <a:avLst/>
          </a:prstGeom>
          <a:noFill/>
          <a:ln w="1270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6746" name="Line 204"/>
          <p:cNvSpPr>
            <a:spLocks noChangeShapeType="1"/>
          </p:cNvSpPr>
          <p:nvPr/>
        </p:nvSpPr>
        <p:spPr bwMode="auto">
          <a:xfrm flipH="1" flipV="1">
            <a:off x="5019675" y="2035175"/>
            <a:ext cx="722313" cy="0"/>
          </a:xfrm>
          <a:prstGeom prst="line">
            <a:avLst/>
          </a:prstGeom>
          <a:noFill/>
          <a:ln w="1270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grpSp>
        <p:nvGrpSpPr>
          <p:cNvPr id="26747" name="Group 205"/>
          <p:cNvGrpSpPr>
            <a:grpSpLocks/>
          </p:cNvGrpSpPr>
          <p:nvPr/>
        </p:nvGrpSpPr>
        <p:grpSpPr bwMode="auto">
          <a:xfrm>
            <a:off x="4718050" y="3590925"/>
            <a:ext cx="211138" cy="414338"/>
            <a:chOff x="3135" y="2484"/>
            <a:chExt cx="133" cy="261"/>
          </a:xfrm>
        </p:grpSpPr>
        <p:sp>
          <p:nvSpPr>
            <p:cNvPr id="26752" name="Freeform 206"/>
            <p:cNvSpPr>
              <a:spLocks/>
            </p:cNvSpPr>
            <p:nvPr/>
          </p:nvSpPr>
          <p:spPr bwMode="auto">
            <a:xfrm>
              <a:off x="3228" y="2543"/>
              <a:ext cx="30" cy="24"/>
            </a:xfrm>
            <a:custGeom>
              <a:avLst/>
              <a:gdLst>
                <a:gd name="T0" fmla="*/ 27 w 84"/>
                <a:gd name="T1" fmla="*/ 21 h 72"/>
                <a:gd name="T2" fmla="*/ 30 w 84"/>
                <a:gd name="T3" fmla="*/ 17 h 72"/>
                <a:gd name="T4" fmla="*/ 6 w 84"/>
                <a:gd name="T5" fmla="*/ 0 h 72"/>
                <a:gd name="T6" fmla="*/ 0 w 84"/>
                <a:gd name="T7" fmla="*/ 7 h 72"/>
                <a:gd name="T8" fmla="*/ 24 w 84"/>
                <a:gd name="T9" fmla="*/ 24 h 72"/>
                <a:gd name="T10" fmla="*/ 27 w 84"/>
                <a:gd name="T11" fmla="*/ 21 h 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4"/>
                <a:gd name="T19" fmla="*/ 0 h 72"/>
                <a:gd name="T20" fmla="*/ 84 w 84"/>
                <a:gd name="T21" fmla="*/ 72 h 7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4" h="72">
                  <a:moveTo>
                    <a:pt x="76" y="62"/>
                  </a:moveTo>
                  <a:lnTo>
                    <a:pt x="84" y="52"/>
                  </a:lnTo>
                  <a:lnTo>
                    <a:pt x="16" y="0"/>
                  </a:lnTo>
                  <a:lnTo>
                    <a:pt x="0" y="20"/>
                  </a:lnTo>
                  <a:lnTo>
                    <a:pt x="68" y="72"/>
                  </a:lnTo>
                  <a:lnTo>
                    <a:pt x="76" y="62"/>
                  </a:ln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6753" name="Line 207"/>
            <p:cNvSpPr>
              <a:spLocks noChangeShapeType="1"/>
            </p:cNvSpPr>
            <p:nvPr/>
          </p:nvSpPr>
          <p:spPr bwMode="auto">
            <a:xfrm>
              <a:off x="3233" y="2552"/>
              <a:ext cx="35" cy="20"/>
            </a:xfrm>
            <a:prstGeom prst="line">
              <a:avLst/>
            </a:prstGeom>
            <a:noFill/>
            <a:ln w="19050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6754" name="Line 208"/>
            <p:cNvSpPr>
              <a:spLocks noChangeShapeType="1"/>
            </p:cNvSpPr>
            <p:nvPr/>
          </p:nvSpPr>
          <p:spPr bwMode="auto">
            <a:xfrm flipV="1">
              <a:off x="3158" y="2601"/>
              <a:ext cx="45" cy="144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6755" name="Line 209"/>
            <p:cNvSpPr>
              <a:spLocks noChangeShapeType="1"/>
            </p:cNvSpPr>
            <p:nvPr/>
          </p:nvSpPr>
          <p:spPr bwMode="auto">
            <a:xfrm flipH="1">
              <a:off x="3135" y="2514"/>
              <a:ext cx="0" cy="2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6756" name="Line 210"/>
            <p:cNvSpPr>
              <a:spLocks noChangeShapeType="1"/>
            </p:cNvSpPr>
            <p:nvPr/>
          </p:nvSpPr>
          <p:spPr bwMode="auto">
            <a:xfrm>
              <a:off x="3138" y="2511"/>
              <a:ext cx="51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6757" name="Line 211"/>
            <p:cNvSpPr>
              <a:spLocks noChangeShapeType="1"/>
            </p:cNvSpPr>
            <p:nvPr/>
          </p:nvSpPr>
          <p:spPr bwMode="auto">
            <a:xfrm>
              <a:off x="3191" y="2515"/>
              <a:ext cx="0" cy="2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6758" name="Line 212"/>
            <p:cNvSpPr>
              <a:spLocks noChangeShapeType="1"/>
            </p:cNvSpPr>
            <p:nvPr/>
          </p:nvSpPr>
          <p:spPr bwMode="auto">
            <a:xfrm flipH="1">
              <a:off x="3164" y="2484"/>
              <a:ext cx="3" cy="201"/>
            </a:xfrm>
            <a:prstGeom prst="line">
              <a:avLst/>
            </a:prstGeom>
            <a:noFill/>
            <a:ln w="9525">
              <a:solidFill>
                <a:srgbClr val="FF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6759" name="Line 213"/>
            <p:cNvSpPr>
              <a:spLocks noChangeShapeType="1"/>
            </p:cNvSpPr>
            <p:nvPr/>
          </p:nvSpPr>
          <p:spPr bwMode="auto">
            <a:xfrm>
              <a:off x="3164" y="2484"/>
              <a:ext cx="23" cy="138"/>
            </a:xfrm>
            <a:prstGeom prst="line">
              <a:avLst/>
            </a:prstGeom>
            <a:noFill/>
            <a:ln w="9525">
              <a:solidFill>
                <a:srgbClr val="FF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26748" name="Line 214"/>
          <p:cNvSpPr>
            <a:spLocks noChangeShapeType="1"/>
          </p:cNvSpPr>
          <p:nvPr/>
        </p:nvSpPr>
        <p:spPr bwMode="auto">
          <a:xfrm flipH="1" flipV="1">
            <a:off x="5018088" y="2557463"/>
            <a:ext cx="157162" cy="0"/>
          </a:xfrm>
          <a:prstGeom prst="line">
            <a:avLst/>
          </a:prstGeom>
          <a:noFill/>
          <a:ln w="1270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6749" name="Line 215"/>
          <p:cNvSpPr>
            <a:spLocks noChangeShapeType="1"/>
          </p:cNvSpPr>
          <p:nvPr/>
        </p:nvSpPr>
        <p:spPr bwMode="auto">
          <a:xfrm flipH="1" flipV="1">
            <a:off x="4591050" y="3690938"/>
            <a:ext cx="131763" cy="4762"/>
          </a:xfrm>
          <a:prstGeom prst="line">
            <a:avLst/>
          </a:prstGeom>
          <a:noFill/>
          <a:ln w="38100">
            <a:solidFill>
              <a:srgbClr val="66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6750" name="Line 216"/>
          <p:cNvSpPr>
            <a:spLocks noChangeShapeType="1"/>
          </p:cNvSpPr>
          <p:nvPr/>
        </p:nvSpPr>
        <p:spPr bwMode="auto">
          <a:xfrm flipH="1" flipV="1">
            <a:off x="4800600" y="3695700"/>
            <a:ext cx="93663" cy="0"/>
          </a:xfrm>
          <a:prstGeom prst="line">
            <a:avLst/>
          </a:prstGeom>
          <a:noFill/>
          <a:ln w="38100">
            <a:solidFill>
              <a:srgbClr val="66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6751" name="Text Box 217"/>
          <p:cNvSpPr txBox="1">
            <a:spLocks noChangeArrowheads="1"/>
          </p:cNvSpPr>
          <p:nvPr/>
        </p:nvSpPr>
        <p:spPr bwMode="auto">
          <a:xfrm>
            <a:off x="4838700" y="3048000"/>
            <a:ext cx="12096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u-HU" sz="1400">
                <a:solidFill>
                  <a:schemeClr val="bg2"/>
                </a:solidFill>
              </a:rPr>
              <a:t>CCD camera</a:t>
            </a:r>
            <a:endParaRPr lang="en-US" sz="1400">
              <a:solidFill>
                <a:schemeClr val="bg2"/>
              </a:solidFill>
            </a:endParaRPr>
          </a:p>
        </p:txBody>
      </p:sp>
      <p:pic>
        <p:nvPicPr>
          <p:cNvPr id="218" name="Kép 4" descr="imagesCAZCLT1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5934075"/>
            <a:ext cx="1000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621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z="3600" dirty="0" smtClean="0"/>
              <a:t>Inverz mikroszkóp</a:t>
            </a:r>
          </a:p>
        </p:txBody>
      </p:sp>
      <p:pic>
        <p:nvPicPr>
          <p:cNvPr id="27651" name="Picture 3" descr="dmirb_left_38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557338"/>
            <a:ext cx="4308475" cy="478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Kép 4" descr="imagesCAZCLT1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5934075"/>
            <a:ext cx="1000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005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dirty="0" smtClean="0"/>
              <a:t>Milyen fényt használjunk?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hu-HU" dirty="0" smtClean="0"/>
              <a:t>A kísérleti rendszer tulajdonságai szabják meg.</a:t>
            </a:r>
          </a:p>
          <a:p>
            <a:pPr algn="ctr" eaLnBrk="1" hangingPunct="1">
              <a:buFontTx/>
              <a:buNone/>
            </a:pPr>
            <a:r>
              <a:rPr lang="hu-HU" smtClean="0"/>
              <a:t>Fontos feltétel: A </a:t>
            </a:r>
            <a:r>
              <a:rPr lang="hu-HU" dirty="0" smtClean="0"/>
              <a:t>fény ne nyelődjön el.</a:t>
            </a:r>
          </a:p>
        </p:txBody>
      </p:sp>
      <p:pic>
        <p:nvPicPr>
          <p:cNvPr id="24580" name="Picture 4" descr="tweezerfig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716" y="2428824"/>
            <a:ext cx="5472113" cy="393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3059113" y="6364237"/>
            <a:ext cx="36439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b="1" dirty="0" smtClean="0"/>
              <a:t>Körülbelül </a:t>
            </a:r>
            <a:r>
              <a:rPr lang="hu-HU" b="1" dirty="0">
                <a:sym typeface="Symbol" pitchFamily="18" charset="2"/>
              </a:rPr>
              <a:t>1000 nm </a:t>
            </a:r>
            <a:r>
              <a:rPr lang="hu-HU" b="1" dirty="0" smtClean="0">
                <a:sym typeface="Symbol" pitchFamily="18" charset="2"/>
              </a:rPr>
              <a:t>optimális</a:t>
            </a:r>
            <a:endParaRPr lang="hu-HU" b="1" dirty="0">
              <a:sym typeface="Symbol" pitchFamily="18" charset="2"/>
            </a:endParaRPr>
          </a:p>
        </p:txBody>
      </p:sp>
      <p:pic>
        <p:nvPicPr>
          <p:cNvPr id="6" name="Kép 4" descr="imagesCAZCLT1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5934075"/>
            <a:ext cx="1000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743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z="3600" dirty="0" smtClean="0"/>
              <a:t>Erőmérés optikai csipeszben</a:t>
            </a:r>
          </a:p>
        </p:txBody>
      </p:sp>
      <p:grpSp>
        <p:nvGrpSpPr>
          <p:cNvPr id="25603" name="Group 16"/>
          <p:cNvGrpSpPr>
            <a:grpSpLocks/>
          </p:cNvGrpSpPr>
          <p:nvPr/>
        </p:nvGrpSpPr>
        <p:grpSpPr bwMode="auto">
          <a:xfrm>
            <a:off x="2182813" y="2151063"/>
            <a:ext cx="5507038" cy="4078288"/>
            <a:chOff x="1375" y="1355"/>
            <a:chExt cx="3469" cy="2569"/>
          </a:xfrm>
        </p:grpSpPr>
        <p:pic>
          <p:nvPicPr>
            <p:cNvPr id="25604" name="Picture 6" descr="forcemeas_tweezer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5" y="1355"/>
              <a:ext cx="2713" cy="2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05" name="Line 7"/>
            <p:cNvSpPr>
              <a:spLocks noChangeShapeType="1"/>
            </p:cNvSpPr>
            <p:nvPr/>
          </p:nvSpPr>
          <p:spPr bwMode="auto">
            <a:xfrm flipV="1">
              <a:off x="2780" y="1959"/>
              <a:ext cx="0" cy="5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5606" name="Line 8"/>
            <p:cNvSpPr>
              <a:spLocks noChangeShapeType="1"/>
            </p:cNvSpPr>
            <p:nvPr/>
          </p:nvSpPr>
          <p:spPr bwMode="auto">
            <a:xfrm flipV="1">
              <a:off x="2988" y="19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5607" name="Line 9"/>
            <p:cNvSpPr>
              <a:spLocks noChangeShapeType="1"/>
            </p:cNvSpPr>
            <p:nvPr/>
          </p:nvSpPr>
          <p:spPr bwMode="auto">
            <a:xfrm>
              <a:off x="2780" y="1968"/>
              <a:ext cx="20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5608" name="Text Box 10"/>
            <p:cNvSpPr txBox="1">
              <a:spLocks noChangeArrowheads="1"/>
            </p:cNvSpPr>
            <p:nvPr/>
          </p:nvSpPr>
          <p:spPr bwMode="auto">
            <a:xfrm>
              <a:off x="2750" y="1733"/>
              <a:ext cx="25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hu-HU" sz="1400">
                  <a:latin typeface="Symbol" pitchFamily="18" charset="2"/>
                </a:rPr>
                <a:t>D</a:t>
              </a:r>
              <a:r>
                <a:rPr lang="hu-HU" sz="1400">
                  <a:latin typeface="Verdana" pitchFamily="34" charset="0"/>
                </a:rPr>
                <a:t>x</a:t>
              </a:r>
              <a:endParaRPr lang="en-GB" sz="1400">
                <a:latin typeface="Verdana" pitchFamily="34" charset="0"/>
              </a:endParaRPr>
            </a:p>
          </p:txBody>
        </p:sp>
        <p:sp>
          <p:nvSpPr>
            <p:cNvPr id="25609" name="Line 11"/>
            <p:cNvSpPr>
              <a:spLocks noChangeShapeType="1"/>
            </p:cNvSpPr>
            <p:nvPr/>
          </p:nvSpPr>
          <p:spPr bwMode="auto">
            <a:xfrm flipH="1">
              <a:off x="2108" y="2544"/>
              <a:ext cx="672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5610" name="Text Box 12"/>
            <p:cNvSpPr txBox="1">
              <a:spLocks noChangeArrowheads="1"/>
            </p:cNvSpPr>
            <p:nvPr/>
          </p:nvSpPr>
          <p:spPr bwMode="auto">
            <a:xfrm>
              <a:off x="1796" y="2180"/>
              <a:ext cx="62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hu-HU" sz="2400" b="1">
                  <a:solidFill>
                    <a:schemeClr val="accent2"/>
                  </a:solidFill>
                  <a:latin typeface="Verdana" pitchFamily="34" charset="0"/>
                </a:rPr>
                <a:t>F</a:t>
              </a:r>
              <a:r>
                <a:rPr lang="hu-HU" sz="2400" b="1" baseline="-25000">
                  <a:solidFill>
                    <a:schemeClr val="accent2"/>
                  </a:solidFill>
                  <a:latin typeface="Verdana" pitchFamily="34" charset="0"/>
                </a:rPr>
                <a:t>ext</a:t>
              </a:r>
              <a:endParaRPr lang="en-GB" sz="2400" b="1">
                <a:solidFill>
                  <a:schemeClr val="accent2"/>
                </a:solidFill>
                <a:latin typeface="Verdana" pitchFamily="34" charset="0"/>
              </a:endParaRPr>
            </a:p>
          </p:txBody>
        </p:sp>
        <p:sp>
          <p:nvSpPr>
            <p:cNvPr id="25611" name="Line 13"/>
            <p:cNvSpPr>
              <a:spLocks noChangeShapeType="1"/>
            </p:cNvSpPr>
            <p:nvPr/>
          </p:nvSpPr>
          <p:spPr bwMode="auto">
            <a:xfrm flipH="1">
              <a:off x="2780" y="2544"/>
              <a:ext cx="6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5612" name="Text Box 14"/>
            <p:cNvSpPr txBox="1">
              <a:spLocks noChangeArrowheads="1"/>
            </p:cNvSpPr>
            <p:nvPr/>
          </p:nvSpPr>
          <p:spPr bwMode="auto">
            <a:xfrm>
              <a:off x="3404" y="2208"/>
              <a:ext cx="14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sz="2400" b="1">
                  <a:solidFill>
                    <a:srgbClr val="FF0000"/>
                  </a:solidFill>
                  <a:latin typeface="Verdana" pitchFamily="34" charset="0"/>
                </a:rPr>
                <a:t>F</a:t>
              </a:r>
              <a:r>
                <a:rPr lang="hu-HU" sz="2400" b="1" baseline="-25000">
                  <a:solidFill>
                    <a:srgbClr val="FF0000"/>
                  </a:solidFill>
                  <a:latin typeface="Verdana" pitchFamily="34" charset="0"/>
                </a:rPr>
                <a:t>trap</a:t>
              </a:r>
              <a:r>
                <a:rPr lang="en-US" sz="2000">
                  <a:solidFill>
                    <a:srgbClr val="FF0000"/>
                  </a:solidFill>
                  <a:latin typeface="Verdana" pitchFamily="34" charset="0"/>
                </a:rPr>
                <a:t>=</a:t>
              </a:r>
              <a:r>
                <a:rPr lang="hu-HU" sz="2000">
                  <a:solidFill>
                    <a:srgbClr val="FF0000"/>
                  </a:solidFill>
                  <a:latin typeface="Verdana" pitchFamily="34" charset="0"/>
                </a:rPr>
                <a:t>k</a:t>
              </a:r>
              <a:r>
                <a:rPr lang="hu-HU" sz="2000">
                  <a:solidFill>
                    <a:srgbClr val="FF0000"/>
                  </a:solidFill>
                  <a:latin typeface="Verdana" pitchFamily="34" charset="0"/>
                  <a:sym typeface="Symbol" pitchFamily="18" charset="2"/>
                </a:rPr>
                <a:t></a:t>
              </a:r>
              <a:r>
                <a:rPr lang="hu-HU" sz="2000">
                  <a:solidFill>
                    <a:srgbClr val="FF0000"/>
                  </a:solidFill>
                  <a:latin typeface="Symbol" pitchFamily="18" charset="2"/>
                </a:rPr>
                <a:t>D</a:t>
              </a:r>
              <a:r>
                <a:rPr lang="hu-HU" sz="2000">
                  <a:solidFill>
                    <a:srgbClr val="FF0000"/>
                  </a:solidFill>
                  <a:latin typeface="Verdana" pitchFamily="34" charset="0"/>
                </a:rPr>
                <a:t>x</a:t>
              </a:r>
              <a:endParaRPr lang="en-GB" sz="2000">
                <a:solidFill>
                  <a:srgbClr val="FF0000"/>
                </a:solidFill>
                <a:latin typeface="Verdana" pitchFamily="34" charset="0"/>
              </a:endParaRPr>
            </a:p>
          </p:txBody>
        </p:sp>
      </p:grpSp>
      <p:pic>
        <p:nvPicPr>
          <p:cNvPr id="14" name="Kép 4" descr="imagesCAZCLT1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5934075"/>
            <a:ext cx="1000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918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z="3600" dirty="0" smtClean="0"/>
              <a:t>Csapdaerő kalibráció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hu-HU" dirty="0" err="1" smtClean="0"/>
              <a:t>Stokes-törvény</a:t>
            </a:r>
            <a:r>
              <a:rPr lang="hu-HU" dirty="0" smtClean="0"/>
              <a:t> alapján</a:t>
            </a:r>
          </a:p>
          <a:p>
            <a:pPr eaLnBrk="1" hangingPunct="1"/>
            <a:r>
              <a:rPr lang="hu-HU" dirty="0" smtClean="0"/>
              <a:t>Brown fluktuáció alapján</a:t>
            </a:r>
          </a:p>
        </p:txBody>
      </p:sp>
      <p:pic>
        <p:nvPicPr>
          <p:cNvPr id="4" name="Kép 4" descr="imagesCAZCLT1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5934075"/>
            <a:ext cx="1000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219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z="3600" dirty="0" smtClean="0"/>
              <a:t>Kalibráció, 1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hu-HU" dirty="0" err="1" smtClean="0"/>
              <a:t>Stokes-törvény</a:t>
            </a:r>
            <a:r>
              <a:rPr lang="hu-HU" dirty="0" smtClean="0"/>
              <a:t>	</a:t>
            </a:r>
          </a:p>
          <a:p>
            <a:pPr lvl="1" eaLnBrk="1" hangingPunct="1"/>
            <a:r>
              <a:rPr lang="hu-HU" dirty="0" smtClean="0"/>
              <a:t>Húzzuk a golyót állandó sebességgel</a:t>
            </a:r>
          </a:p>
          <a:p>
            <a:pPr lvl="1" eaLnBrk="1" hangingPunct="1"/>
            <a:r>
              <a:rPr lang="hu-HU" dirty="0" smtClean="0"/>
              <a:t>Mérjük a golyó kitérését</a:t>
            </a:r>
          </a:p>
          <a:p>
            <a:pPr lvl="1" eaLnBrk="1" hangingPunct="1"/>
            <a:r>
              <a:rPr lang="hu-HU" dirty="0" smtClean="0"/>
              <a:t>Számítsuk ki a súrlódást a </a:t>
            </a:r>
            <a:r>
              <a:rPr lang="hu-HU" dirty="0" err="1" smtClean="0"/>
              <a:t>Stokes</a:t>
            </a:r>
            <a:r>
              <a:rPr lang="hu-HU" dirty="0" smtClean="0"/>
              <a:t> formulával</a:t>
            </a:r>
          </a:p>
        </p:txBody>
      </p:sp>
      <p:pic>
        <p:nvPicPr>
          <p:cNvPr id="29700" name="Picture 5" descr="forcemeas_tweez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925" y="3908425"/>
            <a:ext cx="3138488" cy="277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Line 6"/>
          <p:cNvSpPr>
            <a:spLocks noChangeShapeType="1"/>
          </p:cNvSpPr>
          <p:nvPr/>
        </p:nvSpPr>
        <p:spPr bwMode="auto">
          <a:xfrm flipV="1">
            <a:off x="4100513" y="4560888"/>
            <a:ext cx="0" cy="6286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9702" name="Line 7"/>
          <p:cNvSpPr>
            <a:spLocks noChangeShapeType="1"/>
          </p:cNvSpPr>
          <p:nvPr/>
        </p:nvSpPr>
        <p:spPr bwMode="auto">
          <a:xfrm flipV="1">
            <a:off x="4337050" y="4570413"/>
            <a:ext cx="0" cy="62071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9703" name="Line 8"/>
          <p:cNvSpPr>
            <a:spLocks noChangeShapeType="1"/>
          </p:cNvSpPr>
          <p:nvPr/>
        </p:nvSpPr>
        <p:spPr bwMode="auto">
          <a:xfrm>
            <a:off x="4095750" y="4570413"/>
            <a:ext cx="2413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9704" name="Text Box 9"/>
          <p:cNvSpPr txBox="1">
            <a:spLocks noChangeArrowheads="1"/>
          </p:cNvSpPr>
          <p:nvPr/>
        </p:nvSpPr>
        <p:spPr bwMode="auto">
          <a:xfrm>
            <a:off x="4002088" y="4314825"/>
            <a:ext cx="3984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sz="1400">
                <a:latin typeface="Symbol" pitchFamily="18" charset="2"/>
              </a:rPr>
              <a:t>D</a:t>
            </a:r>
            <a:r>
              <a:rPr lang="hu-HU" sz="1400">
                <a:latin typeface="Verdana" pitchFamily="34" charset="0"/>
              </a:rPr>
              <a:t>x</a:t>
            </a:r>
            <a:endParaRPr lang="en-GB" sz="1400">
              <a:latin typeface="Verdana" pitchFamily="34" charset="0"/>
            </a:endParaRPr>
          </a:p>
        </p:txBody>
      </p:sp>
      <p:sp>
        <p:nvSpPr>
          <p:cNvPr id="29705" name="Line 10"/>
          <p:cNvSpPr>
            <a:spLocks noChangeShapeType="1"/>
          </p:cNvSpPr>
          <p:nvPr/>
        </p:nvSpPr>
        <p:spPr bwMode="auto">
          <a:xfrm flipH="1">
            <a:off x="3324225" y="5191125"/>
            <a:ext cx="776288" cy="1588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9706" name="Text Box 11"/>
          <p:cNvSpPr txBox="1">
            <a:spLocks noChangeArrowheads="1"/>
          </p:cNvSpPr>
          <p:nvPr/>
        </p:nvSpPr>
        <p:spPr bwMode="auto">
          <a:xfrm>
            <a:off x="2339974" y="4797425"/>
            <a:ext cx="15843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sz="2400" b="1" dirty="0" err="1" smtClean="0">
                <a:solidFill>
                  <a:schemeClr val="accent2"/>
                </a:solidFill>
                <a:latin typeface="Verdana" pitchFamily="34" charset="0"/>
              </a:rPr>
              <a:t>F</a:t>
            </a:r>
            <a:r>
              <a:rPr lang="hu-HU" sz="2400" b="1" baseline="-25000" dirty="0" err="1" smtClean="0">
                <a:solidFill>
                  <a:schemeClr val="accent2"/>
                </a:solidFill>
                <a:latin typeface="Verdana" pitchFamily="34" charset="0"/>
              </a:rPr>
              <a:t>súrlódás</a:t>
            </a:r>
            <a:endParaRPr lang="en-GB" sz="2400" b="1" baseline="-25000" dirty="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29707" name="Line 12"/>
          <p:cNvSpPr>
            <a:spLocks noChangeShapeType="1"/>
          </p:cNvSpPr>
          <p:nvPr/>
        </p:nvSpPr>
        <p:spPr bwMode="auto">
          <a:xfrm flipH="1">
            <a:off x="4086225" y="5191125"/>
            <a:ext cx="777875" cy="15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9708" name="Text Box 13"/>
          <p:cNvSpPr txBox="1">
            <a:spLocks noChangeArrowheads="1"/>
          </p:cNvSpPr>
          <p:nvPr/>
        </p:nvSpPr>
        <p:spPr bwMode="auto">
          <a:xfrm>
            <a:off x="4779963" y="4829175"/>
            <a:ext cx="166528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sz="2400" b="1" dirty="0" err="1" smtClean="0">
                <a:solidFill>
                  <a:srgbClr val="FF0000"/>
                </a:solidFill>
                <a:latin typeface="Verdana" pitchFamily="34" charset="0"/>
              </a:rPr>
              <a:t>F</a:t>
            </a:r>
            <a:r>
              <a:rPr lang="hu-HU" sz="2400" b="1" baseline="-25000" dirty="0" err="1" smtClean="0">
                <a:solidFill>
                  <a:srgbClr val="FF0000"/>
                </a:solidFill>
                <a:latin typeface="Verdana" pitchFamily="34" charset="0"/>
              </a:rPr>
              <a:t>csapda</a:t>
            </a:r>
            <a:r>
              <a:rPr lang="en-US" sz="2000" dirty="0" smtClean="0">
                <a:solidFill>
                  <a:srgbClr val="FF0000"/>
                </a:solidFill>
                <a:latin typeface="Verdana" pitchFamily="34" charset="0"/>
              </a:rPr>
              <a:t>=</a:t>
            </a:r>
            <a:r>
              <a:rPr lang="hu-HU" sz="2000" dirty="0">
                <a:solidFill>
                  <a:srgbClr val="FF0000"/>
                </a:solidFill>
                <a:latin typeface="Verdana" pitchFamily="34" charset="0"/>
              </a:rPr>
              <a:t>k</a:t>
            </a:r>
            <a:r>
              <a:rPr lang="hu-HU" sz="2000" dirty="0">
                <a:solidFill>
                  <a:srgbClr val="FF0000"/>
                </a:solidFill>
                <a:latin typeface="Verdana" pitchFamily="34" charset="0"/>
                <a:sym typeface="Symbol" pitchFamily="18" charset="2"/>
              </a:rPr>
              <a:t></a:t>
            </a:r>
            <a:r>
              <a:rPr lang="hu-HU" sz="2000" dirty="0" err="1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hu-HU" sz="2000" dirty="0" err="1">
                <a:solidFill>
                  <a:srgbClr val="FF0000"/>
                </a:solidFill>
                <a:latin typeface="Verdana" pitchFamily="34" charset="0"/>
              </a:rPr>
              <a:t>x</a:t>
            </a:r>
            <a:endParaRPr lang="en-GB" sz="2000" dirty="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29709" name="Rectangle 14"/>
          <p:cNvSpPr>
            <a:spLocks noChangeArrowheads="1"/>
          </p:cNvSpPr>
          <p:nvPr/>
        </p:nvSpPr>
        <p:spPr bwMode="auto">
          <a:xfrm>
            <a:off x="2339975" y="3897313"/>
            <a:ext cx="3832225" cy="27765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9710" name="Line 15"/>
          <p:cNvSpPr>
            <a:spLocks noChangeShapeType="1"/>
          </p:cNvSpPr>
          <p:nvPr/>
        </p:nvSpPr>
        <p:spPr bwMode="auto">
          <a:xfrm>
            <a:off x="3924300" y="4221163"/>
            <a:ext cx="1152525" cy="0"/>
          </a:xfrm>
          <a:prstGeom prst="line">
            <a:avLst/>
          </a:prstGeom>
          <a:noFill/>
          <a:ln w="50800">
            <a:solidFill>
              <a:srgbClr val="33CC33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9711" name="Text Box 16"/>
          <p:cNvSpPr txBox="1">
            <a:spLocks noChangeArrowheads="1"/>
          </p:cNvSpPr>
          <p:nvPr/>
        </p:nvSpPr>
        <p:spPr bwMode="auto">
          <a:xfrm>
            <a:off x="4284663" y="3716338"/>
            <a:ext cx="38258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sz="2800" b="1">
                <a:solidFill>
                  <a:srgbClr val="33CC33"/>
                </a:solidFill>
              </a:rPr>
              <a:t>v</a:t>
            </a:r>
          </a:p>
        </p:txBody>
      </p:sp>
      <p:pic>
        <p:nvPicPr>
          <p:cNvPr id="16" name="Kép 4" descr="imagesCAZCLT1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5934075"/>
            <a:ext cx="1000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662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z="3600" dirty="0" smtClean="0"/>
              <a:t>Kalibráció, 2.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hu-HU" dirty="0" smtClean="0"/>
              <a:t>Brown fluktuáció</a:t>
            </a:r>
          </a:p>
          <a:p>
            <a:pPr lvl="1" eaLnBrk="1" hangingPunct="1"/>
            <a:r>
              <a:rPr lang="hu-HU" dirty="0" smtClean="0"/>
              <a:t>Megmérjük a fluktuációt minden irányban</a:t>
            </a:r>
          </a:p>
          <a:p>
            <a:pPr lvl="1" eaLnBrk="1" hangingPunct="1"/>
            <a:r>
              <a:rPr lang="hu-HU" dirty="0" smtClean="0"/>
              <a:t>Minden szabadságfokra meghatározzuk az erőt csapdaerőt</a:t>
            </a:r>
          </a:p>
        </p:txBody>
      </p:sp>
      <p:grpSp>
        <p:nvGrpSpPr>
          <p:cNvPr id="30724" name="Group 10"/>
          <p:cNvGrpSpPr>
            <a:grpSpLocks/>
          </p:cNvGrpSpPr>
          <p:nvPr/>
        </p:nvGrpSpPr>
        <p:grpSpPr bwMode="auto">
          <a:xfrm>
            <a:off x="177801" y="3213100"/>
            <a:ext cx="8723313" cy="3644900"/>
            <a:chOff x="112" y="2024"/>
            <a:chExt cx="5495" cy="2296"/>
          </a:xfrm>
        </p:grpSpPr>
        <p:grpSp>
          <p:nvGrpSpPr>
            <p:cNvPr id="30729" name="Group 7"/>
            <p:cNvGrpSpPr>
              <a:grpSpLocks/>
            </p:cNvGrpSpPr>
            <p:nvPr/>
          </p:nvGrpSpPr>
          <p:grpSpPr bwMode="auto">
            <a:xfrm>
              <a:off x="204" y="2024"/>
              <a:ext cx="5403" cy="2296"/>
              <a:chOff x="204" y="2024"/>
              <a:chExt cx="5403" cy="2296"/>
            </a:xfrm>
          </p:grpSpPr>
          <p:pic>
            <p:nvPicPr>
              <p:cNvPr id="30732" name="Picture 4" descr="brownCalib v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4" y="2024"/>
                <a:ext cx="5403" cy="22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733" name="Rectangle 5"/>
              <p:cNvSpPr>
                <a:spLocks noChangeArrowheads="1"/>
              </p:cNvSpPr>
              <p:nvPr/>
            </p:nvSpPr>
            <p:spPr bwMode="auto">
              <a:xfrm>
                <a:off x="1519" y="4110"/>
                <a:ext cx="404" cy="145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30734" name="Rectangle 6"/>
              <p:cNvSpPr>
                <a:spLocks noChangeArrowheads="1"/>
              </p:cNvSpPr>
              <p:nvPr/>
            </p:nvSpPr>
            <p:spPr bwMode="auto">
              <a:xfrm rot="-5400000">
                <a:off x="113" y="3067"/>
                <a:ext cx="404" cy="145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sp>
          <p:nvSpPr>
            <p:cNvPr id="30730" name="Text Box 8"/>
            <p:cNvSpPr txBox="1">
              <a:spLocks noChangeArrowheads="1"/>
            </p:cNvSpPr>
            <p:nvPr/>
          </p:nvSpPr>
          <p:spPr bwMode="auto">
            <a:xfrm>
              <a:off x="1660" y="4066"/>
              <a:ext cx="31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dirty="0" smtClean="0"/>
                <a:t>idő</a:t>
              </a:r>
              <a:endParaRPr lang="hu-HU" dirty="0"/>
            </a:p>
          </p:txBody>
        </p:sp>
        <p:sp>
          <p:nvSpPr>
            <p:cNvPr id="30731" name="Text Box 9"/>
            <p:cNvSpPr txBox="1">
              <a:spLocks noChangeArrowheads="1"/>
            </p:cNvSpPr>
            <p:nvPr/>
          </p:nvSpPr>
          <p:spPr bwMode="auto">
            <a:xfrm rot="16200000">
              <a:off x="37" y="2893"/>
              <a:ext cx="383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dirty="0" smtClean="0"/>
                <a:t>hely</a:t>
              </a:r>
              <a:endParaRPr lang="hu-HU" dirty="0"/>
            </a:p>
          </p:txBody>
        </p:sp>
      </p:grpSp>
      <p:sp>
        <p:nvSpPr>
          <p:cNvPr id="30725" name="Rectangle 13"/>
          <p:cNvSpPr>
            <a:spLocks noChangeArrowheads="1"/>
          </p:cNvSpPr>
          <p:nvPr/>
        </p:nvSpPr>
        <p:spPr bwMode="auto">
          <a:xfrm>
            <a:off x="6588125" y="6524625"/>
            <a:ext cx="647700" cy="3333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30726" name="Text Box 12"/>
          <p:cNvSpPr txBox="1">
            <a:spLocks noChangeArrowheads="1"/>
          </p:cNvSpPr>
          <p:nvPr/>
        </p:nvSpPr>
        <p:spPr bwMode="auto">
          <a:xfrm>
            <a:off x="6443663" y="6491288"/>
            <a:ext cx="6078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dirty="0" smtClean="0"/>
              <a:t>hely</a:t>
            </a:r>
            <a:endParaRPr lang="hu-HU" dirty="0"/>
          </a:p>
        </p:txBody>
      </p:sp>
      <p:sp>
        <p:nvSpPr>
          <p:cNvPr id="30727" name="Rectangle 15"/>
          <p:cNvSpPr>
            <a:spLocks noChangeArrowheads="1"/>
          </p:cNvSpPr>
          <p:nvPr/>
        </p:nvSpPr>
        <p:spPr bwMode="auto">
          <a:xfrm>
            <a:off x="4643438" y="4652963"/>
            <a:ext cx="215900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30728" name="Text Box 14"/>
          <p:cNvSpPr txBox="1">
            <a:spLocks noChangeArrowheads="1"/>
          </p:cNvSpPr>
          <p:nvPr/>
        </p:nvSpPr>
        <p:spPr bwMode="auto">
          <a:xfrm rot="-5400000">
            <a:off x="4105179" y="4706422"/>
            <a:ext cx="13003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dirty="0" smtClean="0"/>
              <a:t>gyakoriság</a:t>
            </a:r>
            <a:endParaRPr lang="hu-HU" dirty="0"/>
          </a:p>
        </p:txBody>
      </p:sp>
      <p:pic>
        <p:nvPicPr>
          <p:cNvPr id="15" name="Kép 4" descr="imagesCAZCLT1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5934075"/>
            <a:ext cx="1000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033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dirty="0" smtClean="0"/>
              <a:t>Néhány alkalmazás</a:t>
            </a:r>
            <a:endParaRPr lang="en-US" dirty="0" smtClean="0"/>
          </a:p>
        </p:txBody>
      </p:sp>
      <p:pic>
        <p:nvPicPr>
          <p:cNvPr id="3" name="Kép 4" descr="imagesCAZCLT1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5934075"/>
            <a:ext cx="1000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682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DSC05207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0"/>
            <a:ext cx="9172575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187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hu-HU" sz="3600" dirty="0" smtClean="0"/>
              <a:t>Egyetlen DNS molekula </a:t>
            </a:r>
            <a:r>
              <a:rPr lang="hu-HU" sz="3600" dirty="0"/>
              <a:t>n</a:t>
            </a:r>
            <a:r>
              <a:rPr lang="hu-HU" sz="3600" dirty="0" smtClean="0"/>
              <a:t>yújtása</a:t>
            </a:r>
          </a:p>
        </p:txBody>
      </p:sp>
      <p:grpSp>
        <p:nvGrpSpPr>
          <p:cNvPr id="33795" name="Group 8"/>
          <p:cNvGrpSpPr>
            <a:grpSpLocks/>
          </p:cNvGrpSpPr>
          <p:nvPr/>
        </p:nvGrpSpPr>
        <p:grpSpPr bwMode="auto">
          <a:xfrm>
            <a:off x="468313" y="1412875"/>
            <a:ext cx="8129587" cy="4700588"/>
            <a:chOff x="295" y="890"/>
            <a:chExt cx="5121" cy="2961"/>
          </a:xfrm>
        </p:grpSpPr>
        <p:pic>
          <p:nvPicPr>
            <p:cNvPr id="33803" name="Picture 5" descr="dnastrech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890"/>
              <a:ext cx="5121" cy="296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804" name="Rectangle 6"/>
            <p:cNvSpPr>
              <a:spLocks noChangeArrowheads="1"/>
            </p:cNvSpPr>
            <p:nvPr/>
          </p:nvSpPr>
          <p:spPr bwMode="auto">
            <a:xfrm>
              <a:off x="2336" y="2069"/>
              <a:ext cx="408" cy="18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3805" name="Rectangle 7"/>
            <p:cNvSpPr>
              <a:spLocks noChangeArrowheads="1"/>
            </p:cNvSpPr>
            <p:nvPr/>
          </p:nvSpPr>
          <p:spPr bwMode="auto">
            <a:xfrm>
              <a:off x="1247" y="3249"/>
              <a:ext cx="907" cy="27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33796" name="Text Box 9"/>
          <p:cNvSpPr txBox="1">
            <a:spLocks noChangeArrowheads="1"/>
          </p:cNvSpPr>
          <p:nvPr/>
        </p:nvSpPr>
        <p:spPr bwMode="auto">
          <a:xfrm>
            <a:off x="3040063" y="3016250"/>
            <a:ext cx="828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sz="2400"/>
              <a:t>DNA</a:t>
            </a:r>
          </a:p>
        </p:txBody>
      </p:sp>
      <p:sp>
        <p:nvSpPr>
          <p:cNvPr id="33797" name="Text Box 10"/>
          <p:cNvSpPr txBox="1">
            <a:spLocks noChangeArrowheads="1"/>
          </p:cNvSpPr>
          <p:nvPr/>
        </p:nvSpPr>
        <p:spPr bwMode="auto">
          <a:xfrm>
            <a:off x="1958975" y="5032375"/>
            <a:ext cx="14414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dirty="0" err="1" smtClean="0"/>
              <a:t>mikropipetta</a:t>
            </a:r>
            <a:endParaRPr lang="hu-HU" dirty="0"/>
          </a:p>
        </p:txBody>
      </p:sp>
      <p:sp>
        <p:nvSpPr>
          <p:cNvPr id="33798" name="Line 11"/>
          <p:cNvSpPr>
            <a:spLocks noChangeShapeType="1"/>
          </p:cNvSpPr>
          <p:nvPr/>
        </p:nvSpPr>
        <p:spPr bwMode="auto">
          <a:xfrm>
            <a:off x="6443663" y="2852738"/>
            <a:ext cx="1223962" cy="0"/>
          </a:xfrm>
          <a:prstGeom prst="line">
            <a:avLst/>
          </a:prstGeom>
          <a:noFill/>
          <a:ln w="38100">
            <a:solidFill>
              <a:srgbClr val="339966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3799" name="Line 12"/>
          <p:cNvSpPr>
            <a:spLocks noChangeShapeType="1"/>
          </p:cNvSpPr>
          <p:nvPr/>
        </p:nvSpPr>
        <p:spPr bwMode="auto">
          <a:xfrm flipH="1">
            <a:off x="5219700" y="2852738"/>
            <a:ext cx="12239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3800" name="Text Box 13"/>
          <p:cNvSpPr txBox="1">
            <a:spLocks noChangeArrowheads="1"/>
          </p:cNvSpPr>
          <p:nvPr/>
        </p:nvSpPr>
        <p:spPr bwMode="auto">
          <a:xfrm>
            <a:off x="5272088" y="2198688"/>
            <a:ext cx="8842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sz="2000" b="1">
                <a:solidFill>
                  <a:srgbClr val="FF0000"/>
                </a:solidFill>
              </a:rPr>
              <a:t>F</a:t>
            </a:r>
            <a:r>
              <a:rPr lang="hu-HU" sz="2000" b="1" baseline="-25000">
                <a:solidFill>
                  <a:srgbClr val="FF0000"/>
                </a:solidFill>
              </a:rPr>
              <a:t>pipette</a:t>
            </a:r>
          </a:p>
        </p:txBody>
      </p:sp>
      <p:sp>
        <p:nvSpPr>
          <p:cNvPr id="33801" name="Text Box 14"/>
          <p:cNvSpPr txBox="1">
            <a:spLocks noChangeArrowheads="1"/>
          </p:cNvSpPr>
          <p:nvPr/>
        </p:nvSpPr>
        <p:spPr bwMode="auto">
          <a:xfrm>
            <a:off x="6424613" y="2198688"/>
            <a:ext cx="6524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sz="2000" b="1">
                <a:solidFill>
                  <a:srgbClr val="33CC33"/>
                </a:solidFill>
              </a:rPr>
              <a:t>F</a:t>
            </a:r>
            <a:r>
              <a:rPr lang="hu-HU" sz="2000" b="1" baseline="-25000">
                <a:solidFill>
                  <a:srgbClr val="33CC33"/>
                </a:solidFill>
              </a:rPr>
              <a:t>trap</a:t>
            </a:r>
            <a:endParaRPr lang="hu-HU" sz="2000" b="1">
              <a:solidFill>
                <a:srgbClr val="33CC33"/>
              </a:solidFill>
            </a:endParaRPr>
          </a:p>
        </p:txBody>
      </p:sp>
      <p:sp>
        <p:nvSpPr>
          <p:cNvPr id="33802" name="Rectangle 15"/>
          <p:cNvSpPr>
            <a:spLocks noChangeArrowheads="1"/>
          </p:cNvSpPr>
          <p:nvPr/>
        </p:nvSpPr>
        <p:spPr bwMode="auto">
          <a:xfrm>
            <a:off x="2627313" y="6308725"/>
            <a:ext cx="3968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hu-HU" b="1"/>
              <a:t>Carlos Bustamante, Berkeley Univ.</a:t>
            </a:r>
          </a:p>
        </p:txBody>
      </p:sp>
      <p:pic>
        <p:nvPicPr>
          <p:cNvPr id="14" name="Kép 4" descr="imagesCAZCLT1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5934075"/>
            <a:ext cx="1000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67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dirty="0"/>
              <a:t>Egyetlen DNS molekula nyújtása</a:t>
            </a:r>
            <a:endParaRPr lang="hu-HU" sz="3600" dirty="0" smtClean="0"/>
          </a:p>
        </p:txBody>
      </p:sp>
      <p:pic>
        <p:nvPicPr>
          <p:cNvPr id="3481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773238"/>
            <a:ext cx="6913562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Rectangle 6"/>
          <p:cNvSpPr>
            <a:spLocks noChangeArrowheads="1"/>
          </p:cNvSpPr>
          <p:nvPr/>
        </p:nvSpPr>
        <p:spPr bwMode="auto">
          <a:xfrm>
            <a:off x="2195513" y="6021388"/>
            <a:ext cx="51133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hu-HU" sz="2000" b="1"/>
              <a:t>Smith et al.  Science 271:795-799.(1994)</a:t>
            </a:r>
          </a:p>
        </p:txBody>
      </p:sp>
      <p:pic>
        <p:nvPicPr>
          <p:cNvPr id="5" name="Kép 4" descr="imagesCAZCLT1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5934075"/>
            <a:ext cx="1000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053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z="3600" dirty="0" smtClean="0"/>
              <a:t>Csomó kötése DNS molekulára</a:t>
            </a:r>
          </a:p>
        </p:txBody>
      </p:sp>
      <p:pic>
        <p:nvPicPr>
          <p:cNvPr id="35843" name="Picture 3" descr="DNAkn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989138"/>
            <a:ext cx="3690937" cy="346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2171700" y="5994400"/>
            <a:ext cx="46307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 b="1"/>
              <a:t>Arai et al. </a:t>
            </a:r>
            <a:r>
              <a:rPr lang="en-US" sz="2000" b="1" i="1"/>
              <a:t>Nature</a:t>
            </a:r>
            <a:r>
              <a:rPr lang="en-US" sz="2000" b="1"/>
              <a:t>, 399 (1999) 446-448</a:t>
            </a:r>
            <a:r>
              <a:rPr lang="en-US"/>
              <a:t>.</a:t>
            </a:r>
            <a:endParaRPr lang="hu-HU"/>
          </a:p>
        </p:txBody>
      </p:sp>
      <p:pic>
        <p:nvPicPr>
          <p:cNvPr id="5" name="Kép 4" descr="imagesCAZCLT1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5934075"/>
            <a:ext cx="1000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836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2"/>
          <p:cNvSpPr txBox="1">
            <a:spLocks noChangeArrowheads="1"/>
          </p:cNvSpPr>
          <p:nvPr/>
        </p:nvSpPr>
        <p:spPr bwMode="auto">
          <a:xfrm>
            <a:off x="4495800" y="4837113"/>
            <a:ext cx="3709988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u-HU" sz="1400"/>
              <a:t>Largest extension in the direction perpendicular to the light propagation</a:t>
            </a:r>
            <a:endParaRPr lang="en-GB" sz="1400"/>
          </a:p>
        </p:txBody>
      </p:sp>
      <p:sp>
        <p:nvSpPr>
          <p:cNvPr id="78851" name="Text Box 3"/>
          <p:cNvSpPr txBox="1">
            <a:spLocks noChangeArrowheads="1"/>
          </p:cNvSpPr>
          <p:nvPr/>
        </p:nvSpPr>
        <p:spPr bwMode="auto">
          <a:xfrm>
            <a:off x="0" y="304800"/>
            <a:ext cx="914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sz="3200" dirty="0" smtClean="0"/>
              <a:t>Lapos test orientációja </a:t>
            </a:r>
          </a:p>
          <a:p>
            <a:pPr algn="ctr" eaLnBrk="1" hangingPunct="1"/>
            <a:r>
              <a:rPr lang="hu-HU" sz="3200" dirty="0" smtClean="0"/>
              <a:t>polarizált fényű csapdában</a:t>
            </a:r>
            <a:endParaRPr lang="en-GB" sz="3200" dirty="0"/>
          </a:p>
        </p:txBody>
      </p:sp>
      <p:grpSp>
        <p:nvGrpSpPr>
          <p:cNvPr id="78852" name="Group 4"/>
          <p:cNvGrpSpPr>
            <a:grpSpLocks/>
          </p:cNvGrpSpPr>
          <p:nvPr/>
        </p:nvGrpSpPr>
        <p:grpSpPr bwMode="auto">
          <a:xfrm>
            <a:off x="1692275" y="1628775"/>
            <a:ext cx="5913438" cy="4876800"/>
            <a:chOff x="930" y="754"/>
            <a:chExt cx="3725" cy="3072"/>
          </a:xfrm>
        </p:grpSpPr>
        <p:pic>
          <p:nvPicPr>
            <p:cNvPr id="78853" name="Picture 5" descr="trappedbox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" y="754"/>
              <a:ext cx="3725" cy="3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8854" name="Line 6"/>
            <p:cNvSpPr>
              <a:spLocks noChangeShapeType="1"/>
            </p:cNvSpPr>
            <p:nvPr/>
          </p:nvSpPr>
          <p:spPr bwMode="auto">
            <a:xfrm>
              <a:off x="2345" y="1984"/>
              <a:ext cx="0" cy="9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78855" name="Text Box 7"/>
            <p:cNvSpPr txBox="1">
              <a:spLocks noChangeArrowheads="1"/>
            </p:cNvSpPr>
            <p:nvPr/>
          </p:nvSpPr>
          <p:spPr bwMode="auto">
            <a:xfrm>
              <a:off x="1371" y="2338"/>
              <a:ext cx="1039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hu-HU" sz="1400" dirty="0" smtClean="0"/>
                <a:t>Legnagyobb kiterjedés</a:t>
              </a:r>
              <a:endParaRPr lang="en-GB" sz="1400" dirty="0"/>
            </a:p>
          </p:txBody>
        </p:sp>
        <p:sp>
          <p:nvSpPr>
            <p:cNvPr id="78856" name="Line 8"/>
            <p:cNvSpPr>
              <a:spLocks noChangeShapeType="1"/>
            </p:cNvSpPr>
            <p:nvPr/>
          </p:nvSpPr>
          <p:spPr bwMode="auto">
            <a:xfrm flipH="1">
              <a:off x="2475" y="2976"/>
              <a:ext cx="649" cy="2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78857" name="Text Box 9"/>
            <p:cNvSpPr txBox="1">
              <a:spLocks noChangeArrowheads="1"/>
            </p:cNvSpPr>
            <p:nvPr/>
          </p:nvSpPr>
          <p:spPr bwMode="auto">
            <a:xfrm>
              <a:off x="2801" y="1485"/>
              <a:ext cx="577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hu-HU" sz="1200" dirty="0" smtClean="0">
                  <a:solidFill>
                    <a:srgbClr val="FF0000"/>
                  </a:solidFill>
                </a:rPr>
                <a:t>polarizáció</a:t>
              </a:r>
              <a:endParaRPr lang="en-GB" sz="1200" dirty="0">
                <a:solidFill>
                  <a:srgbClr val="FF0000"/>
                </a:solidFill>
              </a:endParaRPr>
            </a:p>
          </p:txBody>
        </p:sp>
        <p:sp>
          <p:nvSpPr>
            <p:cNvPr id="78858" name="Text Box 10"/>
            <p:cNvSpPr txBox="1">
              <a:spLocks noChangeArrowheads="1"/>
            </p:cNvSpPr>
            <p:nvPr/>
          </p:nvSpPr>
          <p:spPr bwMode="auto">
            <a:xfrm>
              <a:off x="2290" y="1026"/>
              <a:ext cx="924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hu-HU" sz="2000" b="1" dirty="0" smtClean="0">
                  <a:solidFill>
                    <a:srgbClr val="FF0000"/>
                  </a:solidFill>
                </a:rPr>
                <a:t>lézersugár</a:t>
              </a:r>
              <a:endParaRPr lang="en-GB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78859" name="Text Box 11"/>
            <p:cNvSpPr txBox="1">
              <a:spLocks noChangeArrowheads="1"/>
            </p:cNvSpPr>
            <p:nvPr/>
          </p:nvSpPr>
          <p:spPr bwMode="auto">
            <a:xfrm>
              <a:off x="1937" y="3601"/>
              <a:ext cx="865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hu-HU" sz="1400" dirty="0" smtClean="0">
                  <a:latin typeface="Tahoma" pitchFamily="34" charset="0"/>
                </a:rPr>
                <a:t>Optikai tengely</a:t>
              </a:r>
              <a:endParaRPr lang="en-GB" sz="1400" dirty="0">
                <a:latin typeface="Tahoma" pitchFamily="34" charset="0"/>
              </a:endParaRPr>
            </a:p>
          </p:txBody>
        </p:sp>
        <p:sp>
          <p:nvSpPr>
            <p:cNvPr id="78860" name="Line 12"/>
            <p:cNvSpPr>
              <a:spLocks noChangeShapeType="1"/>
            </p:cNvSpPr>
            <p:nvPr/>
          </p:nvSpPr>
          <p:spPr bwMode="auto">
            <a:xfrm flipH="1">
              <a:off x="2472" y="1414"/>
              <a:ext cx="643" cy="15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78861" name="Text Box 13"/>
            <p:cNvSpPr txBox="1">
              <a:spLocks noChangeArrowheads="1"/>
            </p:cNvSpPr>
            <p:nvPr/>
          </p:nvSpPr>
          <p:spPr bwMode="auto">
            <a:xfrm>
              <a:off x="3124" y="2268"/>
              <a:ext cx="1294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hu-HU" sz="1400" b="1" dirty="0" smtClean="0"/>
                <a:t>Csapdázott részecske</a:t>
              </a:r>
              <a:endParaRPr lang="en-GB" sz="1400" b="1" dirty="0"/>
            </a:p>
          </p:txBody>
        </p:sp>
        <p:sp>
          <p:nvSpPr>
            <p:cNvPr id="78862" name="Line 14"/>
            <p:cNvSpPr>
              <a:spLocks noChangeShapeType="1"/>
            </p:cNvSpPr>
            <p:nvPr/>
          </p:nvSpPr>
          <p:spPr bwMode="auto">
            <a:xfrm flipH="1">
              <a:off x="2799" y="922"/>
              <a:ext cx="0" cy="29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pic>
        <p:nvPicPr>
          <p:cNvPr id="15" name="Kép 4" descr="imagesCAZCLT1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5934075"/>
            <a:ext cx="1000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448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0" y="304800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sz="3200" dirty="0" smtClean="0"/>
              <a:t>Különböző testek orientációja</a:t>
            </a:r>
            <a:endParaRPr lang="en-GB" sz="3200" dirty="0"/>
          </a:p>
        </p:txBody>
      </p:sp>
      <p:sp>
        <p:nvSpPr>
          <p:cNvPr id="79875" name="Line 3"/>
          <p:cNvSpPr>
            <a:spLocks noChangeShapeType="1"/>
          </p:cNvSpPr>
          <p:nvPr/>
        </p:nvSpPr>
        <p:spPr bwMode="auto">
          <a:xfrm flipH="1">
            <a:off x="1217613" y="2154238"/>
            <a:ext cx="296862" cy="6873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9876" name="Line 4"/>
          <p:cNvSpPr>
            <a:spLocks noChangeShapeType="1"/>
          </p:cNvSpPr>
          <p:nvPr/>
        </p:nvSpPr>
        <p:spPr bwMode="auto">
          <a:xfrm>
            <a:off x="2638425" y="2268538"/>
            <a:ext cx="769938" cy="1143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9877" name="Line 5"/>
          <p:cNvSpPr>
            <a:spLocks noChangeShapeType="1"/>
          </p:cNvSpPr>
          <p:nvPr/>
        </p:nvSpPr>
        <p:spPr bwMode="auto">
          <a:xfrm flipH="1" flipV="1">
            <a:off x="3960813" y="2220913"/>
            <a:ext cx="355600" cy="6873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9878" name="Text Box 6"/>
          <p:cNvSpPr txBox="1">
            <a:spLocks noChangeArrowheads="1"/>
          </p:cNvSpPr>
          <p:nvPr/>
        </p:nvSpPr>
        <p:spPr bwMode="auto">
          <a:xfrm>
            <a:off x="1041400" y="1868488"/>
            <a:ext cx="12461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u-HU" sz="1600" b="1">
                <a:solidFill>
                  <a:schemeClr val="bg1"/>
                </a:solidFill>
              </a:rPr>
              <a:t>polarizáció</a:t>
            </a:r>
            <a:endParaRPr lang="en-GB" sz="1600" b="1">
              <a:solidFill>
                <a:schemeClr val="bg1"/>
              </a:solidFill>
            </a:endParaRPr>
          </a:p>
        </p:txBody>
      </p:sp>
      <p:grpSp>
        <p:nvGrpSpPr>
          <p:cNvPr id="79879" name="Group 7"/>
          <p:cNvGrpSpPr>
            <a:grpSpLocks/>
          </p:cNvGrpSpPr>
          <p:nvPr/>
        </p:nvGrpSpPr>
        <p:grpSpPr bwMode="auto">
          <a:xfrm>
            <a:off x="871538" y="1143000"/>
            <a:ext cx="7129462" cy="5181600"/>
            <a:chOff x="549" y="720"/>
            <a:chExt cx="4491" cy="3264"/>
          </a:xfrm>
        </p:grpSpPr>
        <p:pic>
          <p:nvPicPr>
            <p:cNvPr id="79882" name="Picture 8" descr="kloroplcut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" y="1207"/>
              <a:ext cx="783" cy="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883" name="Picture 9" descr="kloroplcut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6" y="1213"/>
              <a:ext cx="783" cy="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884" name="Picture 10" descr="kloroplcut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4" y="1213"/>
              <a:ext cx="783" cy="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885" name="Picture 11" descr="kloroplcu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08" t="12122" r="12108" b="12122"/>
            <a:stretch>
              <a:fillRect/>
            </a:stretch>
          </p:blipFill>
          <p:spPr bwMode="auto">
            <a:xfrm>
              <a:off x="4232" y="1213"/>
              <a:ext cx="773" cy="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886" name="Picture 12" descr="kromocut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4" y="2237"/>
              <a:ext cx="529" cy="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887" name="Picture 13" descr="kromocut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" y="2237"/>
              <a:ext cx="783" cy="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888" name="Picture 14" descr="kromocut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6" y="2237"/>
              <a:ext cx="783" cy="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889" name="Picture 15" descr="kromocut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4" y="2237"/>
              <a:ext cx="783" cy="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9890" name="Text Box 16"/>
            <p:cNvSpPr txBox="1">
              <a:spLocks noChangeArrowheads="1"/>
            </p:cNvSpPr>
            <p:nvPr/>
          </p:nvSpPr>
          <p:spPr bwMode="auto">
            <a:xfrm>
              <a:off x="567" y="960"/>
              <a:ext cx="109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hu-HU" sz="2400">
                  <a:solidFill>
                    <a:srgbClr val="FF9933"/>
                  </a:solidFill>
                </a:rPr>
                <a:t>chloroplast</a:t>
              </a:r>
              <a:r>
                <a:rPr lang="en-US" sz="2400">
                  <a:solidFill>
                    <a:srgbClr val="FF9933"/>
                  </a:solidFill>
                </a:rPr>
                <a:t>:</a:t>
              </a:r>
              <a:endParaRPr lang="en-GB" sz="2400">
                <a:solidFill>
                  <a:srgbClr val="FF9933"/>
                </a:solidFill>
              </a:endParaRPr>
            </a:p>
          </p:txBody>
        </p:sp>
        <p:sp>
          <p:nvSpPr>
            <p:cNvPr id="79891" name="Text Box 17"/>
            <p:cNvSpPr txBox="1">
              <a:spLocks noChangeArrowheads="1"/>
            </p:cNvSpPr>
            <p:nvPr/>
          </p:nvSpPr>
          <p:spPr bwMode="auto">
            <a:xfrm>
              <a:off x="549" y="1989"/>
              <a:ext cx="122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hu-HU" sz="2400">
                  <a:solidFill>
                    <a:srgbClr val="FF9933"/>
                  </a:solidFill>
                </a:rPr>
                <a:t>chromosome</a:t>
              </a:r>
              <a:endParaRPr lang="en-GB" sz="2400">
                <a:solidFill>
                  <a:srgbClr val="FF9933"/>
                </a:solidFill>
              </a:endParaRPr>
            </a:p>
          </p:txBody>
        </p:sp>
        <p:sp>
          <p:nvSpPr>
            <p:cNvPr id="79892" name="Text Box 18"/>
            <p:cNvSpPr txBox="1">
              <a:spLocks noChangeArrowheads="1"/>
            </p:cNvSpPr>
            <p:nvPr/>
          </p:nvSpPr>
          <p:spPr bwMode="auto">
            <a:xfrm>
              <a:off x="1584" y="720"/>
              <a:ext cx="1212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hu-HU" sz="2800" i="1" dirty="0" smtClean="0">
                  <a:solidFill>
                    <a:srgbClr val="FF0000"/>
                  </a:solidFill>
                </a:rPr>
                <a:t>csapdázott</a:t>
              </a:r>
              <a:endParaRPr lang="en-GB" sz="2800" i="1" dirty="0">
                <a:solidFill>
                  <a:srgbClr val="FF0000"/>
                </a:solidFill>
              </a:endParaRPr>
            </a:p>
          </p:txBody>
        </p:sp>
        <p:sp>
          <p:nvSpPr>
            <p:cNvPr id="79893" name="Text Box 19"/>
            <p:cNvSpPr txBox="1">
              <a:spLocks noChangeArrowheads="1"/>
            </p:cNvSpPr>
            <p:nvPr/>
          </p:nvSpPr>
          <p:spPr bwMode="auto">
            <a:xfrm>
              <a:off x="4176" y="720"/>
              <a:ext cx="847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hu-HU" sz="2800" i="1" dirty="0" smtClean="0">
                  <a:solidFill>
                    <a:srgbClr val="009900"/>
                  </a:solidFill>
                </a:rPr>
                <a:t>szabad</a:t>
              </a:r>
              <a:endParaRPr lang="en-GB" sz="2800" i="1" dirty="0">
                <a:solidFill>
                  <a:srgbClr val="009900"/>
                </a:solidFill>
              </a:endParaRPr>
            </a:p>
          </p:txBody>
        </p:sp>
        <p:sp>
          <p:nvSpPr>
            <p:cNvPr id="79894" name="Line 20"/>
            <p:cNvSpPr>
              <a:spLocks noChangeShapeType="1"/>
            </p:cNvSpPr>
            <p:nvPr/>
          </p:nvSpPr>
          <p:spPr bwMode="auto">
            <a:xfrm flipH="1">
              <a:off x="767" y="1357"/>
              <a:ext cx="187" cy="433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79895" name="Line 21"/>
            <p:cNvSpPr>
              <a:spLocks noChangeShapeType="1"/>
            </p:cNvSpPr>
            <p:nvPr/>
          </p:nvSpPr>
          <p:spPr bwMode="auto">
            <a:xfrm>
              <a:off x="1662" y="1429"/>
              <a:ext cx="485" cy="7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79896" name="Line 22"/>
            <p:cNvSpPr>
              <a:spLocks noChangeShapeType="1"/>
            </p:cNvSpPr>
            <p:nvPr/>
          </p:nvSpPr>
          <p:spPr bwMode="auto">
            <a:xfrm flipH="1" flipV="1">
              <a:off x="2495" y="1399"/>
              <a:ext cx="224" cy="433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79897" name="Line 23"/>
            <p:cNvSpPr>
              <a:spLocks noChangeShapeType="1"/>
            </p:cNvSpPr>
            <p:nvPr/>
          </p:nvSpPr>
          <p:spPr bwMode="auto">
            <a:xfrm flipV="1">
              <a:off x="873" y="2404"/>
              <a:ext cx="38" cy="403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79898" name="Line 24"/>
            <p:cNvSpPr>
              <a:spLocks noChangeShapeType="1"/>
            </p:cNvSpPr>
            <p:nvPr/>
          </p:nvSpPr>
          <p:spPr bwMode="auto">
            <a:xfrm flipV="1">
              <a:off x="1633" y="2368"/>
              <a:ext cx="336" cy="325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79899" name="Line 25"/>
            <p:cNvSpPr>
              <a:spLocks noChangeShapeType="1"/>
            </p:cNvSpPr>
            <p:nvPr/>
          </p:nvSpPr>
          <p:spPr bwMode="auto">
            <a:xfrm>
              <a:off x="2638" y="2381"/>
              <a:ext cx="373" cy="325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79900" name="Text Box 26"/>
            <p:cNvSpPr txBox="1">
              <a:spLocks noChangeArrowheads="1"/>
            </p:cNvSpPr>
            <p:nvPr/>
          </p:nvSpPr>
          <p:spPr bwMode="auto">
            <a:xfrm>
              <a:off x="656" y="1177"/>
              <a:ext cx="84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hu-HU" sz="1600" b="1">
                  <a:solidFill>
                    <a:schemeClr val="bg1"/>
                  </a:solidFill>
                </a:rPr>
                <a:t>polarisation</a:t>
              </a:r>
              <a:endParaRPr lang="en-GB" sz="1600" b="1">
                <a:solidFill>
                  <a:schemeClr val="bg1"/>
                </a:solidFill>
              </a:endParaRPr>
            </a:p>
          </p:txBody>
        </p:sp>
        <p:pic>
          <p:nvPicPr>
            <p:cNvPr id="79901" name="Picture 27" descr="kloropl_trapped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1" y="1213"/>
              <a:ext cx="969" cy="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902" name="Picture 28" descr="kromoszoma_trapped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1" y="2232"/>
              <a:ext cx="982" cy="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9903" name="Text Box 29"/>
            <p:cNvSpPr txBox="1">
              <a:spLocks noChangeArrowheads="1"/>
            </p:cNvSpPr>
            <p:nvPr/>
          </p:nvSpPr>
          <p:spPr bwMode="auto">
            <a:xfrm>
              <a:off x="3342" y="1197"/>
              <a:ext cx="66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hu-HU" sz="1400">
                  <a:solidFill>
                    <a:srgbClr val="FF0000"/>
                  </a:solidFill>
                </a:rPr>
                <a:t>laser beam</a:t>
              </a:r>
              <a:endParaRPr lang="en-GB" sz="1400">
                <a:solidFill>
                  <a:srgbClr val="FF0000"/>
                </a:solidFill>
              </a:endParaRPr>
            </a:p>
          </p:txBody>
        </p:sp>
        <p:pic>
          <p:nvPicPr>
            <p:cNvPr id="79904" name="Picture 30" descr="kereszt_stills1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8" y="3281"/>
              <a:ext cx="786" cy="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905" name="Picture 31" descr="kereszt_stills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" y="3281"/>
              <a:ext cx="785" cy="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906" name="Picture 32" descr="kereszt_stills4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1" y="3285"/>
              <a:ext cx="781" cy="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907" name="Picture 33" descr="trappedcross_anim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5" y="3285"/>
              <a:ext cx="984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908" name="Picture 34" descr="kereszt_oldal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2" y="3281"/>
              <a:ext cx="798" cy="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9909" name="Text Box 35"/>
            <p:cNvSpPr txBox="1">
              <a:spLocks noChangeArrowheads="1"/>
            </p:cNvSpPr>
            <p:nvPr/>
          </p:nvSpPr>
          <p:spPr bwMode="auto">
            <a:xfrm>
              <a:off x="576" y="3018"/>
              <a:ext cx="193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hu-HU" sz="2400">
                  <a:solidFill>
                    <a:srgbClr val="FF9933"/>
                  </a:solidFill>
                </a:rPr>
                <a:t>cross shaped particle</a:t>
              </a:r>
              <a:endParaRPr lang="en-GB" sz="2400">
                <a:solidFill>
                  <a:srgbClr val="FF9933"/>
                </a:solidFill>
              </a:endParaRPr>
            </a:p>
          </p:txBody>
        </p:sp>
        <p:sp>
          <p:nvSpPr>
            <p:cNvPr id="79910" name="Line 36"/>
            <p:cNvSpPr>
              <a:spLocks noChangeShapeType="1"/>
            </p:cNvSpPr>
            <p:nvPr/>
          </p:nvSpPr>
          <p:spPr bwMode="auto">
            <a:xfrm>
              <a:off x="990" y="3418"/>
              <a:ext cx="394" cy="319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79911" name="Line 37"/>
            <p:cNvSpPr>
              <a:spLocks noChangeShapeType="1"/>
            </p:cNvSpPr>
            <p:nvPr/>
          </p:nvSpPr>
          <p:spPr bwMode="auto">
            <a:xfrm flipV="1">
              <a:off x="2548" y="3394"/>
              <a:ext cx="80" cy="447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79912" name="Line 38"/>
            <p:cNvSpPr>
              <a:spLocks noChangeShapeType="1"/>
            </p:cNvSpPr>
            <p:nvPr/>
          </p:nvSpPr>
          <p:spPr bwMode="auto">
            <a:xfrm>
              <a:off x="1626" y="3719"/>
              <a:ext cx="507" cy="59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79913" name="Text Box 39"/>
            <p:cNvSpPr txBox="1">
              <a:spLocks noChangeArrowheads="1"/>
            </p:cNvSpPr>
            <p:nvPr/>
          </p:nvSpPr>
          <p:spPr bwMode="auto">
            <a:xfrm>
              <a:off x="3360" y="2208"/>
              <a:ext cx="66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hu-HU" sz="1400">
                  <a:solidFill>
                    <a:srgbClr val="FF0000"/>
                  </a:solidFill>
                </a:rPr>
                <a:t>laser beam</a:t>
              </a:r>
              <a:endParaRPr lang="en-GB" sz="1400">
                <a:solidFill>
                  <a:srgbClr val="FF0000"/>
                </a:solidFill>
              </a:endParaRPr>
            </a:p>
          </p:txBody>
        </p:sp>
        <p:sp>
          <p:nvSpPr>
            <p:cNvPr id="79914" name="Text Box 40"/>
            <p:cNvSpPr txBox="1">
              <a:spLocks noChangeArrowheads="1"/>
            </p:cNvSpPr>
            <p:nvPr/>
          </p:nvSpPr>
          <p:spPr bwMode="auto">
            <a:xfrm>
              <a:off x="3360" y="3264"/>
              <a:ext cx="66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hu-HU" sz="1400">
                  <a:solidFill>
                    <a:srgbClr val="FF0000"/>
                  </a:solidFill>
                </a:rPr>
                <a:t>laser beam</a:t>
              </a:r>
              <a:endParaRPr lang="en-GB" sz="1400">
                <a:solidFill>
                  <a:srgbClr val="FF0000"/>
                </a:solidFill>
              </a:endParaRPr>
            </a:p>
          </p:txBody>
        </p:sp>
        <p:sp>
          <p:nvSpPr>
            <p:cNvPr id="79915" name="Text Box 41"/>
            <p:cNvSpPr txBox="1">
              <a:spLocks noChangeArrowheads="1"/>
            </p:cNvSpPr>
            <p:nvPr/>
          </p:nvSpPr>
          <p:spPr bwMode="auto">
            <a:xfrm>
              <a:off x="628" y="2229"/>
              <a:ext cx="84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hu-HU" sz="1600" b="1">
                  <a:solidFill>
                    <a:schemeClr val="bg1"/>
                  </a:solidFill>
                </a:rPr>
                <a:t>polarisation</a:t>
              </a:r>
              <a:endParaRPr lang="en-GB" sz="1600" b="1">
                <a:solidFill>
                  <a:schemeClr val="bg1"/>
                </a:solidFill>
              </a:endParaRPr>
            </a:p>
          </p:txBody>
        </p:sp>
        <p:sp>
          <p:nvSpPr>
            <p:cNvPr id="79916" name="Text Box 42"/>
            <p:cNvSpPr txBox="1">
              <a:spLocks noChangeArrowheads="1"/>
            </p:cNvSpPr>
            <p:nvPr/>
          </p:nvSpPr>
          <p:spPr bwMode="auto">
            <a:xfrm>
              <a:off x="674" y="3241"/>
              <a:ext cx="785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hu-HU" sz="1600" b="1">
                  <a:solidFill>
                    <a:schemeClr val="bg1"/>
                  </a:solidFill>
                </a:rPr>
                <a:t>polarizáció</a:t>
              </a:r>
              <a:endParaRPr lang="en-GB" sz="1600" b="1">
                <a:solidFill>
                  <a:schemeClr val="bg1"/>
                </a:solidFill>
              </a:endParaRPr>
            </a:p>
          </p:txBody>
        </p:sp>
      </p:grpSp>
      <p:sp>
        <p:nvSpPr>
          <p:cNvPr id="79880" name="Text Box 43"/>
          <p:cNvSpPr txBox="1">
            <a:spLocks noChangeArrowheads="1"/>
          </p:cNvSpPr>
          <p:nvPr/>
        </p:nvSpPr>
        <p:spPr bwMode="auto">
          <a:xfrm>
            <a:off x="4484688" y="630872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endParaRPr lang="en-US"/>
          </a:p>
        </p:txBody>
      </p:sp>
      <p:sp>
        <p:nvSpPr>
          <p:cNvPr id="79881" name="Rectangle 44"/>
          <p:cNvSpPr>
            <a:spLocks noChangeArrowheads="1"/>
          </p:cNvSpPr>
          <p:nvPr/>
        </p:nvSpPr>
        <p:spPr bwMode="auto">
          <a:xfrm>
            <a:off x="5353050" y="6491288"/>
            <a:ext cx="3613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hu-HU" i="1"/>
              <a:t>Garab, et al. Eur.Biophys. J. 2005</a:t>
            </a:r>
          </a:p>
        </p:txBody>
      </p:sp>
      <p:pic>
        <p:nvPicPr>
          <p:cNvPr id="45" name="Kép 4" descr="imagesCAZCLT1L.jp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5934075"/>
            <a:ext cx="1000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155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hu-HU" sz="3200" dirty="0" smtClean="0"/>
              <a:t>Tetszőleges alakú test készítése lézeres </a:t>
            </a:r>
            <a:r>
              <a:rPr lang="hu-HU" sz="3200" dirty="0" err="1" smtClean="0"/>
              <a:t>fotopolimerizációval</a:t>
            </a:r>
            <a:endParaRPr lang="en-US" sz="3200" dirty="0" smtClean="0"/>
          </a:p>
        </p:txBody>
      </p:sp>
      <p:pic>
        <p:nvPicPr>
          <p:cNvPr id="80899" name="Picture 3" descr="szilardit ab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752600"/>
            <a:ext cx="6096000" cy="4572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0900" name="Group 4"/>
          <p:cNvGrpSpPr>
            <a:grpSpLocks/>
          </p:cNvGrpSpPr>
          <p:nvPr/>
        </p:nvGrpSpPr>
        <p:grpSpPr bwMode="auto">
          <a:xfrm>
            <a:off x="6477000" y="4038600"/>
            <a:ext cx="1143000" cy="1219200"/>
            <a:chOff x="3360" y="3504"/>
            <a:chExt cx="720" cy="768"/>
          </a:xfrm>
        </p:grpSpPr>
        <p:sp>
          <p:nvSpPr>
            <p:cNvPr id="80904" name="Line 5"/>
            <p:cNvSpPr>
              <a:spLocks noChangeShapeType="1"/>
            </p:cNvSpPr>
            <p:nvPr/>
          </p:nvSpPr>
          <p:spPr bwMode="auto">
            <a:xfrm flipV="1">
              <a:off x="3744" y="3504"/>
              <a:ext cx="0" cy="528"/>
            </a:xfrm>
            <a:prstGeom prst="line">
              <a:avLst/>
            </a:prstGeom>
            <a:noFill/>
            <a:ln w="38100">
              <a:solidFill>
                <a:srgbClr val="00808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0905" name="Line 6"/>
            <p:cNvSpPr>
              <a:spLocks noChangeShapeType="1"/>
            </p:cNvSpPr>
            <p:nvPr/>
          </p:nvSpPr>
          <p:spPr bwMode="auto">
            <a:xfrm flipH="1">
              <a:off x="3360" y="4032"/>
              <a:ext cx="384" cy="240"/>
            </a:xfrm>
            <a:prstGeom prst="line">
              <a:avLst/>
            </a:prstGeom>
            <a:noFill/>
            <a:ln w="38100">
              <a:solidFill>
                <a:srgbClr val="00808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0906" name="Line 7"/>
            <p:cNvSpPr>
              <a:spLocks noChangeShapeType="1"/>
            </p:cNvSpPr>
            <p:nvPr/>
          </p:nvSpPr>
          <p:spPr bwMode="auto">
            <a:xfrm>
              <a:off x="3744" y="4032"/>
              <a:ext cx="336" cy="240"/>
            </a:xfrm>
            <a:prstGeom prst="line">
              <a:avLst/>
            </a:prstGeom>
            <a:noFill/>
            <a:ln w="38100">
              <a:solidFill>
                <a:srgbClr val="00808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80901" name="Text Box 8"/>
          <p:cNvSpPr txBox="1">
            <a:spLocks noChangeArrowheads="1"/>
          </p:cNvSpPr>
          <p:nvPr/>
        </p:nvSpPr>
        <p:spPr bwMode="auto">
          <a:xfrm>
            <a:off x="7391400" y="51816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400">
                <a:latin typeface="Times New Roman" pitchFamily="18" charset="0"/>
              </a:rPr>
              <a:t>y</a:t>
            </a:r>
          </a:p>
        </p:txBody>
      </p:sp>
      <p:sp>
        <p:nvSpPr>
          <p:cNvPr id="80902" name="Text Box 9"/>
          <p:cNvSpPr txBox="1">
            <a:spLocks noChangeArrowheads="1"/>
          </p:cNvSpPr>
          <p:nvPr/>
        </p:nvSpPr>
        <p:spPr bwMode="auto">
          <a:xfrm>
            <a:off x="6400800" y="51816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400">
                <a:latin typeface="Times New Roman" pitchFamily="18" charset="0"/>
              </a:rPr>
              <a:t>x</a:t>
            </a:r>
          </a:p>
        </p:txBody>
      </p:sp>
      <p:sp>
        <p:nvSpPr>
          <p:cNvPr id="80903" name="Text Box 10"/>
          <p:cNvSpPr txBox="1">
            <a:spLocks noChangeArrowheads="1"/>
          </p:cNvSpPr>
          <p:nvPr/>
        </p:nvSpPr>
        <p:spPr bwMode="auto">
          <a:xfrm>
            <a:off x="6934200" y="3657600"/>
            <a:ext cx="319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400">
                <a:latin typeface="Times New Roman" pitchFamily="18" charset="0"/>
              </a:rPr>
              <a:t>z</a:t>
            </a:r>
          </a:p>
        </p:txBody>
      </p:sp>
      <p:pic>
        <p:nvPicPr>
          <p:cNvPr id="11" name="Kép 4" descr="imagesCAZCLT1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5934075"/>
            <a:ext cx="1000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505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hu-HU" sz="3200" dirty="0"/>
              <a:t>Tetszőleges alakú test készítése lézeres </a:t>
            </a:r>
            <a:r>
              <a:rPr lang="hu-HU" sz="3200" dirty="0" err="1"/>
              <a:t>fotopolimerizációval</a:t>
            </a:r>
            <a:endParaRPr lang="en-US" sz="3200" dirty="0" smtClean="0"/>
          </a:p>
        </p:txBody>
      </p:sp>
      <p:pic>
        <p:nvPicPr>
          <p:cNvPr id="128004" name="gyartas2X.mpeg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11413" y="2133600"/>
            <a:ext cx="4197350" cy="3433763"/>
          </a:xfrm>
        </p:spPr>
      </p:pic>
      <p:pic>
        <p:nvPicPr>
          <p:cNvPr id="4" name="Kép 4" descr="imagesCAZCLT1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5934075"/>
            <a:ext cx="1000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866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80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80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00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8004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z="2800" dirty="0" smtClean="0"/>
              <a:t>Kereszt alakú </a:t>
            </a:r>
            <a:r>
              <a:rPr lang="hu-HU" sz="2800" dirty="0" err="1" smtClean="0"/>
              <a:t>próbarotor</a:t>
            </a:r>
            <a:endParaRPr lang="en-US" sz="2800" dirty="0" smtClean="0"/>
          </a:p>
        </p:txBody>
      </p:sp>
      <p:pic>
        <p:nvPicPr>
          <p:cNvPr id="83971" name="Picture 3" descr="polfor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752600"/>
            <a:ext cx="4140200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2" name="Text Box 4"/>
          <p:cNvSpPr txBox="1">
            <a:spLocks noChangeArrowheads="1"/>
          </p:cNvSpPr>
          <p:nvPr/>
        </p:nvSpPr>
        <p:spPr bwMode="auto">
          <a:xfrm>
            <a:off x="4643438" y="6021388"/>
            <a:ext cx="8223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sz="2000"/>
              <a:t>3 </a:t>
            </a:r>
            <a:r>
              <a:rPr lang="hu-HU" sz="2000">
                <a:sym typeface="Symbol" pitchFamily="18" charset="2"/>
              </a:rPr>
              <a:t></a:t>
            </a:r>
            <a:r>
              <a:rPr lang="hu-HU" sz="2000"/>
              <a:t>m </a:t>
            </a:r>
          </a:p>
        </p:txBody>
      </p:sp>
      <p:pic>
        <p:nvPicPr>
          <p:cNvPr id="5" name="Kép 4" descr="imagesCAZCLT1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5934075"/>
            <a:ext cx="1000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559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z="2800" dirty="0" smtClean="0"/>
              <a:t>Lézernyaláb módosítás</a:t>
            </a:r>
          </a:p>
        </p:txBody>
      </p:sp>
      <p:grpSp>
        <p:nvGrpSpPr>
          <p:cNvPr id="84995" name="Group 3"/>
          <p:cNvGrpSpPr>
            <a:grpSpLocks/>
          </p:cNvGrpSpPr>
          <p:nvPr/>
        </p:nvGrpSpPr>
        <p:grpSpPr bwMode="auto">
          <a:xfrm>
            <a:off x="3348038" y="3716338"/>
            <a:ext cx="2447925" cy="720725"/>
            <a:chOff x="2245" y="2659"/>
            <a:chExt cx="1542" cy="454"/>
          </a:xfrm>
        </p:grpSpPr>
        <p:sp>
          <p:nvSpPr>
            <p:cNvPr id="85004" name="Oval 4"/>
            <p:cNvSpPr>
              <a:spLocks noChangeArrowheads="1"/>
            </p:cNvSpPr>
            <p:nvPr/>
          </p:nvSpPr>
          <p:spPr bwMode="auto">
            <a:xfrm>
              <a:off x="2245" y="2704"/>
              <a:ext cx="1542" cy="409"/>
            </a:xfrm>
            <a:prstGeom prst="ellipse">
              <a:avLst/>
            </a:prstGeom>
            <a:solidFill>
              <a:srgbClr val="FFFFFF"/>
            </a:solidFill>
            <a:ln w="38100" algn="ctr">
              <a:solidFill>
                <a:schemeClr val="tx1"/>
              </a:solidFill>
              <a:round/>
              <a:headEnd type="none" w="lg" len="lg"/>
              <a:tailEnd type="none" w="lg" len="lg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5005" name="Oval 5"/>
            <p:cNvSpPr>
              <a:spLocks noChangeArrowheads="1"/>
            </p:cNvSpPr>
            <p:nvPr/>
          </p:nvSpPr>
          <p:spPr bwMode="auto">
            <a:xfrm>
              <a:off x="2245" y="2659"/>
              <a:ext cx="1542" cy="409"/>
            </a:xfrm>
            <a:prstGeom prst="ellipse">
              <a:avLst/>
            </a:prstGeom>
            <a:solidFill>
              <a:srgbClr val="FFFFFF"/>
            </a:solidFill>
            <a:ln w="38100" algn="ctr">
              <a:solidFill>
                <a:schemeClr val="tx1"/>
              </a:solidFill>
              <a:round/>
              <a:headEnd type="none" w="lg" len="lg"/>
              <a:tailEnd type="none" w="lg" len="lg"/>
            </a:ln>
          </p:spPr>
          <p:txBody>
            <a:bodyPr wrap="none" anchor="ctr"/>
            <a:lstStyle/>
            <a:p>
              <a:endParaRPr lang="hu-HU"/>
            </a:p>
          </p:txBody>
        </p:sp>
      </p:grpSp>
      <p:grpSp>
        <p:nvGrpSpPr>
          <p:cNvPr id="84996" name="Group 6"/>
          <p:cNvGrpSpPr>
            <a:grpSpLocks/>
          </p:cNvGrpSpPr>
          <p:nvPr/>
        </p:nvGrpSpPr>
        <p:grpSpPr bwMode="auto">
          <a:xfrm>
            <a:off x="3348038" y="2708275"/>
            <a:ext cx="2447925" cy="720725"/>
            <a:chOff x="2245" y="2659"/>
            <a:chExt cx="1542" cy="454"/>
          </a:xfrm>
        </p:grpSpPr>
        <p:sp>
          <p:nvSpPr>
            <p:cNvPr id="85002" name="Oval 7"/>
            <p:cNvSpPr>
              <a:spLocks noChangeArrowheads="1"/>
            </p:cNvSpPr>
            <p:nvPr/>
          </p:nvSpPr>
          <p:spPr bwMode="auto">
            <a:xfrm>
              <a:off x="2245" y="2704"/>
              <a:ext cx="1542" cy="409"/>
            </a:xfrm>
            <a:prstGeom prst="ellipse">
              <a:avLst/>
            </a:prstGeom>
            <a:solidFill>
              <a:srgbClr val="FFFFFF"/>
            </a:solidFill>
            <a:ln w="38100" algn="ctr">
              <a:solidFill>
                <a:schemeClr val="tx1"/>
              </a:solidFill>
              <a:round/>
              <a:headEnd type="none" w="lg" len="lg"/>
              <a:tailEnd type="none" w="lg" len="lg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5003" name="Oval 8"/>
            <p:cNvSpPr>
              <a:spLocks noChangeArrowheads="1"/>
            </p:cNvSpPr>
            <p:nvPr/>
          </p:nvSpPr>
          <p:spPr bwMode="auto">
            <a:xfrm>
              <a:off x="2245" y="2659"/>
              <a:ext cx="1542" cy="409"/>
            </a:xfrm>
            <a:prstGeom prst="ellipse">
              <a:avLst/>
            </a:prstGeom>
            <a:solidFill>
              <a:srgbClr val="FFFFFF"/>
            </a:solidFill>
            <a:ln w="38100" algn="ctr">
              <a:solidFill>
                <a:schemeClr val="tx1"/>
              </a:solidFill>
              <a:round/>
              <a:headEnd type="none" w="lg" len="lg"/>
              <a:tailEnd type="none" w="lg" len="lg"/>
            </a:ln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84997" name="Text Box 9"/>
          <p:cNvSpPr txBox="1">
            <a:spLocks noChangeArrowheads="1"/>
          </p:cNvSpPr>
          <p:nvPr/>
        </p:nvSpPr>
        <p:spPr bwMode="auto">
          <a:xfrm>
            <a:off x="6015767" y="2852738"/>
            <a:ext cx="129394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sz="2000" u="sng" dirty="0">
                <a:sym typeface="Symbol" pitchFamily="18" charset="2"/>
              </a:rPr>
              <a:t></a:t>
            </a:r>
            <a:r>
              <a:rPr lang="hu-HU" sz="2000" u="sng" dirty="0"/>
              <a:t>/2 </a:t>
            </a:r>
            <a:r>
              <a:rPr lang="hu-HU" sz="2000" u="sng" dirty="0" smtClean="0"/>
              <a:t>lemez</a:t>
            </a:r>
            <a:endParaRPr lang="hu-HU" sz="2000" u="sng" dirty="0"/>
          </a:p>
        </p:txBody>
      </p:sp>
      <p:sp>
        <p:nvSpPr>
          <p:cNvPr id="84998" name="Text Box 10"/>
          <p:cNvSpPr txBox="1">
            <a:spLocks noChangeArrowheads="1"/>
          </p:cNvSpPr>
          <p:nvPr/>
        </p:nvSpPr>
        <p:spPr bwMode="auto">
          <a:xfrm>
            <a:off x="6015766" y="3932238"/>
            <a:ext cx="129394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sz="2000" u="sng" dirty="0">
                <a:sym typeface="Symbol" pitchFamily="18" charset="2"/>
              </a:rPr>
              <a:t></a:t>
            </a:r>
            <a:r>
              <a:rPr lang="hu-HU" sz="2000" u="sng" dirty="0"/>
              <a:t>/4 </a:t>
            </a:r>
            <a:r>
              <a:rPr lang="hu-HU" sz="2000" u="sng" dirty="0" smtClean="0"/>
              <a:t>lemez</a:t>
            </a:r>
            <a:endParaRPr lang="hu-HU" sz="2000" u="sng" dirty="0"/>
          </a:p>
        </p:txBody>
      </p:sp>
      <p:sp>
        <p:nvSpPr>
          <p:cNvPr id="84999" name="Line 11"/>
          <p:cNvSpPr>
            <a:spLocks noChangeShapeType="1"/>
          </p:cNvSpPr>
          <p:nvPr/>
        </p:nvSpPr>
        <p:spPr bwMode="auto">
          <a:xfrm>
            <a:off x="4572000" y="4437063"/>
            <a:ext cx="0" cy="15113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5000" name="Line 12"/>
          <p:cNvSpPr>
            <a:spLocks noChangeShapeType="1"/>
          </p:cNvSpPr>
          <p:nvPr/>
        </p:nvSpPr>
        <p:spPr bwMode="auto">
          <a:xfrm flipV="1">
            <a:off x="4572000" y="3429000"/>
            <a:ext cx="0" cy="5746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5001" name="Line 13"/>
          <p:cNvSpPr>
            <a:spLocks noChangeShapeType="1"/>
          </p:cNvSpPr>
          <p:nvPr/>
        </p:nvSpPr>
        <p:spPr bwMode="auto">
          <a:xfrm flipV="1">
            <a:off x="4572000" y="2060575"/>
            <a:ext cx="0" cy="10080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pic>
        <p:nvPicPr>
          <p:cNvPr id="14" name="Kép 4" descr="imagesCAZCLT1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5934075"/>
            <a:ext cx="1000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078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z="2800" dirty="0" smtClean="0"/>
              <a:t>Csapdázott test forgása</a:t>
            </a:r>
            <a:br>
              <a:rPr lang="hu-HU" sz="2800" dirty="0" smtClean="0"/>
            </a:br>
            <a:r>
              <a:rPr lang="hu-HU" sz="2800" dirty="0" smtClean="0"/>
              <a:t>forgó polarizált fényben</a:t>
            </a:r>
          </a:p>
        </p:txBody>
      </p:sp>
      <p:pic>
        <p:nvPicPr>
          <p:cNvPr id="47108" name="polforg.mpg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9712" y="1700808"/>
            <a:ext cx="5183857" cy="4241215"/>
          </a:xfrm>
        </p:spPr>
      </p:pic>
      <p:pic>
        <p:nvPicPr>
          <p:cNvPr id="4" name="Kép 4" descr="imagesCAZCLT1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5934075"/>
            <a:ext cx="1000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2021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7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10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710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4876800" y="5105400"/>
            <a:ext cx="2286000" cy="838200"/>
          </a:xfrm>
          <a:prstGeom prst="rect">
            <a:avLst/>
          </a:prstGeom>
          <a:solidFill>
            <a:srgbClr val="777777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4876800" y="4114800"/>
            <a:ext cx="2286000" cy="838200"/>
          </a:xfrm>
          <a:prstGeom prst="rect">
            <a:avLst/>
          </a:prstGeom>
          <a:solidFill>
            <a:srgbClr val="777777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4859338" y="3141663"/>
            <a:ext cx="2286000" cy="838200"/>
          </a:xfrm>
          <a:prstGeom prst="rect">
            <a:avLst/>
          </a:prstGeom>
          <a:solidFill>
            <a:srgbClr val="777777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4876800" y="1828800"/>
            <a:ext cx="2286000" cy="533400"/>
          </a:xfrm>
          <a:prstGeom prst="rect">
            <a:avLst/>
          </a:prstGeom>
          <a:solidFill>
            <a:srgbClr val="777777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4876800" y="2514600"/>
            <a:ext cx="2286000" cy="457200"/>
          </a:xfrm>
          <a:prstGeom prst="rect">
            <a:avLst/>
          </a:prstGeom>
          <a:solidFill>
            <a:srgbClr val="777777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0" y="320675"/>
            <a:ext cx="914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sz="3600" dirty="0" smtClean="0"/>
              <a:t>A fény </a:t>
            </a:r>
            <a:r>
              <a:rPr lang="hu-HU" sz="3600"/>
              <a:t>mechanikai </a:t>
            </a:r>
            <a:r>
              <a:rPr lang="hu-HU" sz="3600" smtClean="0"/>
              <a:t>paraméterei</a:t>
            </a:r>
            <a:endParaRPr lang="en-GB" sz="3600" dirty="0"/>
          </a:p>
        </p:txBody>
      </p:sp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1403350" y="1268413"/>
            <a:ext cx="5832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u-HU" sz="2400">
                <a:solidFill>
                  <a:srgbClr val="777777"/>
                </a:solidFill>
              </a:rPr>
              <a:t>Foton: az elektromágneses tér kvantumja</a:t>
            </a:r>
            <a:endParaRPr lang="en-US" sz="2400">
              <a:solidFill>
                <a:srgbClr val="777777"/>
              </a:solidFill>
            </a:endParaRPr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1952625" y="2538413"/>
            <a:ext cx="24114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u-HU" sz="2400" dirty="0" smtClean="0">
                <a:solidFill>
                  <a:srgbClr val="777777"/>
                </a:solidFill>
              </a:rPr>
              <a:t>nyugalmi </a:t>
            </a:r>
            <a:r>
              <a:rPr lang="hu-HU" sz="2400" dirty="0">
                <a:solidFill>
                  <a:srgbClr val="777777"/>
                </a:solidFill>
              </a:rPr>
              <a:t>tömeg</a:t>
            </a:r>
            <a:endParaRPr lang="en-US" sz="2400" dirty="0">
              <a:solidFill>
                <a:srgbClr val="777777"/>
              </a:solidFill>
            </a:endParaRPr>
          </a:p>
        </p:txBody>
      </p:sp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1981200" y="1828800"/>
            <a:ext cx="12144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u-HU" sz="2400">
                <a:solidFill>
                  <a:srgbClr val="777777"/>
                </a:solidFill>
              </a:rPr>
              <a:t>energia</a:t>
            </a:r>
            <a:endParaRPr lang="en-US" sz="2400">
              <a:solidFill>
                <a:srgbClr val="777777"/>
              </a:solidFill>
            </a:endParaRPr>
          </a:p>
        </p:txBody>
      </p:sp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1981200" y="3276600"/>
            <a:ext cx="14013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u-HU" sz="2400" dirty="0" smtClean="0">
                <a:solidFill>
                  <a:srgbClr val="777777"/>
                </a:solidFill>
              </a:rPr>
              <a:t>impulzus</a:t>
            </a:r>
            <a:endParaRPr lang="en-US" sz="2400" dirty="0">
              <a:solidFill>
                <a:srgbClr val="777777"/>
              </a:solidFill>
            </a:endParaRPr>
          </a:p>
        </p:txBody>
      </p:sp>
      <p:sp>
        <p:nvSpPr>
          <p:cNvPr id="2060" name="Text Box 12"/>
          <p:cNvSpPr txBox="1">
            <a:spLocks noChangeArrowheads="1"/>
          </p:cNvSpPr>
          <p:nvPr/>
        </p:nvSpPr>
        <p:spPr bwMode="auto">
          <a:xfrm>
            <a:off x="1981200" y="4343400"/>
            <a:ext cx="6302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u-HU" sz="2400">
                <a:solidFill>
                  <a:srgbClr val="777777"/>
                </a:solidFill>
              </a:rPr>
              <a:t>erő</a:t>
            </a:r>
            <a:endParaRPr lang="en-US" sz="2400">
              <a:solidFill>
                <a:srgbClr val="777777"/>
              </a:solidFill>
            </a:endParaRPr>
          </a:p>
        </p:txBody>
      </p:sp>
      <p:grpSp>
        <p:nvGrpSpPr>
          <p:cNvPr id="2061" name="Group 13"/>
          <p:cNvGrpSpPr>
            <a:grpSpLocks/>
          </p:cNvGrpSpPr>
          <p:nvPr/>
        </p:nvGrpSpPr>
        <p:grpSpPr bwMode="auto">
          <a:xfrm>
            <a:off x="4876800" y="4114800"/>
            <a:ext cx="2286000" cy="838200"/>
            <a:chOff x="2016" y="2784"/>
            <a:chExt cx="1440" cy="528"/>
          </a:xfrm>
        </p:grpSpPr>
        <p:graphicFrame>
          <p:nvGraphicFramePr>
            <p:cNvPr id="2076" name="Object 14"/>
            <p:cNvGraphicFramePr>
              <a:graphicFrameLocks noChangeAspect="1"/>
            </p:cNvGraphicFramePr>
            <p:nvPr/>
          </p:nvGraphicFramePr>
          <p:xfrm>
            <a:off x="2400" y="2832"/>
            <a:ext cx="592" cy="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1" name="Equation" r:id="rId3" imgW="933456" imgH="714244" progId="Equation.3">
                    <p:embed/>
                  </p:oleObj>
                </mc:Choice>
                <mc:Fallback>
                  <p:oleObj name="Equation" r:id="rId3" imgW="933456" imgH="714244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00" y="2832"/>
                          <a:ext cx="592" cy="4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77" name="Rectangle 15"/>
            <p:cNvSpPr>
              <a:spLocks noChangeArrowheads="1"/>
            </p:cNvSpPr>
            <p:nvPr/>
          </p:nvSpPr>
          <p:spPr bwMode="auto">
            <a:xfrm>
              <a:off x="2016" y="2784"/>
              <a:ext cx="1440" cy="528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</p:grpSp>
      <p:grpSp>
        <p:nvGrpSpPr>
          <p:cNvPr id="2062" name="Group 16"/>
          <p:cNvGrpSpPr>
            <a:grpSpLocks/>
          </p:cNvGrpSpPr>
          <p:nvPr/>
        </p:nvGrpSpPr>
        <p:grpSpPr bwMode="auto">
          <a:xfrm>
            <a:off x="4876800" y="5105400"/>
            <a:ext cx="2311400" cy="838200"/>
            <a:chOff x="2016" y="3408"/>
            <a:chExt cx="1456" cy="528"/>
          </a:xfrm>
        </p:grpSpPr>
        <p:graphicFrame>
          <p:nvGraphicFramePr>
            <p:cNvPr id="2074" name="Object 17"/>
            <p:cNvGraphicFramePr>
              <a:graphicFrameLocks noChangeAspect="1"/>
            </p:cNvGraphicFramePr>
            <p:nvPr/>
          </p:nvGraphicFramePr>
          <p:xfrm>
            <a:off x="2016" y="3536"/>
            <a:ext cx="1456" cy="3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2" name="Equation" r:id="rId5" imgW="2305025" imgH="495328" progId="Equation.3">
                    <p:embed/>
                  </p:oleObj>
                </mc:Choice>
                <mc:Fallback>
                  <p:oleObj name="Equation" r:id="rId5" imgW="2305025" imgH="495328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16" y="3536"/>
                          <a:ext cx="1456" cy="3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75" name="Rectangle 18"/>
            <p:cNvSpPr>
              <a:spLocks noChangeArrowheads="1"/>
            </p:cNvSpPr>
            <p:nvPr/>
          </p:nvSpPr>
          <p:spPr bwMode="auto">
            <a:xfrm>
              <a:off x="2016" y="3408"/>
              <a:ext cx="1440" cy="528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</p:grpSp>
      <p:grpSp>
        <p:nvGrpSpPr>
          <p:cNvPr id="2063" name="Group 19"/>
          <p:cNvGrpSpPr>
            <a:grpSpLocks/>
          </p:cNvGrpSpPr>
          <p:nvPr/>
        </p:nvGrpSpPr>
        <p:grpSpPr bwMode="auto">
          <a:xfrm>
            <a:off x="4859338" y="3141663"/>
            <a:ext cx="2305050" cy="863600"/>
            <a:chOff x="2016" y="2160"/>
            <a:chExt cx="1440" cy="528"/>
          </a:xfrm>
        </p:grpSpPr>
        <p:graphicFrame>
          <p:nvGraphicFramePr>
            <p:cNvPr id="2072" name="Object 20"/>
            <p:cNvGraphicFramePr>
              <a:graphicFrameLocks noChangeAspect="1"/>
            </p:cNvGraphicFramePr>
            <p:nvPr/>
          </p:nvGraphicFramePr>
          <p:xfrm>
            <a:off x="2309" y="2210"/>
            <a:ext cx="879" cy="4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3" name="Equation" r:id="rId7" imgW="1390735" imgH="714244" progId="Equation.3">
                    <p:embed/>
                  </p:oleObj>
                </mc:Choice>
                <mc:Fallback>
                  <p:oleObj name="Equation" r:id="rId7" imgW="1390735" imgH="714244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09" y="2210"/>
                          <a:ext cx="879" cy="4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73" name="Rectangle 21"/>
            <p:cNvSpPr>
              <a:spLocks noChangeArrowheads="1"/>
            </p:cNvSpPr>
            <p:nvPr/>
          </p:nvSpPr>
          <p:spPr bwMode="auto">
            <a:xfrm>
              <a:off x="2016" y="2160"/>
              <a:ext cx="1440" cy="528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</p:grpSp>
      <p:grpSp>
        <p:nvGrpSpPr>
          <p:cNvPr id="2064" name="Group 22"/>
          <p:cNvGrpSpPr>
            <a:grpSpLocks/>
          </p:cNvGrpSpPr>
          <p:nvPr/>
        </p:nvGrpSpPr>
        <p:grpSpPr bwMode="auto">
          <a:xfrm>
            <a:off x="4876800" y="2514600"/>
            <a:ext cx="2286000" cy="457200"/>
            <a:chOff x="2016" y="1776"/>
            <a:chExt cx="1440" cy="288"/>
          </a:xfrm>
        </p:grpSpPr>
        <p:graphicFrame>
          <p:nvGraphicFramePr>
            <p:cNvPr id="2070" name="Object 23"/>
            <p:cNvGraphicFramePr>
              <a:graphicFrameLocks noChangeAspect="1"/>
            </p:cNvGraphicFramePr>
            <p:nvPr/>
          </p:nvGraphicFramePr>
          <p:xfrm>
            <a:off x="2442" y="1803"/>
            <a:ext cx="568" cy="2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4" name="Equation" r:id="rId9" imgW="895394" imgH="371429" progId="Equation.3">
                    <p:embed/>
                  </p:oleObj>
                </mc:Choice>
                <mc:Fallback>
                  <p:oleObj name="Equation" r:id="rId9" imgW="895394" imgH="37142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42" y="1803"/>
                          <a:ext cx="568" cy="2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71" name="Rectangle 24"/>
            <p:cNvSpPr>
              <a:spLocks noChangeArrowheads="1"/>
            </p:cNvSpPr>
            <p:nvPr/>
          </p:nvSpPr>
          <p:spPr bwMode="auto">
            <a:xfrm>
              <a:off x="2016" y="1776"/>
              <a:ext cx="1440" cy="288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</p:grpSp>
      <p:grpSp>
        <p:nvGrpSpPr>
          <p:cNvPr id="2065" name="Group 25"/>
          <p:cNvGrpSpPr>
            <a:grpSpLocks/>
          </p:cNvGrpSpPr>
          <p:nvPr/>
        </p:nvGrpSpPr>
        <p:grpSpPr bwMode="auto">
          <a:xfrm>
            <a:off x="4876800" y="1828800"/>
            <a:ext cx="2286000" cy="533400"/>
            <a:chOff x="2016" y="1344"/>
            <a:chExt cx="1440" cy="336"/>
          </a:xfrm>
        </p:grpSpPr>
        <p:graphicFrame>
          <p:nvGraphicFramePr>
            <p:cNvPr id="2068" name="Object 26"/>
            <p:cNvGraphicFramePr>
              <a:graphicFrameLocks noChangeAspect="1"/>
            </p:cNvGraphicFramePr>
            <p:nvPr/>
          </p:nvGraphicFramePr>
          <p:xfrm>
            <a:off x="2352" y="1440"/>
            <a:ext cx="680" cy="1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5" name="Equation" r:id="rId11" imgW="1066806" imgH="285860" progId="Equation.3">
                    <p:embed/>
                  </p:oleObj>
                </mc:Choice>
                <mc:Fallback>
                  <p:oleObj name="Equation" r:id="rId11" imgW="1066806" imgH="2858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52" y="1440"/>
                          <a:ext cx="680" cy="18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69" name="Rectangle 27"/>
            <p:cNvSpPr>
              <a:spLocks noChangeArrowheads="1"/>
            </p:cNvSpPr>
            <p:nvPr/>
          </p:nvSpPr>
          <p:spPr bwMode="auto">
            <a:xfrm>
              <a:off x="2016" y="1344"/>
              <a:ext cx="1440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2066" name="Text Box 28"/>
          <p:cNvSpPr txBox="1">
            <a:spLocks noChangeArrowheads="1"/>
          </p:cNvSpPr>
          <p:nvPr/>
        </p:nvSpPr>
        <p:spPr bwMode="auto">
          <a:xfrm>
            <a:off x="1981200" y="5334000"/>
            <a:ext cx="26495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u-HU" sz="2400">
                <a:solidFill>
                  <a:srgbClr val="777777"/>
                </a:solidFill>
              </a:rPr>
              <a:t>forgatónbyomaték</a:t>
            </a:r>
            <a:endParaRPr lang="en-US" sz="2400">
              <a:solidFill>
                <a:srgbClr val="777777"/>
              </a:solidFill>
            </a:endParaRPr>
          </a:p>
        </p:txBody>
      </p:sp>
      <p:sp>
        <p:nvSpPr>
          <p:cNvPr id="2067" name="Text Box 29"/>
          <p:cNvSpPr txBox="1">
            <a:spLocks noChangeArrowheads="1"/>
          </p:cNvSpPr>
          <p:nvPr/>
        </p:nvSpPr>
        <p:spPr bwMode="auto">
          <a:xfrm>
            <a:off x="990600" y="6248400"/>
            <a:ext cx="7831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u-HU" b="1">
                <a:solidFill>
                  <a:srgbClr val="777777"/>
                </a:solidFill>
                <a:latin typeface="Times New Roman" pitchFamily="18" charset="0"/>
                <a:sym typeface="Symbol" pitchFamily="18" charset="2"/>
              </a:rPr>
              <a:t></a:t>
            </a:r>
            <a:r>
              <a:rPr lang="en-US" b="1">
                <a:solidFill>
                  <a:srgbClr val="777777"/>
                </a:solidFill>
                <a:latin typeface="Times New Roman" pitchFamily="18" charset="0"/>
                <a:sym typeface="Symbol" pitchFamily="18" charset="2"/>
              </a:rPr>
              <a:t>: </a:t>
            </a:r>
            <a:r>
              <a:rPr lang="hu-HU" b="1">
                <a:solidFill>
                  <a:srgbClr val="777777"/>
                </a:solidFill>
                <a:latin typeface="Fuschia" pitchFamily="34" charset="0"/>
                <a:sym typeface="Symbol" pitchFamily="18" charset="2"/>
              </a:rPr>
              <a:t>hullámhopssz</a:t>
            </a:r>
            <a:r>
              <a:rPr lang="en-US" b="1">
                <a:solidFill>
                  <a:srgbClr val="777777"/>
                </a:solidFill>
                <a:latin typeface="Fuschia" pitchFamily="34" charset="0"/>
                <a:sym typeface="Symbol" pitchFamily="18" charset="2"/>
              </a:rPr>
              <a:t>,    </a:t>
            </a:r>
            <a:r>
              <a:rPr lang="hu-HU" b="1">
                <a:solidFill>
                  <a:srgbClr val="777777"/>
                </a:solidFill>
                <a:latin typeface="Times New Roman" pitchFamily="18" charset="0"/>
                <a:sym typeface="Symbol" pitchFamily="18" charset="2"/>
              </a:rPr>
              <a:t></a:t>
            </a:r>
            <a:r>
              <a:rPr lang="en-US" b="1">
                <a:solidFill>
                  <a:srgbClr val="777777"/>
                </a:solidFill>
                <a:latin typeface="Times New Roman" pitchFamily="18" charset="0"/>
                <a:sym typeface="Symbol" pitchFamily="18" charset="2"/>
              </a:rPr>
              <a:t>:</a:t>
            </a:r>
            <a:r>
              <a:rPr lang="en-US">
                <a:solidFill>
                  <a:srgbClr val="777777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hu-HU" b="1">
                <a:solidFill>
                  <a:srgbClr val="777777"/>
                </a:solidFill>
                <a:latin typeface="Fuschia" pitchFamily="34" charset="0"/>
                <a:sym typeface="Symbol" pitchFamily="18" charset="2"/>
              </a:rPr>
              <a:t>rekvencia</a:t>
            </a:r>
            <a:r>
              <a:rPr lang="en-US" b="1">
                <a:solidFill>
                  <a:srgbClr val="777777"/>
                </a:solidFill>
                <a:latin typeface="Fuschia" pitchFamily="34" charset="0"/>
                <a:sym typeface="Symbol" pitchFamily="18" charset="2"/>
              </a:rPr>
              <a:t>    </a:t>
            </a:r>
            <a:r>
              <a:rPr lang="en-US" b="1">
                <a:solidFill>
                  <a:srgbClr val="777777"/>
                </a:solidFill>
                <a:latin typeface="Times New Roman" pitchFamily="18" charset="0"/>
                <a:sym typeface="Symbol" pitchFamily="18" charset="2"/>
              </a:rPr>
              <a:t>c:</a:t>
            </a:r>
            <a:r>
              <a:rPr lang="en-US">
                <a:solidFill>
                  <a:srgbClr val="777777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hu-HU" b="1">
                <a:solidFill>
                  <a:srgbClr val="777777"/>
                </a:solidFill>
                <a:latin typeface="Fuschia" pitchFamily="34" charset="0"/>
                <a:sym typeface="Symbol" pitchFamily="18" charset="2"/>
              </a:rPr>
              <a:t>fénysebesség,</a:t>
            </a:r>
            <a:r>
              <a:rPr lang="hu-HU">
                <a:solidFill>
                  <a:srgbClr val="777777"/>
                </a:solidFill>
                <a:latin typeface="Times New Roman" pitchFamily="18" charset="0"/>
                <a:sym typeface="Symbol" pitchFamily="18" charset="2"/>
              </a:rPr>
              <a:t>    </a:t>
            </a:r>
            <a:r>
              <a:rPr lang="hu-HU" b="1">
                <a:solidFill>
                  <a:srgbClr val="777777"/>
                </a:solidFill>
                <a:latin typeface="Times New Roman" pitchFamily="18" charset="0"/>
                <a:sym typeface="Symbol" pitchFamily="18" charset="2"/>
              </a:rPr>
              <a:t>h</a:t>
            </a:r>
            <a:r>
              <a:rPr lang="en-US" b="1">
                <a:solidFill>
                  <a:srgbClr val="777777"/>
                </a:solidFill>
                <a:latin typeface="Times New Roman" pitchFamily="18" charset="0"/>
                <a:sym typeface="Symbol" pitchFamily="18" charset="2"/>
              </a:rPr>
              <a:t>:</a:t>
            </a:r>
            <a:r>
              <a:rPr lang="en-US">
                <a:solidFill>
                  <a:srgbClr val="777777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b="1">
                <a:solidFill>
                  <a:srgbClr val="777777"/>
                </a:solidFill>
                <a:latin typeface="Fuschia" pitchFamily="34" charset="0"/>
                <a:sym typeface="Symbol" pitchFamily="18" charset="2"/>
              </a:rPr>
              <a:t>Planck-</a:t>
            </a:r>
            <a:r>
              <a:rPr lang="hu-HU" b="1">
                <a:solidFill>
                  <a:srgbClr val="777777"/>
                </a:solidFill>
                <a:latin typeface="Fuschia" pitchFamily="34" charset="0"/>
                <a:sym typeface="Symbol" pitchFamily="18" charset="2"/>
              </a:rPr>
              <a:t>állandó</a:t>
            </a:r>
            <a:endParaRPr lang="en-US">
              <a:solidFill>
                <a:srgbClr val="777777"/>
              </a:solidFill>
              <a:latin typeface="Times New Roman" pitchFamily="18" charset="0"/>
              <a:sym typeface="Symbol" pitchFamily="18" charset="2"/>
            </a:endParaRPr>
          </a:p>
        </p:txBody>
      </p:sp>
      <p:pic>
        <p:nvPicPr>
          <p:cNvPr id="30" name="Kép 4" descr="imagesCAZCLT1L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5934075"/>
            <a:ext cx="1000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697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z="2800" dirty="0" smtClean="0"/>
              <a:t>Egyetlen DNS molekula csavarása</a:t>
            </a:r>
          </a:p>
        </p:txBody>
      </p:sp>
      <p:sp>
        <p:nvSpPr>
          <p:cNvPr id="91139" name="Rectangle 4"/>
          <p:cNvSpPr>
            <a:spLocks noChangeArrowheads="1"/>
          </p:cNvSpPr>
          <p:nvPr/>
        </p:nvSpPr>
        <p:spPr bwMode="auto">
          <a:xfrm>
            <a:off x="3995936" y="6491288"/>
            <a:ext cx="3676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hu-HU" i="1" dirty="0"/>
              <a:t>Oroszi et </a:t>
            </a:r>
            <a:r>
              <a:rPr lang="hu-HU" i="1" dirty="0" err="1"/>
              <a:t>al</a:t>
            </a:r>
            <a:r>
              <a:rPr lang="hu-HU" i="1" dirty="0"/>
              <a:t>. </a:t>
            </a:r>
            <a:r>
              <a:rPr lang="hu-HU" i="1" dirty="0" err="1"/>
              <a:t>Phys.Rev.Lett</a:t>
            </a:r>
            <a:r>
              <a:rPr lang="hu-HU" i="1" dirty="0"/>
              <a:t>. (2006)</a:t>
            </a:r>
          </a:p>
        </p:txBody>
      </p:sp>
      <p:pic>
        <p:nvPicPr>
          <p:cNvPr id="49157" name="dnatwist_anim.mpg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  <p:pic>
        <p:nvPicPr>
          <p:cNvPr id="5" name="Kép 4" descr="imagesCAZCLT1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5934075"/>
            <a:ext cx="1000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638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91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15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9157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dirty="0"/>
              <a:t>Egyetlen DNS molekula csavarása</a:t>
            </a:r>
            <a:endParaRPr lang="hu-HU" sz="2800" dirty="0" smtClean="0"/>
          </a:p>
        </p:txBody>
      </p:sp>
      <p:pic>
        <p:nvPicPr>
          <p:cNvPr id="50180" name="DNS_lecsav.mpg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1050" y="1844675"/>
            <a:ext cx="4916488" cy="4022725"/>
          </a:xfrm>
        </p:spPr>
      </p:pic>
      <p:pic>
        <p:nvPicPr>
          <p:cNvPr id="4" name="Kép 4" descr="imagesCAZCLT1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5934075"/>
            <a:ext cx="1000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530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0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01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18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0180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186" name="Group 2"/>
          <p:cNvGrpSpPr>
            <a:grpSpLocks/>
          </p:cNvGrpSpPr>
          <p:nvPr/>
        </p:nvGrpSpPr>
        <p:grpSpPr bwMode="auto">
          <a:xfrm>
            <a:off x="228600" y="2057400"/>
            <a:ext cx="8655050" cy="2787650"/>
            <a:chOff x="240" y="287"/>
            <a:chExt cx="5452" cy="1756"/>
          </a:xfrm>
        </p:grpSpPr>
        <p:pic>
          <p:nvPicPr>
            <p:cNvPr id="93188" name="Picture 3" descr="twist_stills_0tur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624"/>
              <a:ext cx="1728" cy="14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89" name="Picture 4" descr="twist_stills_m50tur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624"/>
              <a:ext cx="1728" cy="14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90" name="Picture 5" descr="twist_stills_p40tur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" y="624"/>
              <a:ext cx="1728" cy="14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191" name="Line 6"/>
            <p:cNvSpPr>
              <a:spLocks noChangeShapeType="1"/>
            </p:cNvSpPr>
            <p:nvPr/>
          </p:nvSpPr>
          <p:spPr bwMode="auto">
            <a:xfrm>
              <a:off x="1125" y="738"/>
              <a:ext cx="0" cy="117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93192" name="Text Box 7"/>
            <p:cNvSpPr txBox="1">
              <a:spLocks noChangeArrowheads="1"/>
            </p:cNvSpPr>
            <p:nvPr/>
          </p:nvSpPr>
          <p:spPr bwMode="auto">
            <a:xfrm>
              <a:off x="1142" y="662"/>
              <a:ext cx="76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sz="1600">
                  <a:solidFill>
                    <a:srgbClr val="0066FF"/>
                  </a:solidFill>
                </a:rPr>
                <a:t>polarization</a:t>
              </a:r>
            </a:p>
          </p:txBody>
        </p:sp>
        <p:sp>
          <p:nvSpPr>
            <p:cNvPr id="93193" name="Line 8"/>
            <p:cNvSpPr>
              <a:spLocks noChangeShapeType="1"/>
            </p:cNvSpPr>
            <p:nvPr/>
          </p:nvSpPr>
          <p:spPr bwMode="auto">
            <a:xfrm>
              <a:off x="2934" y="747"/>
              <a:ext cx="0" cy="117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93194" name="Text Box 9"/>
            <p:cNvSpPr txBox="1">
              <a:spLocks noChangeArrowheads="1"/>
            </p:cNvSpPr>
            <p:nvPr/>
          </p:nvSpPr>
          <p:spPr bwMode="auto">
            <a:xfrm>
              <a:off x="2951" y="671"/>
              <a:ext cx="76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sz="1600">
                  <a:solidFill>
                    <a:srgbClr val="0066FF"/>
                  </a:solidFill>
                </a:rPr>
                <a:t>polarization</a:t>
              </a:r>
            </a:p>
          </p:txBody>
        </p:sp>
        <p:sp>
          <p:nvSpPr>
            <p:cNvPr id="93195" name="Line 10"/>
            <p:cNvSpPr>
              <a:spLocks noChangeShapeType="1"/>
            </p:cNvSpPr>
            <p:nvPr/>
          </p:nvSpPr>
          <p:spPr bwMode="auto">
            <a:xfrm>
              <a:off x="4770" y="765"/>
              <a:ext cx="0" cy="117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93196" name="Text Box 11"/>
            <p:cNvSpPr txBox="1">
              <a:spLocks noChangeArrowheads="1"/>
            </p:cNvSpPr>
            <p:nvPr/>
          </p:nvSpPr>
          <p:spPr bwMode="auto">
            <a:xfrm>
              <a:off x="4787" y="689"/>
              <a:ext cx="76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sz="1600">
                  <a:solidFill>
                    <a:srgbClr val="0066FF"/>
                  </a:solidFill>
                </a:rPr>
                <a:t>polarization</a:t>
              </a:r>
            </a:p>
          </p:txBody>
        </p:sp>
        <p:sp>
          <p:nvSpPr>
            <p:cNvPr id="93197" name="Text Box 12"/>
            <p:cNvSpPr txBox="1">
              <a:spLocks noChangeArrowheads="1"/>
            </p:cNvSpPr>
            <p:nvPr/>
          </p:nvSpPr>
          <p:spPr bwMode="auto">
            <a:xfrm>
              <a:off x="2582" y="313"/>
              <a:ext cx="128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sz="2400" i="1" dirty="0" smtClean="0">
                  <a:solidFill>
                    <a:srgbClr val="009900"/>
                  </a:solidFill>
                </a:rPr>
                <a:t>nyugalomban</a:t>
              </a:r>
              <a:endParaRPr lang="en-GB" sz="2400" i="1" dirty="0">
                <a:solidFill>
                  <a:srgbClr val="009900"/>
                </a:solidFill>
              </a:endParaRPr>
            </a:p>
          </p:txBody>
        </p:sp>
        <p:sp>
          <p:nvSpPr>
            <p:cNvPr id="93198" name="Text Box 13"/>
            <p:cNvSpPr txBox="1">
              <a:spLocks noChangeArrowheads="1"/>
            </p:cNvSpPr>
            <p:nvPr/>
          </p:nvSpPr>
          <p:spPr bwMode="auto">
            <a:xfrm>
              <a:off x="672" y="287"/>
              <a:ext cx="1227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400" i="1" dirty="0">
                  <a:solidFill>
                    <a:srgbClr val="009900"/>
                  </a:solidFill>
                </a:rPr>
                <a:t>-50 </a:t>
              </a:r>
              <a:r>
                <a:rPr lang="hu-HU" sz="2400" i="1" dirty="0" smtClean="0">
                  <a:solidFill>
                    <a:srgbClr val="009900"/>
                  </a:solidFill>
                </a:rPr>
                <a:t>csavarás</a:t>
              </a:r>
              <a:endParaRPr lang="en-GB" sz="2400" i="1" dirty="0">
                <a:solidFill>
                  <a:srgbClr val="009900"/>
                </a:solidFill>
              </a:endParaRPr>
            </a:p>
          </p:txBody>
        </p:sp>
        <p:sp>
          <p:nvSpPr>
            <p:cNvPr id="93199" name="Text Box 14"/>
            <p:cNvSpPr txBox="1">
              <a:spLocks noChangeArrowheads="1"/>
            </p:cNvSpPr>
            <p:nvPr/>
          </p:nvSpPr>
          <p:spPr bwMode="auto">
            <a:xfrm>
              <a:off x="4416" y="287"/>
              <a:ext cx="1276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400" i="1" dirty="0">
                  <a:solidFill>
                    <a:srgbClr val="009900"/>
                  </a:solidFill>
                </a:rPr>
                <a:t>+40 </a:t>
              </a:r>
              <a:r>
                <a:rPr lang="hu-HU" sz="2400" i="1" dirty="0" smtClean="0">
                  <a:solidFill>
                    <a:srgbClr val="009900"/>
                  </a:solidFill>
                </a:rPr>
                <a:t>csavarás</a:t>
              </a:r>
              <a:endParaRPr lang="en-GB" sz="2400" i="1" dirty="0">
                <a:solidFill>
                  <a:srgbClr val="009900"/>
                </a:solidFill>
              </a:endParaRPr>
            </a:p>
          </p:txBody>
        </p:sp>
      </p:grpSp>
      <p:sp>
        <p:nvSpPr>
          <p:cNvPr id="93187" name="Text Box 15"/>
          <p:cNvSpPr txBox="1">
            <a:spLocks noChangeArrowheads="1"/>
          </p:cNvSpPr>
          <p:nvPr/>
        </p:nvSpPr>
        <p:spPr bwMode="auto">
          <a:xfrm>
            <a:off x="0" y="620713"/>
            <a:ext cx="9144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sz="2800" dirty="0"/>
              <a:t>Egyetlen DNS molekula csavarása</a:t>
            </a:r>
            <a:endParaRPr lang="hu-HU" sz="2800" i="1" dirty="0"/>
          </a:p>
        </p:txBody>
      </p:sp>
      <p:pic>
        <p:nvPicPr>
          <p:cNvPr id="16" name="Kép 4" descr="imagesCAZCLT1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5934075"/>
            <a:ext cx="1000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860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7"/>
          <p:cNvSpPr>
            <a:spLocks noChangeArrowheads="1"/>
          </p:cNvSpPr>
          <p:nvPr/>
        </p:nvSpPr>
        <p:spPr bwMode="auto">
          <a:xfrm>
            <a:off x="1403350" y="1916113"/>
            <a:ext cx="6408738" cy="43211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94211" name="Rectangle 26"/>
          <p:cNvSpPr>
            <a:spLocks noGrp="1" noChangeArrowheads="1"/>
          </p:cNvSpPr>
          <p:nvPr>
            <p:ph type="title"/>
          </p:nvPr>
        </p:nvSpPr>
        <p:spPr>
          <a:xfrm>
            <a:off x="395288" y="765175"/>
            <a:ext cx="8229600" cy="706438"/>
          </a:xfrm>
        </p:spPr>
        <p:txBody>
          <a:bodyPr>
            <a:normAutofit/>
          </a:bodyPr>
          <a:lstStyle/>
          <a:p>
            <a:r>
              <a:rPr lang="hu-HU" sz="2800" dirty="0"/>
              <a:t>Egyetlen DNS molekula csavarása</a:t>
            </a:r>
            <a:endParaRPr lang="hu-HU" sz="4000" i="1" dirty="0" smtClean="0">
              <a:solidFill>
                <a:schemeClr val="tx1"/>
              </a:solidFill>
            </a:endParaRPr>
          </a:p>
        </p:txBody>
      </p:sp>
      <p:grpSp>
        <p:nvGrpSpPr>
          <p:cNvPr id="94212" name="Group 4"/>
          <p:cNvGrpSpPr>
            <a:grpSpLocks noChangeAspect="1"/>
          </p:cNvGrpSpPr>
          <p:nvPr/>
        </p:nvGrpSpPr>
        <p:grpSpPr bwMode="auto">
          <a:xfrm>
            <a:off x="2555875" y="1916113"/>
            <a:ext cx="3713163" cy="3222625"/>
            <a:chOff x="3110" y="9133"/>
            <a:chExt cx="4831" cy="4321"/>
          </a:xfrm>
        </p:grpSpPr>
        <p:sp>
          <p:nvSpPr>
            <p:cNvPr id="94213" name="AutoShape 5"/>
            <p:cNvSpPr>
              <a:spLocks noChangeAspect="1" noChangeArrowheads="1"/>
            </p:cNvSpPr>
            <p:nvPr/>
          </p:nvSpPr>
          <p:spPr bwMode="auto">
            <a:xfrm>
              <a:off x="3110" y="9133"/>
              <a:ext cx="4831" cy="4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94214" name="Line 6"/>
            <p:cNvSpPr>
              <a:spLocks noChangeShapeType="1"/>
            </p:cNvSpPr>
            <p:nvPr/>
          </p:nvSpPr>
          <p:spPr bwMode="auto">
            <a:xfrm flipH="1">
              <a:off x="4938" y="9921"/>
              <a:ext cx="1669" cy="11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lgDash"/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94215" name="Line 7"/>
            <p:cNvSpPr>
              <a:spLocks noChangeShapeType="1"/>
            </p:cNvSpPr>
            <p:nvPr/>
          </p:nvSpPr>
          <p:spPr bwMode="auto">
            <a:xfrm flipH="1" flipV="1">
              <a:off x="4438" y="10034"/>
              <a:ext cx="2670" cy="9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94216" name="Line 8"/>
            <p:cNvSpPr>
              <a:spLocks noChangeShapeType="1"/>
            </p:cNvSpPr>
            <p:nvPr/>
          </p:nvSpPr>
          <p:spPr bwMode="auto">
            <a:xfrm flipH="1">
              <a:off x="3825" y="10486"/>
              <a:ext cx="3952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94217" name="AutoShape 9"/>
            <p:cNvSpPr>
              <a:spLocks noChangeArrowheads="1"/>
            </p:cNvSpPr>
            <p:nvPr/>
          </p:nvSpPr>
          <p:spPr bwMode="auto">
            <a:xfrm>
              <a:off x="5120" y="9533"/>
              <a:ext cx="1294" cy="984"/>
            </a:xfrm>
            <a:prstGeom prst="flowChartMerg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80808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94218" name="AutoShape 10"/>
            <p:cNvSpPr>
              <a:spLocks noChangeArrowheads="1"/>
            </p:cNvSpPr>
            <p:nvPr/>
          </p:nvSpPr>
          <p:spPr bwMode="auto">
            <a:xfrm flipV="1">
              <a:off x="5117" y="10503"/>
              <a:ext cx="1297" cy="983"/>
            </a:xfrm>
            <a:prstGeom prst="flowChartMerg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80808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94219" name="Line 11"/>
            <p:cNvSpPr>
              <a:spLocks noChangeShapeType="1"/>
            </p:cNvSpPr>
            <p:nvPr/>
          </p:nvSpPr>
          <p:spPr bwMode="auto">
            <a:xfrm>
              <a:off x="5793" y="9359"/>
              <a:ext cx="0" cy="7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94220" name="Rectangle 12"/>
            <p:cNvSpPr>
              <a:spLocks noChangeArrowheads="1"/>
            </p:cNvSpPr>
            <p:nvPr/>
          </p:nvSpPr>
          <p:spPr bwMode="auto">
            <a:xfrm>
              <a:off x="3498" y="13290"/>
              <a:ext cx="4051" cy="164"/>
            </a:xfrm>
            <a:prstGeom prst="rect">
              <a:avLst/>
            </a:prstGeom>
            <a:gradFill rotWithShape="1">
              <a:gsLst>
                <a:gs pos="0">
                  <a:srgbClr val="C0C0C0"/>
                </a:gs>
                <a:gs pos="100000">
                  <a:srgbClr val="595959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scene3d>
              <a:camera prst="legacyPerspectiveTopRight"/>
              <a:lightRig rig="legacyFlat3" dir="r"/>
            </a:scene3d>
            <a:sp3d extrusionH="1801800" prstMaterial="legacyPlastic">
              <a:bevelT w="13500" h="13500" prst="angle"/>
              <a:bevelB w="13500" h="13500" prst="angle"/>
              <a:extrusionClr>
                <a:srgbClr val="C0C0C0"/>
              </a:extrusionClr>
            </a:sp3d>
          </p:spPr>
          <p:txBody>
            <a:bodyPr>
              <a:flatTx/>
            </a:bodyPr>
            <a:lstStyle/>
            <a:p>
              <a:endParaRPr lang="hu-HU"/>
            </a:p>
          </p:txBody>
        </p:sp>
        <p:sp>
          <p:nvSpPr>
            <p:cNvPr id="94221" name="Text Box 13"/>
            <p:cNvSpPr txBox="1">
              <a:spLocks noChangeArrowheads="1"/>
            </p:cNvSpPr>
            <p:nvPr/>
          </p:nvSpPr>
          <p:spPr bwMode="auto">
            <a:xfrm>
              <a:off x="5826" y="9325"/>
              <a:ext cx="1714" cy="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sz="1400">
                  <a:solidFill>
                    <a:srgbClr val="000000"/>
                  </a:solidFill>
                </a:rPr>
                <a:t>optical axis</a:t>
              </a:r>
              <a:endParaRPr lang="hu-HU"/>
            </a:p>
          </p:txBody>
        </p:sp>
        <p:sp>
          <p:nvSpPr>
            <p:cNvPr id="94222" name="Line 14"/>
            <p:cNvSpPr>
              <a:spLocks noChangeShapeType="1"/>
            </p:cNvSpPr>
            <p:nvPr/>
          </p:nvSpPr>
          <p:spPr bwMode="auto">
            <a:xfrm>
              <a:off x="5793" y="10779"/>
              <a:ext cx="0" cy="236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94223" name="Freeform 15"/>
            <p:cNvSpPr>
              <a:spLocks/>
            </p:cNvSpPr>
            <p:nvPr/>
          </p:nvSpPr>
          <p:spPr bwMode="auto">
            <a:xfrm>
              <a:off x="5609" y="10779"/>
              <a:ext cx="363" cy="2364"/>
            </a:xfrm>
            <a:custGeom>
              <a:avLst/>
              <a:gdLst>
                <a:gd name="T0" fmla="*/ 182 w 420"/>
                <a:gd name="T1" fmla="*/ 2364 h 2700"/>
                <a:gd name="T2" fmla="*/ 337 w 420"/>
                <a:gd name="T3" fmla="*/ 1261 h 2700"/>
                <a:gd name="T4" fmla="*/ 26 w 420"/>
                <a:gd name="T5" fmla="*/ 630 h 2700"/>
                <a:gd name="T6" fmla="*/ 182 w 420"/>
                <a:gd name="T7" fmla="*/ 0 h 27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0"/>
                <a:gd name="T13" fmla="*/ 0 h 2700"/>
                <a:gd name="T14" fmla="*/ 420 w 420"/>
                <a:gd name="T15" fmla="*/ 2700 h 27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0" h="2700">
                  <a:moveTo>
                    <a:pt x="210" y="2700"/>
                  </a:moveTo>
                  <a:cubicBezTo>
                    <a:pt x="315" y="2235"/>
                    <a:pt x="420" y="1770"/>
                    <a:pt x="390" y="1440"/>
                  </a:cubicBezTo>
                  <a:cubicBezTo>
                    <a:pt x="360" y="1110"/>
                    <a:pt x="60" y="960"/>
                    <a:pt x="30" y="720"/>
                  </a:cubicBezTo>
                  <a:cubicBezTo>
                    <a:pt x="0" y="480"/>
                    <a:pt x="180" y="120"/>
                    <a:pt x="210" y="0"/>
                  </a:cubicBezTo>
                </a:path>
              </a:pathLst>
            </a:custGeom>
            <a:noFill/>
            <a:ln w="28575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94224" name="Text Box 16"/>
            <p:cNvSpPr txBox="1">
              <a:spLocks noChangeArrowheads="1"/>
            </p:cNvSpPr>
            <p:nvPr/>
          </p:nvSpPr>
          <p:spPr bwMode="auto">
            <a:xfrm>
              <a:off x="6014" y="12611"/>
              <a:ext cx="1927" cy="4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sz="1400">
                  <a:solidFill>
                    <a:srgbClr val="000000"/>
                  </a:solidFill>
                </a:rPr>
                <a:t>plastic surface</a:t>
              </a:r>
              <a:endParaRPr lang="hu-HU"/>
            </a:p>
          </p:txBody>
        </p:sp>
        <p:sp>
          <p:nvSpPr>
            <p:cNvPr id="94225" name="Text Box 17"/>
            <p:cNvSpPr txBox="1">
              <a:spLocks noChangeArrowheads="1"/>
            </p:cNvSpPr>
            <p:nvPr/>
          </p:nvSpPr>
          <p:spPr bwMode="auto">
            <a:xfrm>
              <a:off x="5942" y="11980"/>
              <a:ext cx="1290" cy="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sz="1600" b="1">
                  <a:solidFill>
                    <a:srgbClr val="000000"/>
                  </a:solidFill>
                </a:rPr>
                <a:t>DNA</a:t>
              </a:r>
              <a:endParaRPr lang="hu-HU"/>
            </a:p>
          </p:txBody>
        </p:sp>
        <p:sp>
          <p:nvSpPr>
            <p:cNvPr id="94226" name="Oval 18"/>
            <p:cNvSpPr>
              <a:spLocks noChangeArrowheads="1"/>
            </p:cNvSpPr>
            <p:nvPr/>
          </p:nvSpPr>
          <p:spPr bwMode="auto">
            <a:xfrm>
              <a:off x="5442" y="10185"/>
              <a:ext cx="621" cy="630"/>
            </a:xfrm>
            <a:prstGeom prst="ellipse">
              <a:avLst/>
            </a:prstGeom>
            <a:gradFill rotWithShape="1">
              <a:gsLst>
                <a:gs pos="0">
                  <a:srgbClr val="C0C0C0"/>
                </a:gs>
                <a:gs pos="100000">
                  <a:srgbClr val="595959"/>
                </a:gs>
              </a:gsLst>
              <a:lin ang="5400000" scaled="1"/>
            </a:gradFill>
            <a:ln w="9525">
              <a:round/>
              <a:headEnd/>
              <a:tailEnd/>
            </a:ln>
            <a:scene3d>
              <a:camera prst="legacyObliqueTopRight"/>
              <a:lightRig rig="legacyFlat3" dir="r"/>
            </a:scene3d>
            <a:sp3d extrusionH="1254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</p:spPr>
          <p:txBody>
            <a:bodyPr>
              <a:flatTx/>
            </a:bodyPr>
            <a:lstStyle/>
            <a:p>
              <a:endParaRPr lang="hu-HU"/>
            </a:p>
          </p:txBody>
        </p:sp>
        <p:sp>
          <p:nvSpPr>
            <p:cNvPr id="94227" name="Text Box 19"/>
            <p:cNvSpPr txBox="1">
              <a:spLocks noChangeArrowheads="1"/>
            </p:cNvSpPr>
            <p:nvPr/>
          </p:nvSpPr>
          <p:spPr bwMode="auto">
            <a:xfrm>
              <a:off x="3606" y="9133"/>
              <a:ext cx="1292" cy="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/>
              <a:endParaRPr lang="en-US"/>
            </a:p>
          </p:txBody>
        </p:sp>
        <p:sp>
          <p:nvSpPr>
            <p:cNvPr id="94228" name="Oval 20"/>
            <p:cNvSpPr>
              <a:spLocks noChangeArrowheads="1"/>
            </p:cNvSpPr>
            <p:nvPr/>
          </p:nvSpPr>
          <p:spPr bwMode="auto">
            <a:xfrm>
              <a:off x="3825" y="9866"/>
              <a:ext cx="3951" cy="1258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hu-HU"/>
            </a:p>
          </p:txBody>
        </p:sp>
        <p:sp>
          <p:nvSpPr>
            <p:cNvPr id="94229" name="Text Box 21"/>
            <p:cNvSpPr txBox="1">
              <a:spLocks noChangeArrowheads="1"/>
            </p:cNvSpPr>
            <p:nvPr/>
          </p:nvSpPr>
          <p:spPr bwMode="auto">
            <a:xfrm>
              <a:off x="4609" y="11065"/>
              <a:ext cx="461" cy="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sz="1600">
                  <a:solidFill>
                    <a:srgbClr val="000000"/>
                  </a:solidFill>
                </a:rPr>
                <a:t>M</a:t>
              </a:r>
              <a:endParaRPr lang="hu-HU"/>
            </a:p>
          </p:txBody>
        </p:sp>
        <p:sp>
          <p:nvSpPr>
            <p:cNvPr id="94230" name="Text Box 22"/>
            <p:cNvSpPr txBox="1">
              <a:spLocks noChangeArrowheads="1"/>
            </p:cNvSpPr>
            <p:nvPr/>
          </p:nvSpPr>
          <p:spPr bwMode="auto">
            <a:xfrm>
              <a:off x="3110" y="10291"/>
              <a:ext cx="622" cy="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sz="1600">
                  <a:solidFill>
                    <a:srgbClr val="000000"/>
                  </a:solidFill>
                </a:rPr>
                <a:t>EQ</a:t>
              </a:r>
              <a:endParaRPr lang="hu-HU"/>
            </a:p>
          </p:txBody>
        </p:sp>
        <p:sp>
          <p:nvSpPr>
            <p:cNvPr id="94231" name="Text Box 23"/>
            <p:cNvSpPr txBox="1">
              <a:spLocks noChangeArrowheads="1"/>
            </p:cNvSpPr>
            <p:nvPr/>
          </p:nvSpPr>
          <p:spPr bwMode="auto">
            <a:xfrm>
              <a:off x="4141" y="9614"/>
              <a:ext cx="415" cy="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sz="1600">
                  <a:solidFill>
                    <a:srgbClr val="000000"/>
                  </a:solidFill>
                </a:rPr>
                <a:t>P</a:t>
              </a:r>
              <a:endParaRPr lang="hu-HU"/>
            </a:p>
          </p:txBody>
        </p:sp>
        <p:sp>
          <p:nvSpPr>
            <p:cNvPr id="94232" name="Text Box 24"/>
            <p:cNvSpPr txBox="1">
              <a:spLocks noChangeArrowheads="1"/>
            </p:cNvSpPr>
            <p:nvPr/>
          </p:nvSpPr>
          <p:spPr bwMode="auto">
            <a:xfrm>
              <a:off x="4233" y="10002"/>
              <a:ext cx="550" cy="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b="1">
                  <a:solidFill>
                    <a:srgbClr val="000000"/>
                  </a:solidFill>
                  <a:sym typeface="Symbol" pitchFamily="18" charset="2"/>
                </a:rPr>
                <a:t></a:t>
              </a:r>
              <a:r>
                <a:rPr lang="hu-HU" b="1" baseline="-25000">
                  <a:solidFill>
                    <a:srgbClr val="000000"/>
                  </a:solidFill>
                </a:rPr>
                <a:t>L</a:t>
              </a:r>
              <a:endParaRPr lang="hu-HU"/>
            </a:p>
          </p:txBody>
        </p:sp>
        <p:sp>
          <p:nvSpPr>
            <p:cNvPr id="94233" name="Text Box 25"/>
            <p:cNvSpPr txBox="1">
              <a:spLocks noChangeArrowheads="1"/>
            </p:cNvSpPr>
            <p:nvPr/>
          </p:nvSpPr>
          <p:spPr bwMode="auto">
            <a:xfrm>
              <a:off x="4419" y="10430"/>
              <a:ext cx="593" cy="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b="1">
                  <a:solidFill>
                    <a:srgbClr val="000000"/>
                  </a:solidFill>
                  <a:sym typeface="Symbol" pitchFamily="18" charset="2"/>
                </a:rPr>
                <a:t></a:t>
              </a:r>
              <a:r>
                <a:rPr lang="hu-HU" b="1" baseline="-25000">
                  <a:solidFill>
                    <a:srgbClr val="000000"/>
                  </a:solidFill>
                </a:rPr>
                <a:t>M</a:t>
              </a:r>
              <a:endParaRPr lang="hu-HU"/>
            </a:p>
          </p:txBody>
        </p:sp>
      </p:grpSp>
      <p:pic>
        <p:nvPicPr>
          <p:cNvPr id="26" name="Kép 4" descr="imagesCAZCLT1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5934075"/>
            <a:ext cx="1000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974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z="2800" dirty="0" smtClean="0"/>
              <a:t>A torziós modulus meghatározása a </a:t>
            </a:r>
            <a:br>
              <a:rPr lang="hu-HU" sz="2800" dirty="0" smtClean="0"/>
            </a:br>
            <a:r>
              <a:rPr lang="hu-HU" sz="2800" dirty="0" smtClean="0"/>
              <a:t>Brown- fluktuációból</a:t>
            </a:r>
          </a:p>
        </p:txBody>
      </p:sp>
      <p:pic>
        <p:nvPicPr>
          <p:cNvPr id="95235" name="Picture 3" descr="brownCalib v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89138"/>
            <a:ext cx="8577262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Kép 4" descr="imagesCAZCLT1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5934075"/>
            <a:ext cx="1000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497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566737" y="2852936"/>
            <a:ext cx="8229600" cy="1143000"/>
          </a:xfrm>
        </p:spPr>
        <p:txBody>
          <a:bodyPr/>
          <a:lstStyle/>
          <a:p>
            <a:pPr eaLnBrk="1" hangingPunct="1"/>
            <a:r>
              <a:rPr lang="hu-HU" sz="2800" b="1" dirty="0" smtClean="0"/>
              <a:t>A DNS torziós rugalmassága</a:t>
            </a:r>
            <a:r>
              <a:rPr lang="hu-HU" sz="2800" b="1" dirty="0" smtClean="0"/>
              <a:t>: </a:t>
            </a:r>
            <a:r>
              <a:rPr lang="hu-HU" sz="2800" b="1" dirty="0" smtClean="0"/>
              <a:t>430 </a:t>
            </a:r>
            <a:r>
              <a:rPr lang="hu-HU" sz="2800" b="1" dirty="0" err="1" smtClean="0"/>
              <a:t>pNnm</a:t>
            </a:r>
            <a:r>
              <a:rPr lang="hu-HU" sz="2800" b="1" baseline="30000" dirty="0" err="1" smtClean="0"/>
              <a:t>2</a:t>
            </a:r>
            <a:endParaRPr lang="hu-HU" sz="2800" b="1" baseline="30000" dirty="0" smtClean="0"/>
          </a:p>
        </p:txBody>
      </p:sp>
      <p:pic>
        <p:nvPicPr>
          <p:cNvPr id="3" name="Kép 4" descr="imagesCAZCLT1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5934075"/>
            <a:ext cx="1000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737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hu-HU" sz="4000" dirty="0" err="1" smtClean="0"/>
              <a:t>II</a:t>
            </a:r>
            <a:r>
              <a:rPr lang="hu-HU" sz="4000" dirty="0" smtClean="0"/>
              <a:t>. Biológiai mozgás modellezése</a:t>
            </a:r>
            <a:r>
              <a:rPr lang="hu-HU" dirty="0" smtClean="0"/>
              <a:t/>
            </a:r>
            <a:br>
              <a:rPr lang="hu-HU" dirty="0" smtClean="0"/>
            </a:br>
            <a:endParaRPr lang="hu-HU" dirty="0" smtClean="0"/>
          </a:p>
        </p:txBody>
      </p:sp>
      <p:sp>
        <p:nvSpPr>
          <p:cNvPr id="68611" name="Text Placeholder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hu-HU" sz="2800" dirty="0" smtClean="0">
                <a:solidFill>
                  <a:schemeClr val="tx1"/>
                </a:solidFill>
              </a:rPr>
              <a:t>Hidrodinamikai </a:t>
            </a:r>
            <a:r>
              <a:rPr lang="hu-HU" sz="2800" dirty="0" err="1" smtClean="0">
                <a:solidFill>
                  <a:schemeClr val="tx1"/>
                </a:solidFill>
              </a:rPr>
              <a:t>szinkronizáció</a:t>
            </a:r>
            <a:endParaRPr lang="hu-HU" sz="2800" dirty="0" smtClean="0">
              <a:solidFill>
                <a:schemeClr val="tx1"/>
              </a:solidFill>
            </a:endParaRPr>
          </a:p>
        </p:txBody>
      </p:sp>
      <p:pic>
        <p:nvPicPr>
          <p:cNvPr id="68612" name="Kép 4" descr="imagesCAZCLT1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5934075"/>
            <a:ext cx="1000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004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z="3600" dirty="0" smtClean="0"/>
              <a:t>Hidrodinamikai </a:t>
            </a:r>
            <a:r>
              <a:rPr lang="hu-HU" sz="3600" dirty="0" err="1" smtClean="0"/>
              <a:t>szinkronizáció</a:t>
            </a:r>
            <a:endParaRPr lang="hu-HU" sz="3600" dirty="0" smtClean="0"/>
          </a:p>
        </p:txBody>
      </p:sp>
      <p:sp>
        <p:nvSpPr>
          <p:cNvPr id="69635" name="Tartalom helye 2"/>
          <p:cNvSpPr>
            <a:spLocks noGrp="1"/>
          </p:cNvSpPr>
          <p:nvPr>
            <p:ph idx="1"/>
          </p:nvPr>
        </p:nvSpPr>
        <p:spPr>
          <a:xfrm>
            <a:off x="285750" y="1571625"/>
            <a:ext cx="8229600" cy="4525963"/>
          </a:xfrm>
        </p:spPr>
        <p:txBody>
          <a:bodyPr/>
          <a:lstStyle/>
          <a:p>
            <a:pPr algn="just" eaLnBrk="1" hangingPunct="1">
              <a:buFontTx/>
              <a:buNone/>
            </a:pPr>
            <a:r>
              <a:rPr lang="hu-HU" dirty="0" smtClean="0"/>
              <a:t>    Hasonló sebességgel mozgó testek esetén hidrodinamikai kölcsönhatások </a:t>
            </a:r>
            <a:r>
              <a:rPr lang="hu-HU" dirty="0" err="1" smtClean="0"/>
              <a:t>szinkronizációt</a:t>
            </a:r>
            <a:r>
              <a:rPr lang="hu-HU" dirty="0" smtClean="0"/>
              <a:t> okozhatnak.</a:t>
            </a:r>
          </a:p>
          <a:p>
            <a:pPr algn="just" eaLnBrk="1" hangingPunct="1">
              <a:buFontTx/>
              <a:buNone/>
            </a:pPr>
            <a:r>
              <a:rPr lang="hu-HU" dirty="0" smtClean="0"/>
              <a:t>	Mikroorganizmusok esetén ez fontos jelenség lehet.</a:t>
            </a:r>
          </a:p>
        </p:txBody>
      </p:sp>
      <p:pic>
        <p:nvPicPr>
          <p:cNvPr id="69636" name="Kép 3" descr="imagesCAZCLT1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5934075"/>
            <a:ext cx="1000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770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600" dirty="0"/>
              <a:t>Hidrodinamikai </a:t>
            </a:r>
            <a:r>
              <a:rPr lang="hu-HU" sz="3600" dirty="0" err="1"/>
              <a:t>szinkronizáció</a:t>
            </a:r>
            <a:endParaRPr lang="hu-HU" sz="3600" dirty="0" smtClean="0"/>
          </a:p>
        </p:txBody>
      </p:sp>
      <p:sp>
        <p:nvSpPr>
          <p:cNvPr id="70659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r>
              <a:rPr lang="hu-HU" dirty="0" smtClean="0"/>
              <a:t>Példa:</a:t>
            </a:r>
          </a:p>
          <a:p>
            <a:pPr algn="ctr" eaLnBrk="1" hangingPunct="1">
              <a:buFontTx/>
              <a:buNone/>
            </a:pPr>
            <a:r>
              <a:rPr lang="hu-HU" dirty="0" smtClean="0"/>
              <a:t>Csilló</a:t>
            </a:r>
          </a:p>
        </p:txBody>
      </p:sp>
      <p:pic>
        <p:nvPicPr>
          <p:cNvPr id="70660" name="Kép 3" descr="paramecium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000375"/>
            <a:ext cx="23241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Kép 4" descr="imagesCAZCLT1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5934075"/>
            <a:ext cx="1000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256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600" dirty="0"/>
              <a:t>Hidrodinamikai </a:t>
            </a:r>
            <a:r>
              <a:rPr lang="hu-HU" sz="3600" dirty="0" err="1"/>
              <a:t>szinkronizáció</a:t>
            </a:r>
            <a:endParaRPr lang="hu-HU" sz="3600" dirty="0" smtClean="0"/>
          </a:p>
        </p:txBody>
      </p:sp>
      <p:sp>
        <p:nvSpPr>
          <p:cNvPr id="70659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r>
              <a:rPr lang="hu-HU" dirty="0" smtClean="0"/>
              <a:t>Példa:</a:t>
            </a:r>
          </a:p>
          <a:p>
            <a:pPr algn="ctr" eaLnBrk="1" hangingPunct="1">
              <a:buFontTx/>
              <a:buNone/>
            </a:pPr>
            <a:r>
              <a:rPr lang="hu-HU" dirty="0" smtClean="0"/>
              <a:t>Csilló</a:t>
            </a:r>
          </a:p>
        </p:txBody>
      </p:sp>
      <p:pic>
        <p:nvPicPr>
          <p:cNvPr id="70661" name="Kép 4" descr="imagesCAZCLT1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5934075"/>
            <a:ext cx="1000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iliate sweeping up bacteria_mpeg1video_WMV V8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2857500"/>
            <a:ext cx="4552950" cy="341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904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0" y="320675"/>
            <a:ext cx="914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sz="3600" dirty="0" smtClean="0"/>
              <a:t>A fény </a:t>
            </a:r>
            <a:r>
              <a:rPr lang="hu-HU" sz="3600" dirty="0"/>
              <a:t>mechanikai hatásai</a:t>
            </a:r>
            <a:endParaRPr lang="en-GB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251520" y="1988840"/>
            <a:ext cx="31861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A fény impulzust hordoz</a:t>
            </a:r>
          </a:p>
          <a:p>
            <a:r>
              <a:rPr lang="hu-HU" sz="2400" dirty="0" smtClean="0"/>
              <a:t>Impulzus változás = </a:t>
            </a:r>
            <a:r>
              <a:rPr lang="hu-HU" sz="2400" b="1" dirty="0" smtClean="0"/>
              <a:t>Erő</a:t>
            </a:r>
            <a:endParaRPr lang="hu-HU" sz="2400" b="1" dirty="0"/>
          </a:p>
        </p:txBody>
      </p:sp>
      <p:sp>
        <p:nvSpPr>
          <p:cNvPr id="3" name="Right Arrow 2"/>
          <p:cNvSpPr/>
          <p:nvPr/>
        </p:nvSpPr>
        <p:spPr>
          <a:xfrm>
            <a:off x="4082796" y="1774253"/>
            <a:ext cx="978408" cy="12601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extBox 3"/>
          <p:cNvSpPr txBox="1"/>
          <p:nvPr/>
        </p:nvSpPr>
        <p:spPr>
          <a:xfrm>
            <a:off x="5466094" y="1774253"/>
            <a:ext cx="29223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Törés, reflexió, </a:t>
            </a:r>
          </a:p>
          <a:p>
            <a:r>
              <a:rPr lang="hu-HU" sz="2400" dirty="0" smtClean="0"/>
              <a:t>diffrakció, abszorpció</a:t>
            </a:r>
          </a:p>
          <a:p>
            <a:r>
              <a:rPr lang="hu-HU" sz="2400" b="1" dirty="0" smtClean="0"/>
              <a:t>Erőhatással jár</a:t>
            </a:r>
            <a:endParaRPr lang="hu-HU" sz="2400" b="1" dirty="0"/>
          </a:p>
        </p:txBody>
      </p:sp>
      <p:pic>
        <p:nvPicPr>
          <p:cNvPr id="6" name="Kép 4" descr="imagesCAZCLT1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5934075"/>
            <a:ext cx="1000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463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z="3600" dirty="0" smtClean="0"/>
              <a:t>Hidrodinamikai </a:t>
            </a:r>
            <a:r>
              <a:rPr lang="hu-HU" sz="3600" dirty="0" err="1" smtClean="0"/>
              <a:t>szinkronizáció</a:t>
            </a:r>
            <a:endParaRPr lang="hu-HU" sz="3600" dirty="0" smtClean="0"/>
          </a:p>
        </p:txBody>
      </p:sp>
      <p:sp>
        <p:nvSpPr>
          <p:cNvPr id="72707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r>
              <a:rPr lang="hu-HU" dirty="0" smtClean="0"/>
              <a:t>Példa:</a:t>
            </a:r>
          </a:p>
          <a:p>
            <a:pPr algn="ctr" eaLnBrk="1" hangingPunct="1">
              <a:buFontTx/>
              <a:buNone/>
            </a:pPr>
            <a:r>
              <a:rPr lang="hu-HU" dirty="0" err="1" smtClean="0"/>
              <a:t>Flagella</a:t>
            </a:r>
            <a:endParaRPr lang="hu-HU" dirty="0" smtClean="0"/>
          </a:p>
        </p:txBody>
      </p:sp>
      <p:pic>
        <p:nvPicPr>
          <p:cNvPr id="72708" name="Kép 3" descr="flagellaCe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2928938"/>
            <a:ext cx="3046413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9" name="Kép 4" descr="011a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2928938"/>
            <a:ext cx="3260725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0" name="Kép 5" descr="imagesCAZCLT1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5934075"/>
            <a:ext cx="1000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168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600" dirty="0"/>
              <a:t>Hidrodinamikai </a:t>
            </a:r>
            <a:r>
              <a:rPr lang="hu-HU" sz="3600" dirty="0" err="1"/>
              <a:t>szinkronizáció</a:t>
            </a:r>
            <a:endParaRPr lang="hu-HU" sz="3600" dirty="0" smtClean="0"/>
          </a:p>
        </p:txBody>
      </p:sp>
      <p:pic>
        <p:nvPicPr>
          <p:cNvPr id="4" name="fluo_bundle_500hz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14563" y="2000250"/>
            <a:ext cx="4786312" cy="3589338"/>
          </a:xfrm>
        </p:spPr>
      </p:pic>
      <p:sp>
        <p:nvSpPr>
          <p:cNvPr id="73732" name="Szövegdoboz 4"/>
          <p:cNvSpPr txBox="1">
            <a:spLocks noChangeArrowheads="1"/>
          </p:cNvSpPr>
          <p:nvPr/>
        </p:nvSpPr>
        <p:spPr bwMode="auto">
          <a:xfrm>
            <a:off x="3500438" y="6000750"/>
            <a:ext cx="22621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/>
              <a:t>Howard Berg, Harvard</a:t>
            </a:r>
          </a:p>
        </p:txBody>
      </p:sp>
      <p:sp>
        <p:nvSpPr>
          <p:cNvPr id="73733" name="Szövegdoboz 5"/>
          <p:cNvSpPr txBox="1">
            <a:spLocks noChangeArrowheads="1"/>
          </p:cNvSpPr>
          <p:nvPr/>
        </p:nvSpPr>
        <p:spPr bwMode="auto">
          <a:xfrm>
            <a:off x="3071813" y="1500188"/>
            <a:ext cx="27751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dirty="0" smtClean="0"/>
              <a:t>Úszó E</a:t>
            </a:r>
            <a:r>
              <a:rPr lang="hu-HU" dirty="0"/>
              <a:t>. Coli </a:t>
            </a:r>
            <a:r>
              <a:rPr lang="hu-HU" dirty="0" smtClean="0"/>
              <a:t>baktériumok</a:t>
            </a:r>
            <a:endParaRPr lang="hu-HU" dirty="0"/>
          </a:p>
        </p:txBody>
      </p:sp>
      <p:pic>
        <p:nvPicPr>
          <p:cNvPr id="73734" name="Kép 6" descr="imagesCAZCLT1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5934075"/>
            <a:ext cx="1000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8857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z="3600" dirty="0" smtClean="0"/>
              <a:t>Kísérletek fény hajtotta rotorokkal</a:t>
            </a:r>
          </a:p>
        </p:txBody>
      </p:sp>
      <p:pic>
        <p:nvPicPr>
          <p:cNvPr id="7475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09800"/>
            <a:ext cx="3295650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209800"/>
            <a:ext cx="3317875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319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z="3600" dirty="0" smtClean="0"/>
              <a:t>Rotációs kísérlet</a:t>
            </a:r>
          </a:p>
        </p:txBody>
      </p:sp>
      <p:sp>
        <p:nvSpPr>
          <p:cNvPr id="75779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endParaRPr lang="hu-HU" smtClean="0"/>
          </a:p>
        </p:txBody>
      </p:sp>
      <p:pic>
        <p:nvPicPr>
          <p:cNvPr id="75780" name="Kép 4" descr="imagesCAZCLT1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5934075"/>
            <a:ext cx="1000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Kép 5" descr="doubletweezers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133600"/>
            <a:ext cx="5903913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1828800" y="2133600"/>
            <a:ext cx="0" cy="39528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706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3600" dirty="0"/>
              <a:t>A kísérlet</a:t>
            </a:r>
            <a:br>
              <a:rPr lang="hu-HU" sz="3600" dirty="0"/>
            </a:br>
            <a:endParaRPr lang="hu-HU" sz="3600" dirty="0" smtClean="0"/>
          </a:p>
        </p:txBody>
      </p:sp>
      <p:sp>
        <p:nvSpPr>
          <p:cNvPr id="7680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endParaRPr lang="hu-HU" dirty="0" smtClean="0">
              <a:solidFill>
                <a:schemeClr val="accent2"/>
              </a:solidFill>
            </a:endParaRPr>
          </a:p>
        </p:txBody>
      </p:sp>
      <p:pic>
        <p:nvPicPr>
          <p:cNvPr id="76804" name="Kép 4" descr="imagesCAZCLT1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5934075"/>
            <a:ext cx="1000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run4_200fps_001_trim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1916832"/>
            <a:ext cx="28575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655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églalap 14"/>
          <p:cNvSpPr/>
          <p:nvPr/>
        </p:nvSpPr>
        <p:spPr>
          <a:xfrm>
            <a:off x="1643063" y="2500313"/>
            <a:ext cx="5857875" cy="32861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77827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z="3600" dirty="0" smtClean="0"/>
              <a:t>A kísérlet protokollja</a:t>
            </a:r>
          </a:p>
        </p:txBody>
      </p:sp>
      <p:sp>
        <p:nvSpPr>
          <p:cNvPr id="77828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endParaRPr lang="hu-HU" dirty="0" smtClean="0">
              <a:solidFill>
                <a:schemeClr val="accent2"/>
              </a:solidFill>
            </a:endParaRPr>
          </a:p>
        </p:txBody>
      </p:sp>
      <p:grpSp>
        <p:nvGrpSpPr>
          <p:cNvPr id="77829" name="Csoportba foglalás 18"/>
          <p:cNvGrpSpPr>
            <a:grpSpLocks/>
          </p:cNvGrpSpPr>
          <p:nvPr/>
        </p:nvGrpSpPr>
        <p:grpSpPr bwMode="auto">
          <a:xfrm>
            <a:off x="1892682" y="2786063"/>
            <a:ext cx="5322506" cy="2948051"/>
            <a:chOff x="1312372" y="2143910"/>
            <a:chExt cx="6617214" cy="3755893"/>
          </a:xfrm>
        </p:grpSpPr>
        <p:cxnSp>
          <p:nvCxnSpPr>
            <p:cNvPr id="8" name="Egyenes összekötő nyíllal 7"/>
            <p:cNvCxnSpPr/>
            <p:nvPr/>
          </p:nvCxnSpPr>
          <p:spPr>
            <a:xfrm>
              <a:off x="1929654" y="5214089"/>
              <a:ext cx="5999932" cy="202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Egyenes összekötő nyíllal 9"/>
            <p:cNvCxnSpPr/>
            <p:nvPr/>
          </p:nvCxnSpPr>
          <p:spPr>
            <a:xfrm rot="5400000" flipH="1" flipV="1">
              <a:off x="392566" y="3679024"/>
              <a:ext cx="3072201" cy="197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833" name="Szövegdoboz 10"/>
            <p:cNvSpPr txBox="1">
              <a:spLocks noChangeArrowheads="1"/>
            </p:cNvSpPr>
            <p:nvPr/>
          </p:nvSpPr>
          <p:spPr bwMode="auto">
            <a:xfrm rot="16200000">
              <a:off x="264317" y="3589519"/>
              <a:ext cx="2555284" cy="459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dirty="0" smtClean="0"/>
                <a:t>Forgási sebesség</a:t>
              </a:r>
              <a:endParaRPr lang="hu-HU" dirty="0"/>
            </a:p>
          </p:txBody>
        </p:sp>
        <p:sp>
          <p:nvSpPr>
            <p:cNvPr id="77834" name="Szövegdoboz 11"/>
            <p:cNvSpPr txBox="1">
              <a:spLocks noChangeArrowheads="1"/>
            </p:cNvSpPr>
            <p:nvPr/>
          </p:nvSpPr>
          <p:spPr bwMode="auto">
            <a:xfrm>
              <a:off x="4500561" y="5429265"/>
              <a:ext cx="628174" cy="470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dirty="0" smtClean="0"/>
                <a:t>Idő</a:t>
              </a:r>
              <a:endParaRPr lang="hu-HU" dirty="0"/>
            </a:p>
          </p:txBody>
        </p:sp>
        <p:cxnSp>
          <p:nvCxnSpPr>
            <p:cNvPr id="14" name="Egyenes összekötő 13"/>
            <p:cNvCxnSpPr/>
            <p:nvPr/>
          </p:nvCxnSpPr>
          <p:spPr>
            <a:xfrm flipV="1">
              <a:off x="1929654" y="3571806"/>
              <a:ext cx="5928880" cy="78675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Egyenes összekötő 15"/>
            <p:cNvCxnSpPr/>
            <p:nvPr/>
          </p:nvCxnSpPr>
          <p:spPr>
            <a:xfrm>
              <a:off x="1929654" y="3571806"/>
              <a:ext cx="5999932" cy="78675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837" name="Szövegdoboz 16"/>
            <p:cNvSpPr txBox="1">
              <a:spLocks noChangeArrowheads="1"/>
            </p:cNvSpPr>
            <p:nvPr/>
          </p:nvSpPr>
          <p:spPr bwMode="auto">
            <a:xfrm>
              <a:off x="2357422" y="3214686"/>
              <a:ext cx="88723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/>
                <a:t>1. rotor</a:t>
              </a:r>
            </a:p>
          </p:txBody>
        </p:sp>
        <p:sp>
          <p:nvSpPr>
            <p:cNvPr id="77838" name="Szövegdoboz 17"/>
            <p:cNvSpPr txBox="1">
              <a:spLocks noChangeArrowheads="1"/>
            </p:cNvSpPr>
            <p:nvPr/>
          </p:nvSpPr>
          <p:spPr bwMode="auto">
            <a:xfrm>
              <a:off x="2357422" y="4429132"/>
              <a:ext cx="88723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/>
                <a:t>2. rotor</a:t>
              </a:r>
            </a:p>
          </p:txBody>
        </p:sp>
      </p:grpSp>
      <p:pic>
        <p:nvPicPr>
          <p:cNvPr id="77830" name="Kép 12" descr="imagesCAZCLT1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5934075"/>
            <a:ext cx="1000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686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z="3600" dirty="0" smtClean="0"/>
              <a:t>Eredmények</a:t>
            </a:r>
          </a:p>
        </p:txBody>
      </p:sp>
      <p:sp>
        <p:nvSpPr>
          <p:cNvPr id="78851" name="Tartalom helye 2"/>
          <p:cNvSpPr>
            <a:spLocks noGrp="1"/>
          </p:cNvSpPr>
          <p:nvPr>
            <p:ph idx="1"/>
          </p:nvPr>
        </p:nvSpPr>
        <p:spPr>
          <a:xfrm>
            <a:off x="428625" y="1857375"/>
            <a:ext cx="8229600" cy="3697288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hu-HU" sz="2000" dirty="0" smtClean="0"/>
              <a:t>A fáziskülönbség a </a:t>
            </a:r>
            <a:r>
              <a:rPr lang="hu-HU" sz="2000" dirty="0" err="1" smtClean="0"/>
              <a:t>forgatónyomatékkülönbség</a:t>
            </a:r>
            <a:r>
              <a:rPr lang="hu-HU" sz="2000" dirty="0" smtClean="0"/>
              <a:t> függvényében</a:t>
            </a:r>
          </a:p>
        </p:txBody>
      </p:sp>
      <p:graphicFrame>
        <p:nvGraphicFramePr>
          <p:cNvPr id="78852" name="Object 2"/>
          <p:cNvGraphicFramePr>
            <a:graphicFrameLocks noChangeAspect="1"/>
          </p:cNvGraphicFramePr>
          <p:nvPr/>
        </p:nvGraphicFramePr>
        <p:xfrm>
          <a:off x="1571625" y="2428875"/>
          <a:ext cx="6000750" cy="3087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5" name="Acrobat Document" r:id="rId3" imgW="4238612" imgH="2181063" progId="AcroExch.Document.7">
                  <p:embed/>
                </p:oleObj>
              </mc:Choice>
              <mc:Fallback>
                <p:oleObj name="Acrobat Document" r:id="rId3" imgW="4238612" imgH="2181063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1625" y="2428875"/>
                        <a:ext cx="6000750" cy="3087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853" name="Szövegdoboz 5"/>
          <p:cNvSpPr txBox="1">
            <a:spLocks noChangeArrowheads="1"/>
          </p:cNvSpPr>
          <p:nvPr/>
        </p:nvSpPr>
        <p:spPr bwMode="auto">
          <a:xfrm>
            <a:off x="2357438" y="5701824"/>
            <a:ext cx="41601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dirty="0" smtClean="0"/>
              <a:t>Látszik a hidrodinamikai </a:t>
            </a:r>
            <a:r>
              <a:rPr lang="hu-HU" dirty="0" err="1" smtClean="0"/>
              <a:t>szinkronizáció</a:t>
            </a:r>
            <a:endParaRPr lang="hu-HU" dirty="0"/>
          </a:p>
        </p:txBody>
      </p:sp>
      <p:pic>
        <p:nvPicPr>
          <p:cNvPr id="78854" name="Kép 6" descr="imagesCAZCLT1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5934075"/>
            <a:ext cx="1000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123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/>
          <p:cNvSpPr/>
          <p:nvPr/>
        </p:nvSpPr>
        <p:spPr>
          <a:xfrm>
            <a:off x="168275" y="1096963"/>
            <a:ext cx="8823325" cy="56086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79875" name="Cím 1"/>
          <p:cNvSpPr>
            <a:spLocks noGrp="1"/>
          </p:cNvSpPr>
          <p:nvPr>
            <p:ph type="title"/>
          </p:nvPr>
        </p:nvSpPr>
        <p:spPr>
          <a:xfrm>
            <a:off x="500063" y="0"/>
            <a:ext cx="8229600" cy="1143000"/>
          </a:xfrm>
        </p:spPr>
        <p:txBody>
          <a:bodyPr/>
          <a:lstStyle/>
          <a:p>
            <a:pPr eaLnBrk="1" hangingPunct="1"/>
            <a:r>
              <a:rPr lang="hu-HU" sz="3600" dirty="0" smtClean="0"/>
              <a:t>Az effektus részletei</a:t>
            </a:r>
          </a:p>
        </p:txBody>
      </p:sp>
      <p:pic>
        <p:nvPicPr>
          <p:cNvPr id="79876" name="Picture 6" descr="6um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1143000"/>
            <a:ext cx="3392487" cy="235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7" name="Picture 7" descr="6um_1_hist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675" y="1143000"/>
            <a:ext cx="3141663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8" name="Line 9"/>
          <p:cNvSpPr>
            <a:spLocks noChangeShapeType="1"/>
          </p:cNvSpPr>
          <p:nvPr/>
        </p:nvSpPr>
        <p:spPr bwMode="auto">
          <a:xfrm>
            <a:off x="2636838" y="3055938"/>
            <a:ext cx="0" cy="914400"/>
          </a:xfrm>
          <a:prstGeom prst="line">
            <a:avLst/>
          </a:prstGeom>
          <a:noFill/>
          <a:ln w="44450" cmpd="dbl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9879" name="Text Box 10"/>
          <p:cNvSpPr txBox="1">
            <a:spLocks noChangeArrowheads="1"/>
          </p:cNvSpPr>
          <p:nvPr/>
        </p:nvSpPr>
        <p:spPr bwMode="auto">
          <a:xfrm>
            <a:off x="2763838" y="3603625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/>
              <a:t>Mod 360</a:t>
            </a:r>
          </a:p>
        </p:txBody>
      </p:sp>
      <p:sp>
        <p:nvSpPr>
          <p:cNvPr id="79880" name="Line 11"/>
          <p:cNvSpPr>
            <a:spLocks noChangeShapeType="1"/>
          </p:cNvSpPr>
          <p:nvPr/>
        </p:nvSpPr>
        <p:spPr bwMode="auto">
          <a:xfrm>
            <a:off x="6715125" y="3071813"/>
            <a:ext cx="0" cy="914400"/>
          </a:xfrm>
          <a:prstGeom prst="line">
            <a:avLst/>
          </a:prstGeom>
          <a:noFill/>
          <a:ln w="44450" cmpd="dbl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9881" name="Text Box 12"/>
          <p:cNvSpPr txBox="1">
            <a:spLocks noChangeArrowheads="1"/>
          </p:cNvSpPr>
          <p:nvPr/>
        </p:nvSpPr>
        <p:spPr bwMode="auto">
          <a:xfrm>
            <a:off x="5214938" y="3643313"/>
            <a:ext cx="152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/>
              <a:t>Histogram</a:t>
            </a:r>
          </a:p>
        </p:txBody>
      </p:sp>
      <p:pic>
        <p:nvPicPr>
          <p:cNvPr id="79882" name="Picture 13" descr="6um_1_MO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3970338"/>
            <a:ext cx="8763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83" name="Text Box 14"/>
          <p:cNvSpPr txBox="1">
            <a:spLocks noChangeArrowheads="1"/>
          </p:cNvSpPr>
          <p:nvPr/>
        </p:nvSpPr>
        <p:spPr bwMode="auto">
          <a:xfrm rot="-5400000">
            <a:off x="0" y="2071688"/>
            <a:ext cx="16732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1000"/>
              <a:t>Phase difference (degree)</a:t>
            </a:r>
          </a:p>
        </p:txBody>
      </p:sp>
      <p:sp>
        <p:nvSpPr>
          <p:cNvPr id="79884" name="Text Box 18"/>
          <p:cNvSpPr txBox="1">
            <a:spLocks noChangeArrowheads="1"/>
          </p:cNvSpPr>
          <p:nvPr/>
        </p:nvSpPr>
        <p:spPr bwMode="auto">
          <a:xfrm>
            <a:off x="6072188" y="3500438"/>
            <a:ext cx="16732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1000"/>
              <a:t>Phase difference(degree)</a:t>
            </a:r>
          </a:p>
        </p:txBody>
      </p:sp>
      <p:sp>
        <p:nvSpPr>
          <p:cNvPr id="79885" name="Text Box 20"/>
          <p:cNvSpPr txBox="1">
            <a:spLocks noChangeArrowheads="1"/>
          </p:cNvSpPr>
          <p:nvPr/>
        </p:nvSpPr>
        <p:spPr bwMode="auto">
          <a:xfrm>
            <a:off x="1785938" y="3571875"/>
            <a:ext cx="6651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1000"/>
              <a:t>frames</a:t>
            </a:r>
          </a:p>
        </p:txBody>
      </p:sp>
      <p:sp>
        <p:nvSpPr>
          <p:cNvPr id="79886" name="Text Box 21"/>
          <p:cNvSpPr txBox="1">
            <a:spLocks noChangeArrowheads="1"/>
          </p:cNvSpPr>
          <p:nvPr/>
        </p:nvSpPr>
        <p:spPr bwMode="auto">
          <a:xfrm>
            <a:off x="3287713" y="6359525"/>
            <a:ext cx="12303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1000"/>
              <a:t>frames</a:t>
            </a:r>
          </a:p>
        </p:txBody>
      </p:sp>
      <p:pic>
        <p:nvPicPr>
          <p:cNvPr id="79887" name="Kép 15" descr="imagesCAZCLT1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5934075"/>
            <a:ext cx="1000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708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Cím 1"/>
          <p:cNvSpPr>
            <a:spLocks noGrp="1"/>
          </p:cNvSpPr>
          <p:nvPr>
            <p:ph type="ctrTitle"/>
          </p:nvPr>
        </p:nvSpPr>
        <p:spPr>
          <a:xfrm>
            <a:off x="698500" y="138113"/>
            <a:ext cx="7772400" cy="1470025"/>
          </a:xfrm>
        </p:spPr>
        <p:txBody>
          <a:bodyPr/>
          <a:lstStyle/>
          <a:p>
            <a:pPr eaLnBrk="1" hangingPunct="1"/>
            <a:r>
              <a:rPr lang="hu-HU" sz="3600" dirty="0" smtClean="0"/>
              <a:t>Szimuláció</a:t>
            </a:r>
          </a:p>
        </p:txBody>
      </p:sp>
      <p:pic>
        <p:nvPicPr>
          <p:cNvPr id="83971" name="Kép 3" descr="rotormode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2214563"/>
            <a:ext cx="5318125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2" name="Szövegdoboz 4"/>
          <p:cNvSpPr txBox="1">
            <a:spLocks noChangeArrowheads="1"/>
          </p:cNvSpPr>
          <p:nvPr/>
        </p:nvSpPr>
        <p:spPr bwMode="auto">
          <a:xfrm>
            <a:off x="2912673" y="1500188"/>
            <a:ext cx="33504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sz="3200" dirty="0" smtClean="0"/>
              <a:t>A modellrendszer</a:t>
            </a:r>
            <a:endParaRPr lang="hu-HU" sz="3200" dirty="0"/>
          </a:p>
        </p:txBody>
      </p:sp>
      <p:pic>
        <p:nvPicPr>
          <p:cNvPr id="83973" name="Kép 5" descr="imagesCAZCLT1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5934075"/>
            <a:ext cx="1000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881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dirty="0" smtClean="0"/>
              <a:t>Szimuláció</a:t>
            </a:r>
          </a:p>
        </p:txBody>
      </p:sp>
      <p:sp>
        <p:nvSpPr>
          <p:cNvPr id="84995" name="Tartalom helye 9"/>
          <p:cNvSpPr>
            <a:spLocks noGrp="1"/>
          </p:cNvSpPr>
          <p:nvPr>
            <p:ph idx="1"/>
          </p:nvPr>
        </p:nvSpPr>
        <p:spPr>
          <a:xfrm>
            <a:off x="500063" y="1428750"/>
            <a:ext cx="7686675" cy="4525963"/>
          </a:xfrm>
        </p:spPr>
        <p:txBody>
          <a:bodyPr/>
          <a:lstStyle/>
          <a:p>
            <a:pPr eaLnBrk="1" hangingPunct="1"/>
            <a:r>
              <a:rPr lang="hu-HU" sz="2400" dirty="0" smtClean="0"/>
              <a:t>A folyadék mozgását a </a:t>
            </a:r>
            <a:r>
              <a:rPr lang="hu-HU" sz="2400" dirty="0" err="1" smtClean="0"/>
              <a:t>Stokes-egyenlet</a:t>
            </a:r>
            <a:r>
              <a:rPr lang="hu-HU" sz="2400" dirty="0" smtClean="0"/>
              <a:t> írja le</a:t>
            </a:r>
          </a:p>
          <a:p>
            <a:pPr eaLnBrk="1" hangingPunct="1"/>
            <a:endParaRPr lang="hu-HU" sz="2400" dirty="0" smtClean="0"/>
          </a:p>
          <a:p>
            <a:pPr eaLnBrk="1" hangingPunct="1"/>
            <a:r>
              <a:rPr lang="hu-HU" sz="2400" dirty="0" smtClean="0"/>
              <a:t>A hidrodinamikai kölcsönhatást </a:t>
            </a:r>
            <a:r>
              <a:rPr lang="hu-HU" sz="2400" dirty="0" err="1" smtClean="0"/>
              <a:t>stokeslet-tel</a:t>
            </a:r>
            <a:r>
              <a:rPr lang="hu-HU" sz="2400" dirty="0" smtClean="0"/>
              <a:t> írjuk le (</a:t>
            </a:r>
            <a:r>
              <a:rPr lang="hu-HU" sz="2400" dirty="0" err="1" smtClean="0"/>
              <a:t>Oseen-tenzor</a:t>
            </a:r>
            <a:r>
              <a:rPr lang="hu-HU" sz="2400" dirty="0" smtClean="0"/>
              <a:t>)</a:t>
            </a:r>
          </a:p>
          <a:p>
            <a:pPr eaLnBrk="1" hangingPunct="1"/>
            <a:endParaRPr lang="hu-HU" sz="2400" dirty="0" smtClean="0"/>
          </a:p>
          <a:p>
            <a:pPr eaLnBrk="1" hangingPunct="1"/>
            <a:endParaRPr lang="hu-HU" sz="2400" dirty="0" smtClean="0"/>
          </a:p>
          <a:p>
            <a:pPr eaLnBrk="1" hangingPunct="1"/>
            <a:endParaRPr lang="hu-HU" sz="2400" dirty="0" smtClean="0"/>
          </a:p>
          <a:p>
            <a:pPr eaLnBrk="1" hangingPunct="1"/>
            <a:endParaRPr lang="hu-HU" sz="2400" dirty="0" smtClean="0"/>
          </a:p>
          <a:p>
            <a:pPr eaLnBrk="1" hangingPunct="1"/>
            <a:r>
              <a:rPr lang="hu-HU" sz="2400" dirty="0" smtClean="0"/>
              <a:t>A Brown-fluktuációt erő taggal vezetjük be:</a:t>
            </a:r>
          </a:p>
        </p:txBody>
      </p:sp>
      <p:pic>
        <p:nvPicPr>
          <p:cNvPr id="84996" name="Kép 3" descr="imagesCAZCLT1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5934075"/>
            <a:ext cx="1000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4997" name="Objektum 10"/>
          <p:cNvGraphicFramePr>
            <a:graphicFrameLocks noChangeAspect="1"/>
          </p:cNvGraphicFramePr>
          <p:nvPr/>
        </p:nvGraphicFramePr>
        <p:xfrm>
          <a:off x="928688" y="5214938"/>
          <a:ext cx="3894137" cy="928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6" name="Equation" r:id="rId4" imgW="1651000" imgH="393700" progId="Equation.3">
                  <p:embed/>
                </p:oleObj>
              </mc:Choice>
              <mc:Fallback>
                <p:oleObj name="Equation" r:id="rId4" imgW="16510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5214938"/>
                        <a:ext cx="3894137" cy="928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4998" name="Objektum 5"/>
          <p:cNvGraphicFramePr>
            <a:graphicFrameLocks noChangeAspect="1"/>
          </p:cNvGraphicFramePr>
          <p:nvPr/>
        </p:nvGraphicFramePr>
        <p:xfrm>
          <a:off x="1000125" y="1785938"/>
          <a:ext cx="1643063" cy="557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7" name="Equation" r:id="rId6" imgW="710891" imgH="241195" progId="Equation.3">
                  <p:embed/>
                </p:oleObj>
              </mc:Choice>
              <mc:Fallback>
                <p:oleObj name="Equation" r:id="rId6" imgW="710891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0125" y="1785938"/>
                        <a:ext cx="1643063" cy="557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4999" name="Objektum 6"/>
          <p:cNvGraphicFramePr>
            <a:graphicFrameLocks noChangeAspect="1"/>
          </p:cNvGraphicFramePr>
          <p:nvPr/>
        </p:nvGraphicFramePr>
        <p:xfrm>
          <a:off x="4429125" y="1857375"/>
          <a:ext cx="1089025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8" name="Equation" r:id="rId8" imgW="469696" imgH="215806" progId="Equation.3">
                  <p:embed/>
                </p:oleObj>
              </mc:Choice>
              <mc:Fallback>
                <p:oleObj name="Equation" r:id="rId8" imgW="469696" imgH="21580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9125" y="1857375"/>
                        <a:ext cx="1089025" cy="500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5000" name="Objektum 7"/>
          <p:cNvGraphicFramePr>
            <a:graphicFrameLocks noChangeAspect="1"/>
          </p:cNvGraphicFramePr>
          <p:nvPr/>
        </p:nvGraphicFramePr>
        <p:xfrm>
          <a:off x="857250" y="3571875"/>
          <a:ext cx="31877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9" name="Equation" r:id="rId10" imgW="1346200" imgH="241300" progId="Equation.3">
                  <p:embed/>
                </p:oleObj>
              </mc:Choice>
              <mc:Fallback>
                <p:oleObj name="Equation" r:id="rId10" imgW="13462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7250" y="3571875"/>
                        <a:ext cx="3187700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5001" name="Csoportba foglalás 8"/>
          <p:cNvGrpSpPr>
            <a:grpSpLocks/>
          </p:cNvGrpSpPr>
          <p:nvPr/>
        </p:nvGrpSpPr>
        <p:grpSpPr bwMode="auto">
          <a:xfrm>
            <a:off x="4286250" y="3143250"/>
            <a:ext cx="3143250" cy="1500188"/>
            <a:chOff x="2357422" y="3429000"/>
            <a:chExt cx="4429156" cy="2286016"/>
          </a:xfrm>
        </p:grpSpPr>
        <p:grpSp>
          <p:nvGrpSpPr>
            <p:cNvPr id="85002" name="Csoportba foglalás 19"/>
            <p:cNvGrpSpPr>
              <a:grpSpLocks/>
            </p:cNvGrpSpPr>
            <p:nvPr/>
          </p:nvGrpSpPr>
          <p:grpSpPr bwMode="auto">
            <a:xfrm>
              <a:off x="2357422" y="3429000"/>
              <a:ext cx="4429156" cy="2286016"/>
              <a:chOff x="2357422" y="3429000"/>
              <a:chExt cx="4429156" cy="2286016"/>
            </a:xfrm>
          </p:grpSpPr>
          <p:sp>
            <p:nvSpPr>
              <p:cNvPr id="18" name="Téglalap 17"/>
              <p:cNvSpPr/>
              <p:nvPr/>
            </p:nvSpPr>
            <p:spPr>
              <a:xfrm>
                <a:off x="2357422" y="3429000"/>
                <a:ext cx="4429156" cy="22860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hu-HU"/>
              </a:p>
            </p:txBody>
          </p:sp>
          <p:grpSp>
            <p:nvGrpSpPr>
              <p:cNvPr id="85009" name="Csoportba foglalás 6"/>
              <p:cNvGrpSpPr>
                <a:grpSpLocks/>
              </p:cNvGrpSpPr>
              <p:nvPr/>
            </p:nvGrpSpPr>
            <p:grpSpPr bwMode="auto">
              <a:xfrm>
                <a:off x="2500298" y="3643314"/>
                <a:ext cx="4143404" cy="1840208"/>
                <a:chOff x="2016426" y="2000240"/>
                <a:chExt cx="9301128" cy="4126224"/>
              </a:xfrm>
            </p:grpSpPr>
            <p:pic>
              <p:nvPicPr>
                <p:cNvPr id="85010" name="Kép 19" descr="sphere.jpg"/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71670" y="2071678"/>
                  <a:ext cx="9245884" cy="39569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1" name="Téglalap 20"/>
                <p:cNvSpPr/>
                <p:nvPr/>
              </p:nvSpPr>
              <p:spPr>
                <a:xfrm>
                  <a:off x="2222958" y="4709103"/>
                  <a:ext cx="928977" cy="42851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hu-HU"/>
                </a:p>
              </p:txBody>
            </p:sp>
            <p:sp>
              <p:nvSpPr>
                <p:cNvPr id="22" name="Téglalap 9"/>
                <p:cNvSpPr/>
                <p:nvPr/>
              </p:nvSpPr>
              <p:spPr>
                <a:xfrm>
                  <a:off x="2017074" y="3049307"/>
                  <a:ext cx="928980" cy="42851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hu-HU"/>
                </a:p>
              </p:txBody>
            </p:sp>
            <p:sp>
              <p:nvSpPr>
                <p:cNvPr id="23" name="Téglalap 22"/>
                <p:cNvSpPr/>
                <p:nvPr/>
              </p:nvSpPr>
              <p:spPr>
                <a:xfrm>
                  <a:off x="2288236" y="2501468"/>
                  <a:ext cx="928980" cy="42850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hu-HU"/>
                </a:p>
              </p:txBody>
            </p:sp>
            <p:sp>
              <p:nvSpPr>
                <p:cNvPr id="24" name="Téglalap 23"/>
                <p:cNvSpPr/>
                <p:nvPr/>
              </p:nvSpPr>
              <p:spPr>
                <a:xfrm>
                  <a:off x="2142614" y="2002444"/>
                  <a:ext cx="928977" cy="42850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hu-HU"/>
                </a:p>
              </p:txBody>
            </p:sp>
            <p:sp>
              <p:nvSpPr>
                <p:cNvPr id="25" name="Téglalap 24"/>
                <p:cNvSpPr/>
                <p:nvPr/>
              </p:nvSpPr>
              <p:spPr>
                <a:xfrm>
                  <a:off x="2388666" y="4204657"/>
                  <a:ext cx="928980" cy="42850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hu-HU"/>
                </a:p>
              </p:txBody>
            </p:sp>
            <p:sp>
              <p:nvSpPr>
                <p:cNvPr id="26" name="Téglalap 25"/>
                <p:cNvSpPr/>
                <p:nvPr/>
              </p:nvSpPr>
              <p:spPr>
                <a:xfrm>
                  <a:off x="2253087" y="4096174"/>
                  <a:ext cx="928977" cy="42850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hu-HU"/>
                </a:p>
              </p:txBody>
            </p:sp>
            <p:sp>
              <p:nvSpPr>
                <p:cNvPr id="27" name="Téglalap 26"/>
                <p:cNvSpPr/>
                <p:nvPr/>
              </p:nvSpPr>
              <p:spPr>
                <a:xfrm>
                  <a:off x="2117505" y="3607998"/>
                  <a:ext cx="928980" cy="42850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hu-HU"/>
                </a:p>
              </p:txBody>
            </p:sp>
            <p:sp>
              <p:nvSpPr>
                <p:cNvPr id="28" name="Téglalap 27"/>
                <p:cNvSpPr/>
                <p:nvPr/>
              </p:nvSpPr>
              <p:spPr>
                <a:xfrm>
                  <a:off x="2102442" y="3526634"/>
                  <a:ext cx="928977" cy="42851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hu-HU"/>
                </a:p>
              </p:txBody>
            </p:sp>
            <p:sp>
              <p:nvSpPr>
                <p:cNvPr id="29" name="Téglalap 28"/>
                <p:cNvSpPr/>
                <p:nvPr/>
              </p:nvSpPr>
              <p:spPr>
                <a:xfrm>
                  <a:off x="2207892" y="5696302"/>
                  <a:ext cx="928980" cy="42851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hu-HU"/>
                </a:p>
              </p:txBody>
            </p:sp>
            <p:sp>
              <p:nvSpPr>
                <p:cNvPr id="30" name="Téglalap 29"/>
                <p:cNvSpPr/>
                <p:nvPr/>
              </p:nvSpPr>
              <p:spPr>
                <a:xfrm>
                  <a:off x="2268150" y="5208127"/>
                  <a:ext cx="928980" cy="42851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hu-HU"/>
                </a:p>
              </p:txBody>
            </p:sp>
          </p:grpSp>
        </p:grpSp>
        <p:cxnSp>
          <p:nvCxnSpPr>
            <p:cNvPr id="13" name="Egyenes összekötő nyíllal 12"/>
            <p:cNvCxnSpPr/>
            <p:nvPr/>
          </p:nvCxnSpPr>
          <p:spPr>
            <a:xfrm>
              <a:off x="4572000" y="4573218"/>
              <a:ext cx="429494" cy="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004" name="Szövegdoboz 13"/>
            <p:cNvSpPr txBox="1">
              <a:spLocks noChangeArrowheads="1"/>
            </p:cNvSpPr>
            <p:nvPr/>
          </p:nvSpPr>
          <p:spPr bwMode="auto">
            <a:xfrm flipH="1">
              <a:off x="4572000" y="4071942"/>
              <a:ext cx="21431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sz="2400">
                  <a:solidFill>
                    <a:schemeClr val="bg1"/>
                  </a:solidFill>
                </a:rPr>
                <a:t>F</a:t>
              </a:r>
            </a:p>
          </p:txBody>
        </p:sp>
        <p:sp>
          <p:nvSpPr>
            <p:cNvPr id="15" name="Ellipszis 14"/>
            <p:cNvSpPr/>
            <p:nvPr/>
          </p:nvSpPr>
          <p:spPr>
            <a:xfrm>
              <a:off x="5357169" y="3929747"/>
              <a:ext cx="143165" cy="1427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cxnSp>
          <p:nvCxnSpPr>
            <p:cNvPr id="16" name="Egyenes összekötő nyíllal 15"/>
            <p:cNvCxnSpPr/>
            <p:nvPr/>
          </p:nvCxnSpPr>
          <p:spPr>
            <a:xfrm rot="5400000" flipH="1" flipV="1">
              <a:off x="5286742" y="3786307"/>
              <a:ext cx="355602" cy="7158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007" name="Szövegdoboz 16"/>
            <p:cNvSpPr txBox="1">
              <a:spLocks noChangeArrowheads="1"/>
            </p:cNvSpPr>
            <p:nvPr/>
          </p:nvSpPr>
          <p:spPr bwMode="auto">
            <a:xfrm>
              <a:off x="5477964" y="3646716"/>
              <a:ext cx="28886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>
                  <a:solidFill>
                    <a:srgbClr val="FF0000"/>
                  </a:solidFill>
                </a:rPr>
                <a:t>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886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z="3600" smtClean="0"/>
              <a:t>Történeti előzmények</a:t>
            </a:r>
            <a:endParaRPr lang="en-US" sz="3600" smtClean="0"/>
          </a:p>
        </p:txBody>
      </p:sp>
      <p:sp>
        <p:nvSpPr>
          <p:cNvPr id="4099" name="Tartalom helye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hu-HU" sz="2800" dirty="0" smtClean="0">
                <a:latin typeface="Garamond" pitchFamily="18" charset="0"/>
              </a:rPr>
              <a:t>A fény nyomásának első említése: 	Kepler: 1609</a:t>
            </a:r>
          </a:p>
          <a:p>
            <a:pPr eaLnBrk="1" hangingPunct="1"/>
            <a:r>
              <a:rPr lang="hu-HU" sz="2800" dirty="0" smtClean="0">
                <a:latin typeface="Garamond" pitchFamily="18" charset="0"/>
              </a:rPr>
              <a:t>Kvantitatív leírás: 			Maxwell: 1873</a:t>
            </a:r>
          </a:p>
          <a:p>
            <a:pPr eaLnBrk="1" hangingPunct="1"/>
            <a:r>
              <a:rPr lang="hu-HU" sz="2800" dirty="0" smtClean="0">
                <a:latin typeface="Garamond" pitchFamily="18" charset="0"/>
              </a:rPr>
              <a:t>Első demonstráció: 			</a:t>
            </a:r>
            <a:r>
              <a:rPr lang="hu-HU" sz="2800" dirty="0" err="1" smtClean="0">
                <a:latin typeface="Garamond" pitchFamily="18" charset="0"/>
              </a:rPr>
              <a:t>Lebedev</a:t>
            </a:r>
            <a:r>
              <a:rPr lang="hu-HU" sz="2800" dirty="0" smtClean="0">
                <a:latin typeface="Garamond" pitchFamily="18" charset="0"/>
              </a:rPr>
              <a:t>: 1901</a:t>
            </a:r>
          </a:p>
          <a:p>
            <a:pPr eaLnBrk="1" hangingPunct="1"/>
            <a:r>
              <a:rPr lang="hu-HU" sz="2800" dirty="0" smtClean="0">
                <a:latin typeface="Garamond" pitchFamily="18" charset="0"/>
              </a:rPr>
              <a:t>Optikai manipuláció: 			</a:t>
            </a:r>
            <a:r>
              <a:rPr lang="hu-HU" sz="2800" dirty="0" err="1" smtClean="0">
                <a:latin typeface="Garamond" pitchFamily="18" charset="0"/>
              </a:rPr>
              <a:t>Ashkin</a:t>
            </a:r>
            <a:r>
              <a:rPr lang="hu-HU" sz="2800" dirty="0" smtClean="0">
                <a:latin typeface="Garamond" pitchFamily="18" charset="0"/>
              </a:rPr>
              <a:t>: 1970</a:t>
            </a:r>
          </a:p>
          <a:p>
            <a:pPr eaLnBrk="1" hangingPunct="1"/>
            <a:r>
              <a:rPr lang="hu-HU" sz="2800" dirty="0" smtClean="0">
                <a:latin typeface="Garamond" pitchFamily="18" charset="0"/>
              </a:rPr>
              <a:t>Optikai csipesz: 				</a:t>
            </a:r>
            <a:r>
              <a:rPr lang="hu-HU" sz="2800" dirty="0" err="1" smtClean="0">
                <a:latin typeface="Garamond" pitchFamily="18" charset="0"/>
              </a:rPr>
              <a:t>Ashkin</a:t>
            </a:r>
            <a:r>
              <a:rPr lang="hu-HU" sz="2800" dirty="0" smtClean="0">
                <a:latin typeface="Garamond" pitchFamily="18" charset="0"/>
              </a:rPr>
              <a:t>: 1986</a:t>
            </a:r>
          </a:p>
          <a:p>
            <a:pPr eaLnBrk="1" hangingPunct="1"/>
            <a:endParaRPr lang="hu-HU" sz="2800" dirty="0" smtClean="0">
              <a:latin typeface="Garamond" pitchFamily="18" charset="0"/>
            </a:endParaRPr>
          </a:p>
        </p:txBody>
      </p:sp>
      <p:pic>
        <p:nvPicPr>
          <p:cNvPr id="4" name="Kép 4" descr="imagesCAZCLT1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5934075"/>
            <a:ext cx="1000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509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Cím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z="3600" dirty="0" smtClean="0"/>
              <a:t>Szimulált mozgás</a:t>
            </a:r>
          </a:p>
        </p:txBody>
      </p:sp>
      <p:pic>
        <p:nvPicPr>
          <p:cNvPr id="86019" name="Kép 3" descr="imagesCAZCLT1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5934075"/>
            <a:ext cx="1000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898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Cím 4"/>
          <p:cNvSpPr>
            <a:spLocks noGrp="1"/>
          </p:cNvSpPr>
          <p:nvPr>
            <p:ph type="title"/>
          </p:nvPr>
        </p:nvSpPr>
        <p:spPr>
          <a:xfrm>
            <a:off x="467544" y="2780928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hu-HU" sz="5400" b="1" dirty="0" smtClean="0"/>
              <a:t>Köszönöm a figyelmet</a:t>
            </a:r>
          </a:p>
        </p:txBody>
      </p:sp>
      <p:pic>
        <p:nvPicPr>
          <p:cNvPr id="86019" name="Kép 3" descr="imagesCAZCLT1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5934075"/>
            <a:ext cx="1000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224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214313"/>
            <a:ext cx="8229600" cy="1143000"/>
          </a:xfrm>
        </p:spPr>
        <p:txBody>
          <a:bodyPr/>
          <a:lstStyle/>
          <a:p>
            <a:pPr eaLnBrk="1" hangingPunct="1"/>
            <a:r>
              <a:rPr lang="hu-HU" sz="3600" smtClean="0"/>
              <a:t>Történeti előzmények</a:t>
            </a:r>
            <a:endParaRPr lang="en-US" sz="3600" smtClean="0"/>
          </a:p>
        </p:txBody>
      </p:sp>
      <p:grpSp>
        <p:nvGrpSpPr>
          <p:cNvPr id="5123" name="Group 3"/>
          <p:cNvGrpSpPr>
            <a:grpSpLocks/>
          </p:cNvGrpSpPr>
          <p:nvPr/>
        </p:nvGrpSpPr>
        <p:grpSpPr bwMode="auto">
          <a:xfrm>
            <a:off x="2357438" y="1428750"/>
            <a:ext cx="4572000" cy="2867025"/>
            <a:chOff x="1248" y="672"/>
            <a:chExt cx="2880" cy="1806"/>
          </a:xfrm>
        </p:grpSpPr>
        <p:sp>
          <p:nvSpPr>
            <p:cNvPr id="5125" name="Text Box 4"/>
            <p:cNvSpPr txBox="1">
              <a:spLocks noChangeArrowheads="1"/>
            </p:cNvSpPr>
            <p:nvPr/>
          </p:nvSpPr>
          <p:spPr bwMode="auto">
            <a:xfrm>
              <a:off x="1536" y="2304"/>
              <a:ext cx="249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en-GB" sz="1200"/>
            </a:p>
          </p:txBody>
        </p:sp>
        <p:pic>
          <p:nvPicPr>
            <p:cNvPr id="5126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672"/>
              <a:ext cx="2880" cy="1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124" name="Text Box 6"/>
          <p:cNvSpPr txBox="1">
            <a:spLocks noChangeArrowheads="1"/>
          </p:cNvSpPr>
          <p:nvPr/>
        </p:nvSpPr>
        <p:spPr bwMode="auto">
          <a:xfrm>
            <a:off x="3857625" y="4643438"/>
            <a:ext cx="15843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Kepler (1609)</a:t>
            </a:r>
          </a:p>
        </p:txBody>
      </p:sp>
      <p:pic>
        <p:nvPicPr>
          <p:cNvPr id="7" name="Kép 4" descr="imagesCAZCLT1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5934075"/>
            <a:ext cx="1000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684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z="3600" smtClean="0"/>
              <a:t>Történeti előzmények</a:t>
            </a:r>
            <a:endParaRPr lang="en-US" sz="3600" smtClean="0"/>
          </a:p>
        </p:txBody>
      </p:sp>
      <p:sp>
        <p:nvSpPr>
          <p:cNvPr id="6147" name="Rectangle 6"/>
          <p:cNvSpPr>
            <a:spLocks noChangeArrowheads="1"/>
          </p:cNvSpPr>
          <p:nvPr/>
        </p:nvSpPr>
        <p:spPr bwMode="auto">
          <a:xfrm>
            <a:off x="3492500" y="2060575"/>
            <a:ext cx="5039940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s-ES" sz="2800" b="1" dirty="0"/>
              <a:t>J. C. Maxwell</a:t>
            </a:r>
            <a:r>
              <a:rPr lang="es-ES" sz="2800" dirty="0"/>
              <a:t>:  </a:t>
            </a:r>
          </a:p>
          <a:p>
            <a:pPr algn="just"/>
            <a:r>
              <a:rPr lang="es-ES" sz="2400" dirty="0" smtClean="0"/>
              <a:t>“</a:t>
            </a:r>
            <a:r>
              <a:rPr lang="hu-HU" sz="2400" dirty="0" smtClean="0"/>
              <a:t>Ha egy közegben hullám halad, nyomás hat a hullám terjedési irányában, és  nagysága megegyezik a térfogategységben foglalt energiával”</a:t>
            </a:r>
          </a:p>
          <a:p>
            <a:pPr algn="just"/>
            <a:endParaRPr lang="hu-HU" sz="2400" dirty="0"/>
          </a:p>
          <a:p>
            <a:r>
              <a:rPr lang="es-ES" sz="2400" dirty="0" smtClean="0"/>
              <a:t>(</a:t>
            </a:r>
            <a:r>
              <a:rPr lang="es-ES" sz="2400" dirty="0"/>
              <a:t>1873)</a:t>
            </a:r>
          </a:p>
          <a:p>
            <a:pPr>
              <a:spcBef>
                <a:spcPct val="50000"/>
              </a:spcBef>
            </a:pPr>
            <a:endParaRPr lang="es-ES" sz="1600" dirty="0"/>
          </a:p>
        </p:txBody>
      </p:sp>
      <p:pic>
        <p:nvPicPr>
          <p:cNvPr id="6148" name="Picture 8" descr="maxwe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12875"/>
            <a:ext cx="2847975" cy="383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Kép 4" descr="imagesCAZCLT1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5934075"/>
            <a:ext cx="1000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364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z="3600" dirty="0" smtClean="0"/>
              <a:t>Történeti előzmények</a:t>
            </a:r>
            <a:endParaRPr lang="en-US" sz="3600" dirty="0" smtClean="0"/>
          </a:p>
        </p:txBody>
      </p:sp>
      <p:pic>
        <p:nvPicPr>
          <p:cNvPr id="9219" name="Picture 4" descr="image?id=37431&amp;rendTypeId=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12875"/>
            <a:ext cx="2868613" cy="363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ctangle 5"/>
          <p:cNvSpPr>
            <a:spLocks noChangeArrowheads="1"/>
          </p:cNvSpPr>
          <p:nvPr/>
        </p:nvSpPr>
        <p:spPr bwMode="auto">
          <a:xfrm>
            <a:off x="3635375" y="2060575"/>
            <a:ext cx="4572000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sz="2800" b="1" dirty="0"/>
              <a:t>P N </a:t>
            </a:r>
            <a:r>
              <a:rPr lang="es-ES" sz="2800" b="1" dirty="0" err="1"/>
              <a:t>Lebedev</a:t>
            </a:r>
            <a:r>
              <a:rPr lang="es-ES" sz="2800" b="1" dirty="0"/>
              <a:t> </a:t>
            </a:r>
          </a:p>
          <a:p>
            <a:r>
              <a:rPr lang="hu-HU" sz="2400" dirty="0" smtClean="0"/>
              <a:t>Megmérte a fény nyomását. Azt is megmutatta, </a:t>
            </a:r>
            <a:r>
              <a:rPr lang="hu-HU" sz="2400" dirty="0" err="1" smtClean="0"/>
              <a:t>hogyfényvisszaverő</a:t>
            </a:r>
            <a:r>
              <a:rPr lang="hu-HU" sz="2400" dirty="0" smtClean="0"/>
              <a:t> felület esetén az erő kétszer akkora, mint fényelnyelő felület esetén</a:t>
            </a:r>
          </a:p>
          <a:p>
            <a:r>
              <a:rPr lang="es-ES" sz="2400" dirty="0"/>
              <a:t>(1901).</a:t>
            </a:r>
            <a:endParaRPr lang="hu-HU" sz="2400" dirty="0"/>
          </a:p>
          <a:p>
            <a:pPr>
              <a:spcBef>
                <a:spcPct val="50000"/>
              </a:spcBef>
            </a:pPr>
            <a:endParaRPr lang="es-ES" sz="2400" dirty="0"/>
          </a:p>
        </p:txBody>
      </p:sp>
      <p:pic>
        <p:nvPicPr>
          <p:cNvPr id="5" name="Kép 4" descr="imagesCAZCLT1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5934075"/>
            <a:ext cx="1000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061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757</Words>
  <Application>Microsoft Office PowerPoint</Application>
  <PresentationFormat>On-screen Show (4:3)</PresentationFormat>
  <Paragraphs>258</Paragraphs>
  <Slides>61</Slides>
  <Notes>0</Notes>
  <HiddenSlides>0</HiddenSlides>
  <MMClips>10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61</vt:i4>
      </vt:variant>
    </vt:vector>
  </HeadingPairs>
  <TitlesOfParts>
    <vt:vector size="64" baseType="lpstr">
      <vt:lpstr>Office Theme</vt:lpstr>
      <vt:lpstr>Equation</vt:lpstr>
      <vt:lpstr>Acrobat Document</vt:lpstr>
      <vt:lpstr>Optikai mikromanipuláció</vt:lpstr>
      <vt:lpstr>PowerPoint Presentation</vt:lpstr>
      <vt:lpstr>PowerPoint Presentation</vt:lpstr>
      <vt:lpstr>PowerPoint Presentation</vt:lpstr>
      <vt:lpstr>PowerPoint Presentation</vt:lpstr>
      <vt:lpstr>Történeti előzmények</vt:lpstr>
      <vt:lpstr>Történeti előzmények</vt:lpstr>
      <vt:lpstr>Történeti előzmények</vt:lpstr>
      <vt:lpstr>Történeti előzmények</vt:lpstr>
      <vt:lpstr>Történeti előzmények</vt:lpstr>
      <vt:lpstr>A fény nyomóerejének becslése</vt:lpstr>
      <vt:lpstr>Fény hatása átlátszó gömbre</vt:lpstr>
      <vt:lpstr>Gömbre ható erők</vt:lpstr>
      <vt:lpstr>Gömbre ható erők</vt:lpstr>
      <vt:lpstr>Gömbre ható erők fénygradiensben</vt:lpstr>
      <vt:lpstr>Gömbre ható erők fénygradiensben</vt:lpstr>
      <vt:lpstr>Optikai csipesz</vt:lpstr>
      <vt:lpstr>Optikai csipesz1974</vt:lpstr>
      <vt:lpstr>Optikai csipesz</vt:lpstr>
      <vt:lpstr>Csapdázás fénnyel</vt:lpstr>
      <vt:lpstr>Optikai csipesz</vt:lpstr>
      <vt:lpstr>Optikai csipesz</vt:lpstr>
      <vt:lpstr>Inverz mikroszkóp</vt:lpstr>
      <vt:lpstr>Milyen fényt használjunk?</vt:lpstr>
      <vt:lpstr>Erőmérés optikai csipeszben</vt:lpstr>
      <vt:lpstr>Csapdaerő kalibráció</vt:lpstr>
      <vt:lpstr>Kalibráció, 1</vt:lpstr>
      <vt:lpstr>Kalibráció, 2.</vt:lpstr>
      <vt:lpstr>Néhány alkalmazás</vt:lpstr>
      <vt:lpstr>Egyetlen DNS molekula nyújtása</vt:lpstr>
      <vt:lpstr>Egyetlen DNS molekula nyújtása</vt:lpstr>
      <vt:lpstr>Csomó kötése DNS molekulára</vt:lpstr>
      <vt:lpstr>PowerPoint Presentation</vt:lpstr>
      <vt:lpstr>PowerPoint Presentation</vt:lpstr>
      <vt:lpstr>Tetszőleges alakú test készítése lézeres fotopolimerizációval</vt:lpstr>
      <vt:lpstr>Tetszőleges alakú test készítése lézeres fotopolimerizációval</vt:lpstr>
      <vt:lpstr>Kereszt alakú próbarotor</vt:lpstr>
      <vt:lpstr>Lézernyaláb módosítás</vt:lpstr>
      <vt:lpstr>Csapdázott test forgása forgó polarizált fényben</vt:lpstr>
      <vt:lpstr>Egyetlen DNS molekula csavarása</vt:lpstr>
      <vt:lpstr>Egyetlen DNS molekula csavarása</vt:lpstr>
      <vt:lpstr>PowerPoint Presentation</vt:lpstr>
      <vt:lpstr>Egyetlen DNS molekula csavarása</vt:lpstr>
      <vt:lpstr>A torziós modulus meghatározása a  Brown- fluktuációból</vt:lpstr>
      <vt:lpstr>A DNS torziós rugalmassága: 430 pNnm2</vt:lpstr>
      <vt:lpstr>II. Biológiai mozgás modellezése </vt:lpstr>
      <vt:lpstr>Hidrodinamikai szinkronizáció</vt:lpstr>
      <vt:lpstr>Hidrodinamikai szinkronizáció</vt:lpstr>
      <vt:lpstr>Hidrodinamikai szinkronizáció</vt:lpstr>
      <vt:lpstr>Hidrodinamikai szinkronizáció</vt:lpstr>
      <vt:lpstr>Hidrodinamikai szinkronizáció</vt:lpstr>
      <vt:lpstr>Kísérletek fény hajtotta rotorokkal</vt:lpstr>
      <vt:lpstr>Rotációs kísérlet</vt:lpstr>
      <vt:lpstr>A kísérlet </vt:lpstr>
      <vt:lpstr>A kísérlet protokollja</vt:lpstr>
      <vt:lpstr>Eredmények</vt:lpstr>
      <vt:lpstr>Az effektus részletei</vt:lpstr>
      <vt:lpstr>Szimuláció</vt:lpstr>
      <vt:lpstr>Szimuláció</vt:lpstr>
      <vt:lpstr>Szimulált mozgás</vt:lpstr>
      <vt:lpstr>Köszönöm a figyelmet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Optikai mikromanipuláció</dc:title>
  <dc:creator>Administrator</dc:creator>
  <cp:lastModifiedBy>Administrator</cp:lastModifiedBy>
  <cp:revision>17</cp:revision>
  <dcterms:created xsi:type="dcterms:W3CDTF">2013-05-08T14:33:39Z</dcterms:created>
  <dcterms:modified xsi:type="dcterms:W3CDTF">2014-03-13T17:20:21Z</dcterms:modified>
</cp:coreProperties>
</file>