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4" r:id="rId2"/>
    <p:sldId id="414" r:id="rId3"/>
    <p:sldId id="367" r:id="rId4"/>
    <p:sldId id="373" r:id="rId5"/>
    <p:sldId id="307" r:id="rId6"/>
    <p:sldId id="416" r:id="rId7"/>
    <p:sldId id="417" r:id="rId8"/>
    <p:sldId id="374" r:id="rId9"/>
    <p:sldId id="393" r:id="rId10"/>
    <p:sldId id="429" r:id="rId11"/>
    <p:sldId id="430" r:id="rId12"/>
    <p:sldId id="308" r:id="rId13"/>
    <p:sldId id="309" r:id="rId14"/>
    <p:sldId id="311" r:id="rId15"/>
    <p:sldId id="312" r:id="rId16"/>
    <p:sldId id="313" r:id="rId17"/>
    <p:sldId id="314" r:id="rId18"/>
    <p:sldId id="318" r:id="rId19"/>
    <p:sldId id="320" r:id="rId20"/>
    <p:sldId id="431" r:id="rId21"/>
    <p:sldId id="322" r:id="rId22"/>
    <p:sldId id="323" r:id="rId23"/>
    <p:sldId id="365" r:id="rId24"/>
    <p:sldId id="325" r:id="rId25"/>
    <p:sldId id="258" r:id="rId26"/>
    <p:sldId id="288" r:id="rId27"/>
    <p:sldId id="328" r:id="rId28"/>
    <p:sldId id="332" r:id="rId29"/>
    <p:sldId id="333" r:id="rId30"/>
    <p:sldId id="334" r:id="rId31"/>
    <p:sldId id="335" r:id="rId32"/>
    <p:sldId id="337" r:id="rId33"/>
    <p:sldId id="259" r:id="rId34"/>
    <p:sldId id="338" r:id="rId35"/>
    <p:sldId id="329" r:id="rId36"/>
    <p:sldId id="330" r:id="rId37"/>
    <p:sldId id="422" r:id="rId38"/>
    <p:sldId id="260" r:id="rId39"/>
    <p:sldId id="327" r:id="rId40"/>
    <p:sldId id="331" r:id="rId41"/>
    <p:sldId id="370" r:id="rId42"/>
    <p:sldId id="371" r:id="rId43"/>
    <p:sldId id="372" r:id="rId44"/>
    <p:sldId id="432" r:id="rId45"/>
    <p:sldId id="433" r:id="rId46"/>
    <p:sldId id="379" r:id="rId47"/>
    <p:sldId id="380" r:id="rId48"/>
    <p:sldId id="381" r:id="rId49"/>
    <p:sldId id="388" r:id="rId50"/>
    <p:sldId id="382" r:id="rId51"/>
    <p:sldId id="383" r:id="rId52"/>
    <p:sldId id="384" r:id="rId53"/>
    <p:sldId id="390" r:id="rId54"/>
    <p:sldId id="391" r:id="rId55"/>
    <p:sldId id="396" r:id="rId56"/>
    <p:sldId id="392" r:id="rId57"/>
    <p:sldId id="434" r:id="rId58"/>
    <p:sldId id="435" r:id="rId59"/>
    <p:sldId id="389" r:id="rId60"/>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33CC"/>
    <a:srgbClr val="009900"/>
    <a:srgbClr val="FF00FF"/>
    <a:srgbClr val="996600"/>
    <a:srgbClr val="FF0000"/>
    <a:srgbClr val="33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75" d="100"/>
          <a:sy n="75" d="100"/>
        </p:scale>
        <p:origin x="-84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endParaRPr lang="hu-HU"/>
          </a:p>
        </p:txBody>
      </p:sp>
      <p:sp>
        <p:nvSpPr>
          <p:cNvPr id="5" name="Élőláb helye 4"/>
          <p:cNvSpPr>
            <a:spLocks noGrp="1"/>
          </p:cNvSpPr>
          <p:nvPr>
            <p:ph type="ftr" sz="quarter" idx="11"/>
          </p:nvPr>
        </p:nvSpPr>
        <p:spPr/>
        <p:txBody>
          <a:bodyPr/>
          <a:lstStyle>
            <a:lvl1pPr>
              <a:defRPr/>
            </a:lvl1pPr>
          </a:lstStyle>
          <a:p>
            <a:endParaRPr lang="hu-HU"/>
          </a:p>
        </p:txBody>
      </p:sp>
      <p:sp>
        <p:nvSpPr>
          <p:cNvPr id="6" name="Dia számának helye 5"/>
          <p:cNvSpPr>
            <a:spLocks noGrp="1"/>
          </p:cNvSpPr>
          <p:nvPr>
            <p:ph type="sldNum" sz="quarter" idx="12"/>
          </p:nvPr>
        </p:nvSpPr>
        <p:spPr/>
        <p:txBody>
          <a:bodyPr/>
          <a:lstStyle>
            <a:lvl1pPr>
              <a:defRPr/>
            </a:lvl1pPr>
          </a:lstStyle>
          <a:p>
            <a:fld id="{9CD96721-47C7-4F6E-A07F-4403F8E17098}" type="slidenum">
              <a:rPr lang="hu-HU"/>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p>
        </p:txBody>
      </p:sp>
      <p:sp>
        <p:nvSpPr>
          <p:cNvPr id="5" name="Élőláb helye 4"/>
          <p:cNvSpPr>
            <a:spLocks noGrp="1"/>
          </p:cNvSpPr>
          <p:nvPr>
            <p:ph type="ftr" sz="quarter" idx="11"/>
          </p:nvPr>
        </p:nvSpPr>
        <p:spPr/>
        <p:txBody>
          <a:bodyPr/>
          <a:lstStyle>
            <a:lvl1pPr>
              <a:defRPr/>
            </a:lvl1pPr>
          </a:lstStyle>
          <a:p>
            <a:endParaRPr lang="hu-HU"/>
          </a:p>
        </p:txBody>
      </p:sp>
      <p:sp>
        <p:nvSpPr>
          <p:cNvPr id="6" name="Dia számának helye 5"/>
          <p:cNvSpPr>
            <a:spLocks noGrp="1"/>
          </p:cNvSpPr>
          <p:nvPr>
            <p:ph type="sldNum" sz="quarter" idx="12"/>
          </p:nvPr>
        </p:nvSpPr>
        <p:spPr/>
        <p:txBody>
          <a:bodyPr/>
          <a:lstStyle>
            <a:lvl1pPr>
              <a:defRPr/>
            </a:lvl1pPr>
          </a:lstStyle>
          <a:p>
            <a:fld id="{244F1235-0311-4F6C-92A2-F49A777152B4}" type="slidenum">
              <a:rPr lang="hu-HU"/>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p>
        </p:txBody>
      </p:sp>
      <p:sp>
        <p:nvSpPr>
          <p:cNvPr id="5" name="Élőláb helye 4"/>
          <p:cNvSpPr>
            <a:spLocks noGrp="1"/>
          </p:cNvSpPr>
          <p:nvPr>
            <p:ph type="ftr" sz="quarter" idx="11"/>
          </p:nvPr>
        </p:nvSpPr>
        <p:spPr/>
        <p:txBody>
          <a:bodyPr/>
          <a:lstStyle>
            <a:lvl1pPr>
              <a:defRPr/>
            </a:lvl1pPr>
          </a:lstStyle>
          <a:p>
            <a:endParaRPr lang="hu-HU"/>
          </a:p>
        </p:txBody>
      </p:sp>
      <p:sp>
        <p:nvSpPr>
          <p:cNvPr id="6" name="Dia számának helye 5"/>
          <p:cNvSpPr>
            <a:spLocks noGrp="1"/>
          </p:cNvSpPr>
          <p:nvPr>
            <p:ph type="sldNum" sz="quarter" idx="12"/>
          </p:nvPr>
        </p:nvSpPr>
        <p:spPr/>
        <p:txBody>
          <a:bodyPr/>
          <a:lstStyle>
            <a:lvl1pPr>
              <a:defRPr/>
            </a:lvl1pPr>
          </a:lstStyle>
          <a:p>
            <a:fld id="{1C88CF52-B3B6-4B66-BD8B-F2F7161151FB}" type="slidenum">
              <a:rPr lang="hu-HU"/>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endParaRPr lang="hu-HU"/>
          </a:p>
        </p:txBody>
      </p:sp>
      <p:sp>
        <p:nvSpPr>
          <p:cNvPr id="4" name="Dátum helye 3"/>
          <p:cNvSpPr>
            <a:spLocks noGrp="1"/>
          </p:cNvSpPr>
          <p:nvPr>
            <p:ph type="dt" sz="half" idx="10"/>
          </p:nvPr>
        </p:nvSpPr>
        <p:spPr>
          <a:xfrm>
            <a:off x="457200" y="6245225"/>
            <a:ext cx="2133600" cy="476250"/>
          </a:xfrm>
        </p:spPr>
        <p:txBody>
          <a:bodyPr/>
          <a:lstStyle>
            <a:lvl1pPr>
              <a:defRPr/>
            </a:lvl1pPr>
          </a:lstStyle>
          <a:p>
            <a:endParaRPr lang="hu-HU"/>
          </a:p>
        </p:txBody>
      </p:sp>
      <p:sp>
        <p:nvSpPr>
          <p:cNvPr id="5" name="Élőláb helye 4"/>
          <p:cNvSpPr>
            <a:spLocks noGrp="1"/>
          </p:cNvSpPr>
          <p:nvPr>
            <p:ph type="ftr" sz="quarter" idx="11"/>
          </p:nvPr>
        </p:nvSpPr>
        <p:spPr>
          <a:xfrm>
            <a:off x="3124200" y="6245225"/>
            <a:ext cx="2895600" cy="476250"/>
          </a:xfrm>
        </p:spPr>
        <p:txBody>
          <a:bodyPr/>
          <a:lstStyle>
            <a:lvl1pPr>
              <a:defRPr/>
            </a:lvl1pPr>
          </a:lstStyle>
          <a:p>
            <a:endParaRPr lang="hu-HU"/>
          </a:p>
        </p:txBody>
      </p:sp>
      <p:sp>
        <p:nvSpPr>
          <p:cNvPr id="6" name="Dia számának helye 5"/>
          <p:cNvSpPr>
            <a:spLocks noGrp="1"/>
          </p:cNvSpPr>
          <p:nvPr>
            <p:ph type="sldNum" sz="quarter" idx="12"/>
          </p:nvPr>
        </p:nvSpPr>
        <p:spPr>
          <a:xfrm>
            <a:off x="6553200" y="6245225"/>
            <a:ext cx="2133600" cy="476250"/>
          </a:xfrm>
        </p:spPr>
        <p:txBody>
          <a:bodyPr/>
          <a:lstStyle>
            <a:lvl1pPr>
              <a:defRPr/>
            </a:lvl1pPr>
          </a:lstStyle>
          <a:p>
            <a:fld id="{7D341A4B-B4F9-4278-A272-AA0CF3C8D70F}" type="slidenum">
              <a:rPr lang="hu-HU"/>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p>
        </p:txBody>
      </p:sp>
      <p:sp>
        <p:nvSpPr>
          <p:cNvPr id="5" name="Élőláb helye 4"/>
          <p:cNvSpPr>
            <a:spLocks noGrp="1"/>
          </p:cNvSpPr>
          <p:nvPr>
            <p:ph type="ftr" sz="quarter" idx="11"/>
          </p:nvPr>
        </p:nvSpPr>
        <p:spPr/>
        <p:txBody>
          <a:bodyPr/>
          <a:lstStyle>
            <a:lvl1pPr>
              <a:defRPr/>
            </a:lvl1pPr>
          </a:lstStyle>
          <a:p>
            <a:endParaRPr lang="hu-HU"/>
          </a:p>
        </p:txBody>
      </p:sp>
      <p:sp>
        <p:nvSpPr>
          <p:cNvPr id="6" name="Dia számának helye 5"/>
          <p:cNvSpPr>
            <a:spLocks noGrp="1"/>
          </p:cNvSpPr>
          <p:nvPr>
            <p:ph type="sldNum" sz="quarter" idx="12"/>
          </p:nvPr>
        </p:nvSpPr>
        <p:spPr/>
        <p:txBody>
          <a:bodyPr/>
          <a:lstStyle>
            <a:lvl1pPr>
              <a:defRPr/>
            </a:lvl1pPr>
          </a:lstStyle>
          <a:p>
            <a:fld id="{157F4097-FE29-468C-8C88-24273DB0248E}" type="slidenum">
              <a:rPr lang="hu-HU"/>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endParaRPr lang="hu-HU"/>
          </a:p>
        </p:txBody>
      </p:sp>
      <p:sp>
        <p:nvSpPr>
          <p:cNvPr id="5" name="Élőláb helye 4"/>
          <p:cNvSpPr>
            <a:spLocks noGrp="1"/>
          </p:cNvSpPr>
          <p:nvPr>
            <p:ph type="ftr" sz="quarter" idx="11"/>
          </p:nvPr>
        </p:nvSpPr>
        <p:spPr/>
        <p:txBody>
          <a:bodyPr/>
          <a:lstStyle>
            <a:lvl1pPr>
              <a:defRPr/>
            </a:lvl1pPr>
          </a:lstStyle>
          <a:p>
            <a:endParaRPr lang="hu-HU"/>
          </a:p>
        </p:txBody>
      </p:sp>
      <p:sp>
        <p:nvSpPr>
          <p:cNvPr id="6" name="Dia számának helye 5"/>
          <p:cNvSpPr>
            <a:spLocks noGrp="1"/>
          </p:cNvSpPr>
          <p:nvPr>
            <p:ph type="sldNum" sz="quarter" idx="12"/>
          </p:nvPr>
        </p:nvSpPr>
        <p:spPr/>
        <p:txBody>
          <a:bodyPr/>
          <a:lstStyle>
            <a:lvl1pPr>
              <a:defRPr/>
            </a:lvl1pPr>
          </a:lstStyle>
          <a:p>
            <a:fld id="{8F0415E1-FD5F-46CE-8719-7AE9D5B15FAE}" type="slidenum">
              <a:rPr lang="hu-HU"/>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endParaRPr lang="hu-HU"/>
          </a:p>
        </p:txBody>
      </p:sp>
      <p:sp>
        <p:nvSpPr>
          <p:cNvPr id="6" name="Élőláb helye 5"/>
          <p:cNvSpPr>
            <a:spLocks noGrp="1"/>
          </p:cNvSpPr>
          <p:nvPr>
            <p:ph type="ftr" sz="quarter" idx="11"/>
          </p:nvPr>
        </p:nvSpPr>
        <p:spPr/>
        <p:txBody>
          <a:bodyPr/>
          <a:lstStyle>
            <a:lvl1pPr>
              <a:defRPr/>
            </a:lvl1pPr>
          </a:lstStyle>
          <a:p>
            <a:endParaRPr lang="hu-HU"/>
          </a:p>
        </p:txBody>
      </p:sp>
      <p:sp>
        <p:nvSpPr>
          <p:cNvPr id="7" name="Dia számának helye 6"/>
          <p:cNvSpPr>
            <a:spLocks noGrp="1"/>
          </p:cNvSpPr>
          <p:nvPr>
            <p:ph type="sldNum" sz="quarter" idx="12"/>
          </p:nvPr>
        </p:nvSpPr>
        <p:spPr/>
        <p:txBody>
          <a:bodyPr/>
          <a:lstStyle>
            <a:lvl1pPr>
              <a:defRPr/>
            </a:lvl1pPr>
          </a:lstStyle>
          <a:p>
            <a:fld id="{C0B9C831-A15F-4996-816E-53CEAE9C0B60}" type="slidenum">
              <a:rPr lang="hu-HU"/>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endParaRPr lang="hu-HU"/>
          </a:p>
        </p:txBody>
      </p:sp>
      <p:sp>
        <p:nvSpPr>
          <p:cNvPr id="8" name="Élőláb helye 7"/>
          <p:cNvSpPr>
            <a:spLocks noGrp="1"/>
          </p:cNvSpPr>
          <p:nvPr>
            <p:ph type="ftr" sz="quarter" idx="11"/>
          </p:nvPr>
        </p:nvSpPr>
        <p:spPr/>
        <p:txBody>
          <a:bodyPr/>
          <a:lstStyle>
            <a:lvl1pPr>
              <a:defRPr/>
            </a:lvl1pPr>
          </a:lstStyle>
          <a:p>
            <a:endParaRPr lang="hu-HU"/>
          </a:p>
        </p:txBody>
      </p:sp>
      <p:sp>
        <p:nvSpPr>
          <p:cNvPr id="9" name="Dia számának helye 8"/>
          <p:cNvSpPr>
            <a:spLocks noGrp="1"/>
          </p:cNvSpPr>
          <p:nvPr>
            <p:ph type="sldNum" sz="quarter" idx="12"/>
          </p:nvPr>
        </p:nvSpPr>
        <p:spPr/>
        <p:txBody>
          <a:bodyPr/>
          <a:lstStyle>
            <a:lvl1pPr>
              <a:defRPr/>
            </a:lvl1pPr>
          </a:lstStyle>
          <a:p>
            <a:fld id="{265D4602-7A22-4C83-BE74-D4029A8DE7A5}" type="slidenum">
              <a:rPr lang="hu-HU"/>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a:lvl1pPr>
          </a:lstStyle>
          <a:p>
            <a:endParaRPr lang="hu-HU"/>
          </a:p>
        </p:txBody>
      </p:sp>
      <p:sp>
        <p:nvSpPr>
          <p:cNvPr id="4" name="Élőláb helye 3"/>
          <p:cNvSpPr>
            <a:spLocks noGrp="1"/>
          </p:cNvSpPr>
          <p:nvPr>
            <p:ph type="ftr" sz="quarter" idx="11"/>
          </p:nvPr>
        </p:nvSpPr>
        <p:spPr/>
        <p:txBody>
          <a:bodyPr/>
          <a:lstStyle>
            <a:lvl1pPr>
              <a:defRPr/>
            </a:lvl1pPr>
          </a:lstStyle>
          <a:p>
            <a:endParaRPr lang="hu-HU"/>
          </a:p>
        </p:txBody>
      </p:sp>
      <p:sp>
        <p:nvSpPr>
          <p:cNvPr id="5" name="Dia számának helye 4"/>
          <p:cNvSpPr>
            <a:spLocks noGrp="1"/>
          </p:cNvSpPr>
          <p:nvPr>
            <p:ph type="sldNum" sz="quarter" idx="12"/>
          </p:nvPr>
        </p:nvSpPr>
        <p:spPr/>
        <p:txBody>
          <a:bodyPr/>
          <a:lstStyle>
            <a:lvl1pPr>
              <a:defRPr/>
            </a:lvl1pPr>
          </a:lstStyle>
          <a:p>
            <a:fld id="{8EE43E5B-A421-4FBD-8FDB-1FD626E3E29D}" type="slidenum">
              <a:rPr lang="hu-HU"/>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endParaRPr lang="hu-HU"/>
          </a:p>
        </p:txBody>
      </p:sp>
      <p:sp>
        <p:nvSpPr>
          <p:cNvPr id="3" name="Élőláb helye 2"/>
          <p:cNvSpPr>
            <a:spLocks noGrp="1"/>
          </p:cNvSpPr>
          <p:nvPr>
            <p:ph type="ftr" sz="quarter" idx="11"/>
          </p:nvPr>
        </p:nvSpPr>
        <p:spPr/>
        <p:txBody>
          <a:bodyPr/>
          <a:lstStyle>
            <a:lvl1pPr>
              <a:defRPr/>
            </a:lvl1pPr>
          </a:lstStyle>
          <a:p>
            <a:endParaRPr lang="hu-HU"/>
          </a:p>
        </p:txBody>
      </p:sp>
      <p:sp>
        <p:nvSpPr>
          <p:cNvPr id="4" name="Dia számának helye 3"/>
          <p:cNvSpPr>
            <a:spLocks noGrp="1"/>
          </p:cNvSpPr>
          <p:nvPr>
            <p:ph type="sldNum" sz="quarter" idx="12"/>
          </p:nvPr>
        </p:nvSpPr>
        <p:spPr/>
        <p:txBody>
          <a:bodyPr/>
          <a:lstStyle>
            <a:lvl1pPr>
              <a:defRPr/>
            </a:lvl1pPr>
          </a:lstStyle>
          <a:p>
            <a:fld id="{1A2390EF-FD91-44D2-AB54-A0B506736A61}" type="slidenum">
              <a:rPr lang="hu-HU"/>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a:p>
        </p:txBody>
      </p:sp>
      <p:sp>
        <p:nvSpPr>
          <p:cNvPr id="6" name="Élőláb helye 5"/>
          <p:cNvSpPr>
            <a:spLocks noGrp="1"/>
          </p:cNvSpPr>
          <p:nvPr>
            <p:ph type="ftr" sz="quarter" idx="11"/>
          </p:nvPr>
        </p:nvSpPr>
        <p:spPr/>
        <p:txBody>
          <a:bodyPr/>
          <a:lstStyle>
            <a:lvl1pPr>
              <a:defRPr/>
            </a:lvl1pPr>
          </a:lstStyle>
          <a:p>
            <a:endParaRPr lang="hu-HU"/>
          </a:p>
        </p:txBody>
      </p:sp>
      <p:sp>
        <p:nvSpPr>
          <p:cNvPr id="7" name="Dia számának helye 6"/>
          <p:cNvSpPr>
            <a:spLocks noGrp="1"/>
          </p:cNvSpPr>
          <p:nvPr>
            <p:ph type="sldNum" sz="quarter" idx="12"/>
          </p:nvPr>
        </p:nvSpPr>
        <p:spPr/>
        <p:txBody>
          <a:bodyPr/>
          <a:lstStyle>
            <a:lvl1pPr>
              <a:defRPr/>
            </a:lvl1pPr>
          </a:lstStyle>
          <a:p>
            <a:fld id="{7DA7338A-565A-4C13-A641-117A8ACFCB2C}" type="slidenum">
              <a:rPr lang="hu-HU"/>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a:p>
        </p:txBody>
      </p:sp>
      <p:sp>
        <p:nvSpPr>
          <p:cNvPr id="6" name="Élőláb helye 5"/>
          <p:cNvSpPr>
            <a:spLocks noGrp="1"/>
          </p:cNvSpPr>
          <p:nvPr>
            <p:ph type="ftr" sz="quarter" idx="11"/>
          </p:nvPr>
        </p:nvSpPr>
        <p:spPr/>
        <p:txBody>
          <a:bodyPr/>
          <a:lstStyle>
            <a:lvl1pPr>
              <a:defRPr/>
            </a:lvl1pPr>
          </a:lstStyle>
          <a:p>
            <a:endParaRPr lang="hu-HU"/>
          </a:p>
        </p:txBody>
      </p:sp>
      <p:sp>
        <p:nvSpPr>
          <p:cNvPr id="7" name="Dia számának helye 6"/>
          <p:cNvSpPr>
            <a:spLocks noGrp="1"/>
          </p:cNvSpPr>
          <p:nvPr>
            <p:ph type="sldNum" sz="quarter" idx="12"/>
          </p:nvPr>
        </p:nvSpPr>
        <p:spPr/>
        <p:txBody>
          <a:bodyPr/>
          <a:lstStyle>
            <a:lvl1pPr>
              <a:defRPr/>
            </a:lvl1pPr>
          </a:lstStyle>
          <a:p>
            <a:fld id="{763BFAEC-9441-4585-A48E-8279C73B1CF4}" type="slidenum">
              <a:rPr lang="hu-HU"/>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0A7702-9874-4531-88F9-A35416A4E8EA}" type="slidenum">
              <a:rPr lang="hu-HU"/>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8.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37.jpeg"/><Relationship Id="rId7" Type="http://schemas.openxmlformats.org/officeDocument/2006/relationships/oleObject" Target="../embeddings/oleObject6.bin"/><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10.bin"/><Relationship Id="rId5" Type="http://schemas.openxmlformats.org/officeDocument/2006/relationships/image" Target="../media/image39.jpeg"/><Relationship Id="rId10" Type="http://schemas.openxmlformats.org/officeDocument/2006/relationships/oleObject" Target="../embeddings/oleObject9.bin"/><Relationship Id="rId4" Type="http://schemas.openxmlformats.org/officeDocument/2006/relationships/image" Target="../media/image38.jpeg"/><Relationship Id="rId9"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12.bin"/><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9" name="Picture 11" descr="+++vizcsepp2"/>
          <p:cNvPicPr>
            <a:picLocks noChangeAspect="1" noChangeArrowheads="1"/>
          </p:cNvPicPr>
          <p:nvPr/>
        </p:nvPicPr>
        <p:blipFill>
          <a:blip r:embed="rId2" cstate="print"/>
          <a:srcRect/>
          <a:stretch>
            <a:fillRect/>
          </a:stretch>
        </p:blipFill>
        <p:spPr bwMode="auto">
          <a:xfrm>
            <a:off x="0" y="0"/>
            <a:ext cx="9144000" cy="6877050"/>
          </a:xfrm>
          <a:prstGeom prst="rect">
            <a:avLst/>
          </a:prstGeom>
          <a:noFill/>
        </p:spPr>
      </p:pic>
      <p:sp>
        <p:nvSpPr>
          <p:cNvPr id="191493" name="Rectangle 5"/>
          <p:cNvSpPr>
            <a:spLocks noChangeArrowheads="1"/>
          </p:cNvSpPr>
          <p:nvPr/>
        </p:nvSpPr>
        <p:spPr bwMode="auto">
          <a:xfrm>
            <a:off x="0" y="4221163"/>
            <a:ext cx="9144000" cy="790575"/>
          </a:xfrm>
          <a:prstGeom prst="rect">
            <a:avLst/>
          </a:prstGeom>
          <a:noFill/>
          <a:ln w="9525">
            <a:noFill/>
            <a:miter lim="800000"/>
            <a:headEnd/>
            <a:tailEnd/>
          </a:ln>
          <a:effectLst/>
        </p:spPr>
        <p:txBody>
          <a:bodyPr anchor="ctr"/>
          <a:lstStyle/>
          <a:p>
            <a:pPr algn="ctr"/>
            <a:r>
              <a:rPr lang="hu-HU" sz="2400" b="1">
                <a:solidFill>
                  <a:schemeClr val="bg1"/>
                </a:solidFill>
                <a:latin typeface="Times New Roman" pitchFamily="18" charset="0"/>
              </a:rPr>
              <a:t>Megégetik-e napsütésben a leveleket a rájuk tapadt vízcseppek, avagy szabad-e déli verőfényben öntözni?</a:t>
            </a:r>
            <a:endParaRPr lang="en-GB" sz="2400" b="1">
              <a:solidFill>
                <a:schemeClr val="bg1"/>
              </a:solidFill>
              <a:latin typeface="Times New Roman" pitchFamily="18" charset="0"/>
            </a:endParaRPr>
          </a:p>
        </p:txBody>
      </p:sp>
      <p:sp>
        <p:nvSpPr>
          <p:cNvPr id="191496" name="Rectangle 8"/>
          <p:cNvSpPr>
            <a:spLocks noChangeArrowheads="1"/>
          </p:cNvSpPr>
          <p:nvPr/>
        </p:nvSpPr>
        <p:spPr bwMode="auto">
          <a:xfrm>
            <a:off x="0" y="5229225"/>
            <a:ext cx="9144000" cy="1441450"/>
          </a:xfrm>
          <a:prstGeom prst="rect">
            <a:avLst/>
          </a:prstGeom>
          <a:noFill/>
          <a:ln w="9525">
            <a:noFill/>
            <a:miter lim="800000"/>
            <a:headEnd/>
            <a:tailEnd/>
          </a:ln>
          <a:effectLst/>
        </p:spPr>
        <p:txBody>
          <a:bodyPr anchor="ctr"/>
          <a:lstStyle/>
          <a:p>
            <a:pPr algn="ctr"/>
            <a:r>
              <a:rPr lang="hu-HU" b="1">
                <a:solidFill>
                  <a:schemeClr val="bg1"/>
                </a:solidFill>
                <a:latin typeface="Times New Roman" pitchFamily="18" charset="0"/>
              </a:rPr>
              <a:t>Horváth Gábor</a:t>
            </a:r>
            <a:br>
              <a:rPr lang="hu-HU" b="1">
                <a:solidFill>
                  <a:schemeClr val="bg1"/>
                </a:solidFill>
                <a:latin typeface="Times New Roman" pitchFamily="18" charset="0"/>
              </a:rPr>
            </a:br>
            <a:r>
              <a:rPr lang="hu-HU" sz="1200">
                <a:solidFill>
                  <a:schemeClr val="bg1"/>
                </a:solidFill>
                <a:latin typeface="Times New Roman" pitchFamily="18" charset="0"/>
              </a:rPr>
              <a:t/>
            </a:r>
            <a:br>
              <a:rPr lang="hu-HU" sz="1200">
                <a:solidFill>
                  <a:schemeClr val="bg1"/>
                </a:solidFill>
                <a:latin typeface="Times New Roman" pitchFamily="18" charset="0"/>
              </a:rPr>
            </a:br>
            <a:r>
              <a:rPr lang="hu-HU" sz="1600">
                <a:solidFill>
                  <a:schemeClr val="bg1"/>
                </a:solidFill>
                <a:latin typeface="Times New Roman" pitchFamily="18" charset="0"/>
              </a:rPr>
              <a:t>Környezetoptika Laboratórium,</a:t>
            </a:r>
            <a:br>
              <a:rPr lang="hu-HU" sz="1600">
                <a:solidFill>
                  <a:schemeClr val="bg1"/>
                </a:solidFill>
                <a:latin typeface="Times New Roman" pitchFamily="18" charset="0"/>
              </a:rPr>
            </a:br>
            <a:r>
              <a:rPr lang="hu-HU" sz="1600">
                <a:solidFill>
                  <a:schemeClr val="bg1"/>
                </a:solidFill>
                <a:latin typeface="Times New Roman" pitchFamily="18" charset="0"/>
              </a:rPr>
              <a:t>Biológiai Fizika Tanszék,</a:t>
            </a:r>
            <a:br>
              <a:rPr lang="hu-HU" sz="1600">
                <a:solidFill>
                  <a:schemeClr val="bg1"/>
                </a:solidFill>
                <a:latin typeface="Times New Roman" pitchFamily="18" charset="0"/>
              </a:rPr>
            </a:br>
            <a:r>
              <a:rPr lang="hu-HU" sz="1600">
                <a:solidFill>
                  <a:schemeClr val="bg1"/>
                </a:solidFill>
                <a:latin typeface="Times New Roman" pitchFamily="18" charset="0"/>
              </a:rPr>
              <a:t>Fizikai Intézet, Természettudományi Kar,</a:t>
            </a:r>
            <a:br>
              <a:rPr lang="hu-HU" sz="1600">
                <a:solidFill>
                  <a:schemeClr val="bg1"/>
                </a:solidFill>
                <a:latin typeface="Times New Roman" pitchFamily="18" charset="0"/>
              </a:rPr>
            </a:br>
            <a:r>
              <a:rPr lang="hu-HU" sz="1600">
                <a:solidFill>
                  <a:schemeClr val="bg1"/>
                </a:solidFill>
                <a:latin typeface="Times New Roman" pitchFamily="18" charset="0"/>
              </a:rPr>
              <a:t>Eötvös Loránd Tudományegyetem, Budapest</a:t>
            </a:r>
            <a:endParaRPr lang="en-GB" sz="1600">
              <a:solidFill>
                <a:schemeClr val="bg1"/>
              </a:solidFill>
              <a:latin typeface="Times New Roman" pitchFamily="18" charset="0"/>
            </a:endParaRPr>
          </a:p>
        </p:txBody>
      </p:sp>
      <p:pic>
        <p:nvPicPr>
          <p:cNvPr id="191497" name="Picture 5" descr="ELTE1"/>
          <p:cNvPicPr>
            <a:picLocks noChangeAspect="1" noChangeArrowheads="1"/>
          </p:cNvPicPr>
          <p:nvPr/>
        </p:nvPicPr>
        <p:blipFill>
          <a:blip r:embed="rId3" cstate="print"/>
          <a:srcRect/>
          <a:stretch>
            <a:fillRect/>
          </a:stretch>
        </p:blipFill>
        <p:spPr bwMode="auto">
          <a:xfrm>
            <a:off x="627063" y="5608638"/>
            <a:ext cx="1136650" cy="1133475"/>
          </a:xfrm>
          <a:prstGeom prst="rect">
            <a:avLst/>
          </a:prstGeom>
          <a:noFill/>
          <a:ln w="9525">
            <a:noFill/>
            <a:miter lim="800000"/>
            <a:headEnd/>
            <a:tailEnd/>
          </a:ln>
        </p:spPr>
      </p:pic>
      <p:pic>
        <p:nvPicPr>
          <p:cNvPr id="191498" name="Picture 10" descr="labor-logo-magyar-kerek"/>
          <p:cNvPicPr>
            <a:picLocks noChangeAspect="1" noChangeArrowheads="1"/>
          </p:cNvPicPr>
          <p:nvPr/>
        </p:nvPicPr>
        <p:blipFill>
          <a:blip r:embed="rId4" cstate="print"/>
          <a:srcRect/>
          <a:stretch>
            <a:fillRect/>
          </a:stretch>
        </p:blipFill>
        <p:spPr bwMode="auto">
          <a:xfrm>
            <a:off x="7308850" y="5621338"/>
            <a:ext cx="1120775" cy="11207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71438" y="73025"/>
            <a:ext cx="8964612" cy="835025"/>
          </a:xfrm>
        </p:spPr>
        <p:txBody>
          <a:bodyPr/>
          <a:lstStyle/>
          <a:p>
            <a:pPr algn="just"/>
            <a:r>
              <a:rPr lang="hu-HU" sz="2000" b="1">
                <a:solidFill>
                  <a:srgbClr val="009900"/>
                </a:solidFill>
                <a:latin typeface="Times New Roman" pitchFamily="18" charset="0"/>
              </a:rPr>
              <a:t>Mikroszkopikus</a:t>
            </a:r>
            <a:r>
              <a:rPr lang="hu-HU" sz="2000">
                <a:latin typeface="Times New Roman" pitchFamily="18" charset="0"/>
              </a:rPr>
              <a:t> méretű vízlepergető képződmények (például víztaszító viaszszőrök, bordák) alakultak ki a levél felszínén, hogy megnehezítsék a víz megtapadását.</a:t>
            </a:r>
          </a:p>
        </p:txBody>
      </p:sp>
      <p:pic>
        <p:nvPicPr>
          <p:cNvPr id="232451" name="Picture 3" descr="Schwimmfarn_5"/>
          <p:cNvPicPr>
            <a:picLocks noChangeAspect="1" noChangeArrowheads="1"/>
          </p:cNvPicPr>
          <p:nvPr/>
        </p:nvPicPr>
        <p:blipFill>
          <a:blip r:embed="rId2" cstate="print"/>
          <a:srcRect/>
          <a:stretch>
            <a:fillRect/>
          </a:stretch>
        </p:blipFill>
        <p:spPr bwMode="auto">
          <a:xfrm>
            <a:off x="0" y="1000125"/>
            <a:ext cx="9144000" cy="5857875"/>
          </a:xfrm>
          <a:prstGeom prst="rect">
            <a:avLst/>
          </a:prstGeom>
          <a:noFill/>
        </p:spPr>
      </p:pic>
      <p:pic>
        <p:nvPicPr>
          <p:cNvPr id="232452" name="Picture 4" descr="barthlott-farn-2,property=bild,bereich=bio,sprache=de"/>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71438" y="73025"/>
            <a:ext cx="6084887" cy="835025"/>
          </a:xfrm>
        </p:spPr>
        <p:txBody>
          <a:bodyPr/>
          <a:lstStyle/>
          <a:p>
            <a:pPr algn="l"/>
            <a:r>
              <a:rPr lang="hu-HU" sz="2000">
                <a:latin typeface="Times New Roman" pitchFamily="18" charset="0"/>
              </a:rPr>
              <a:t>A levél felszínén különböző </a:t>
            </a:r>
            <a:r>
              <a:rPr lang="hu-HU" sz="2000" b="1">
                <a:solidFill>
                  <a:srgbClr val="FF0000"/>
                </a:solidFill>
                <a:latin typeface="Times New Roman" pitchFamily="18" charset="0"/>
              </a:rPr>
              <a:t>makroszkopikus</a:t>
            </a:r>
            <a:r>
              <a:rPr lang="hu-HU" sz="2000">
                <a:latin typeface="Times New Roman" pitchFamily="18" charset="0"/>
              </a:rPr>
              <a:t> struktúrák</a:t>
            </a:r>
            <a:br>
              <a:rPr lang="hu-HU" sz="2000">
                <a:latin typeface="Times New Roman" pitchFamily="18" charset="0"/>
              </a:rPr>
            </a:br>
            <a:r>
              <a:rPr lang="hu-HU" sz="2000">
                <a:latin typeface="Times New Roman" pitchFamily="18" charset="0"/>
              </a:rPr>
              <a:t>vezetik el a vizet (vízelvezető csatornák, levélcsúcs).</a:t>
            </a:r>
          </a:p>
        </p:txBody>
      </p:sp>
      <p:pic>
        <p:nvPicPr>
          <p:cNvPr id="233477" name="Picture 5" descr="++water-drop-on-the-leaf"/>
          <p:cNvPicPr>
            <a:picLocks noChangeAspect="1" noChangeArrowheads="1"/>
          </p:cNvPicPr>
          <p:nvPr/>
        </p:nvPicPr>
        <p:blipFill>
          <a:blip r:embed="rId2" cstate="print"/>
          <a:srcRect/>
          <a:stretch>
            <a:fillRect/>
          </a:stretch>
        </p:blipFill>
        <p:spPr bwMode="auto">
          <a:xfrm>
            <a:off x="3286125" y="2981325"/>
            <a:ext cx="5857875" cy="3876675"/>
          </a:xfrm>
          <a:prstGeom prst="rect">
            <a:avLst/>
          </a:prstGeom>
          <a:noFill/>
        </p:spPr>
      </p:pic>
      <p:pic>
        <p:nvPicPr>
          <p:cNvPr id="233475" name="Picture 3" descr="++level-zold-szivalaku-vizcsepp_885443_tinyfish"/>
          <p:cNvPicPr>
            <a:picLocks noChangeAspect="1" noChangeArrowheads="1"/>
          </p:cNvPicPr>
          <p:nvPr/>
        </p:nvPicPr>
        <p:blipFill>
          <a:blip r:embed="rId3" cstate="print"/>
          <a:srcRect/>
          <a:stretch>
            <a:fillRect/>
          </a:stretch>
        </p:blipFill>
        <p:spPr bwMode="auto">
          <a:xfrm>
            <a:off x="7010400" y="0"/>
            <a:ext cx="2133600" cy="2857500"/>
          </a:xfrm>
          <a:prstGeom prst="rect">
            <a:avLst/>
          </a:prstGeom>
          <a:noFill/>
        </p:spPr>
      </p:pic>
      <p:pic>
        <p:nvPicPr>
          <p:cNvPr id="233476" name="Picture 4" descr="++viburnum_bodnatense_level"/>
          <p:cNvPicPr>
            <a:picLocks noChangeAspect="1" noChangeArrowheads="1"/>
          </p:cNvPicPr>
          <p:nvPr/>
        </p:nvPicPr>
        <p:blipFill>
          <a:blip r:embed="rId4" cstate="print"/>
          <a:srcRect/>
          <a:stretch>
            <a:fillRect/>
          </a:stretch>
        </p:blipFill>
        <p:spPr bwMode="auto">
          <a:xfrm>
            <a:off x="0" y="908050"/>
            <a:ext cx="4810125" cy="383857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emo"/>
          <p:cNvPicPr>
            <a:picLocks noChangeAspect="1" noChangeArrowheads="1"/>
          </p:cNvPicPr>
          <p:nvPr/>
        </p:nvPicPr>
        <p:blipFill>
          <a:blip r:embed="rId2" cstate="print"/>
          <a:srcRect/>
          <a:stretch>
            <a:fillRect/>
          </a:stretch>
        </p:blipFill>
        <p:spPr bwMode="auto">
          <a:xfrm>
            <a:off x="1403350" y="0"/>
            <a:ext cx="6327775" cy="6858000"/>
          </a:xfrm>
          <a:prstGeom prst="rect">
            <a:avLst/>
          </a:prstGeom>
          <a:noFill/>
        </p:spPr>
      </p:pic>
      <p:sp>
        <p:nvSpPr>
          <p:cNvPr id="68611" name="Text Box 3"/>
          <p:cNvSpPr txBox="1">
            <a:spLocks noChangeArrowheads="1"/>
          </p:cNvSpPr>
          <p:nvPr/>
        </p:nvSpPr>
        <p:spPr bwMode="auto">
          <a:xfrm>
            <a:off x="649288" y="234950"/>
            <a:ext cx="2051050" cy="457200"/>
          </a:xfrm>
          <a:prstGeom prst="rect">
            <a:avLst/>
          </a:prstGeom>
          <a:noFill/>
          <a:ln w="9525">
            <a:noFill/>
            <a:miter lim="800000"/>
            <a:headEnd/>
            <a:tailEnd/>
          </a:ln>
          <a:effectLst/>
        </p:spPr>
        <p:txBody>
          <a:bodyPr>
            <a:spAutoFit/>
          </a:bodyPr>
          <a:lstStyle/>
          <a:p>
            <a:r>
              <a:rPr lang="hu-HU" sz="2400" b="1">
                <a:latin typeface="Times New Roman" pitchFamily="18" charset="0"/>
              </a:rPr>
              <a:t>Triviális ötlet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functions"/>
          <p:cNvPicPr>
            <a:picLocks noChangeAspect="1" noChangeArrowheads="1"/>
          </p:cNvPicPr>
          <p:nvPr/>
        </p:nvPicPr>
        <p:blipFill>
          <a:blip r:embed="rId3" cstate="print"/>
          <a:srcRect/>
          <a:stretch>
            <a:fillRect/>
          </a:stretch>
        </p:blipFill>
        <p:spPr bwMode="auto">
          <a:xfrm>
            <a:off x="4292600" y="0"/>
            <a:ext cx="4851400" cy="3714750"/>
          </a:xfrm>
          <a:prstGeom prst="rect">
            <a:avLst/>
          </a:prstGeom>
          <a:noFill/>
          <a:ln w="9525">
            <a:noFill/>
            <a:miter lim="800000"/>
            <a:headEnd/>
            <a:tailEnd/>
          </a:ln>
        </p:spPr>
      </p:pic>
      <p:pic>
        <p:nvPicPr>
          <p:cNvPr id="69635" name="Picture 5" descr="fitting_example"/>
          <p:cNvPicPr>
            <a:picLocks noChangeAspect="1" noChangeArrowheads="1"/>
          </p:cNvPicPr>
          <p:nvPr/>
        </p:nvPicPr>
        <p:blipFill>
          <a:blip r:embed="rId4" cstate="print"/>
          <a:srcRect/>
          <a:stretch>
            <a:fillRect/>
          </a:stretch>
        </p:blipFill>
        <p:spPr bwMode="auto">
          <a:xfrm>
            <a:off x="4859338" y="3357563"/>
            <a:ext cx="4105275" cy="3190875"/>
          </a:xfrm>
          <a:prstGeom prst="rect">
            <a:avLst/>
          </a:prstGeom>
          <a:noFill/>
          <a:ln w="9525">
            <a:noFill/>
            <a:miter lim="800000"/>
            <a:headEnd/>
            <a:tailEnd/>
          </a:ln>
        </p:spPr>
      </p:pic>
      <p:graphicFrame>
        <p:nvGraphicFramePr>
          <p:cNvPr id="69636" name="Object 4"/>
          <p:cNvGraphicFramePr>
            <a:graphicFrameLocks noChangeAspect="1"/>
          </p:cNvGraphicFramePr>
          <p:nvPr/>
        </p:nvGraphicFramePr>
        <p:xfrm>
          <a:off x="323850" y="1239838"/>
          <a:ext cx="1871663" cy="749300"/>
        </p:xfrm>
        <a:graphic>
          <a:graphicData uri="http://schemas.openxmlformats.org/presentationml/2006/ole">
            <p:oleObj spid="_x0000_s69636" name="Egyenlet" r:id="rId5" imgW="1143000" imgH="457200" progId="Equation.3">
              <p:embed/>
            </p:oleObj>
          </a:graphicData>
        </a:graphic>
      </p:graphicFrame>
      <p:graphicFrame>
        <p:nvGraphicFramePr>
          <p:cNvPr id="69637" name="Object 5"/>
          <p:cNvGraphicFramePr>
            <a:graphicFrameLocks noChangeAspect="1"/>
          </p:cNvGraphicFramePr>
          <p:nvPr/>
        </p:nvGraphicFramePr>
        <p:xfrm>
          <a:off x="2771775" y="1439863"/>
          <a:ext cx="1368425" cy="404812"/>
        </p:xfrm>
        <a:graphic>
          <a:graphicData uri="http://schemas.openxmlformats.org/presentationml/2006/ole">
            <p:oleObj spid="_x0000_s69637" name="Egyenlet" r:id="rId6" imgW="774364" imgH="228501" progId="Equation.3">
              <p:embed/>
            </p:oleObj>
          </a:graphicData>
        </a:graphic>
      </p:graphicFrame>
      <p:sp>
        <p:nvSpPr>
          <p:cNvPr id="69638" name="Rectangle 6"/>
          <p:cNvSpPr>
            <a:spLocks noChangeArrowheads="1"/>
          </p:cNvSpPr>
          <p:nvPr/>
        </p:nvSpPr>
        <p:spPr bwMode="auto">
          <a:xfrm>
            <a:off x="0" y="2949575"/>
            <a:ext cx="9144000" cy="0"/>
          </a:xfrm>
          <a:prstGeom prst="rect">
            <a:avLst/>
          </a:prstGeom>
          <a:noFill/>
          <a:ln w="9525">
            <a:noFill/>
            <a:miter lim="800000"/>
            <a:headEnd/>
            <a:tailEnd/>
          </a:ln>
          <a:effectLst/>
        </p:spPr>
        <p:txBody>
          <a:bodyPr wrap="none" anchor="ctr">
            <a:spAutoFit/>
          </a:bodyPr>
          <a:lstStyle/>
          <a:p>
            <a:endParaRPr lang="hu-HU"/>
          </a:p>
        </p:txBody>
      </p:sp>
      <p:sp>
        <p:nvSpPr>
          <p:cNvPr id="69639" name="Text Box 7"/>
          <p:cNvSpPr txBox="1">
            <a:spLocks noChangeArrowheads="1"/>
          </p:cNvSpPr>
          <p:nvPr/>
        </p:nvSpPr>
        <p:spPr bwMode="auto">
          <a:xfrm>
            <a:off x="73025" y="92075"/>
            <a:ext cx="3635375" cy="457200"/>
          </a:xfrm>
          <a:prstGeom prst="rect">
            <a:avLst/>
          </a:prstGeom>
          <a:noFill/>
          <a:ln w="9525">
            <a:noFill/>
            <a:miter lim="800000"/>
            <a:headEnd/>
            <a:tailEnd/>
          </a:ln>
          <a:effectLst/>
        </p:spPr>
        <p:txBody>
          <a:bodyPr>
            <a:spAutoFit/>
          </a:bodyPr>
          <a:lstStyle/>
          <a:p>
            <a:r>
              <a:rPr lang="hu-HU" sz="2400" b="1">
                <a:latin typeface="Times New Roman" pitchFamily="18" charset="0"/>
              </a:rPr>
              <a:t>A cseppalak közelítése</a:t>
            </a:r>
          </a:p>
        </p:txBody>
      </p:sp>
      <p:sp>
        <p:nvSpPr>
          <p:cNvPr id="69640" name="Text Box 8"/>
          <p:cNvSpPr txBox="1">
            <a:spLocks noChangeArrowheads="1"/>
          </p:cNvSpPr>
          <p:nvPr/>
        </p:nvSpPr>
        <p:spPr bwMode="auto">
          <a:xfrm>
            <a:off x="158750" y="685800"/>
            <a:ext cx="2609850" cy="366713"/>
          </a:xfrm>
          <a:prstGeom prst="rect">
            <a:avLst/>
          </a:prstGeom>
          <a:noFill/>
          <a:ln w="9525">
            <a:noFill/>
            <a:miter lim="800000"/>
            <a:headEnd/>
            <a:tailEnd/>
          </a:ln>
          <a:effectLst/>
        </p:spPr>
        <p:txBody>
          <a:bodyPr wrap="none">
            <a:spAutoFit/>
          </a:bodyPr>
          <a:lstStyle/>
          <a:p>
            <a:r>
              <a:rPr lang="hu-HU">
                <a:latin typeface="Times New Roman" pitchFamily="18" charset="0"/>
              </a:rPr>
              <a:t>Felső függvény: ellipszoid</a:t>
            </a:r>
          </a:p>
        </p:txBody>
      </p:sp>
      <p:sp>
        <p:nvSpPr>
          <p:cNvPr id="69641" name="Text Box 9"/>
          <p:cNvSpPr txBox="1">
            <a:spLocks noChangeArrowheads="1"/>
          </p:cNvSpPr>
          <p:nvPr/>
        </p:nvSpPr>
        <p:spPr bwMode="auto">
          <a:xfrm>
            <a:off x="107950" y="2493963"/>
            <a:ext cx="3733800" cy="366712"/>
          </a:xfrm>
          <a:prstGeom prst="rect">
            <a:avLst/>
          </a:prstGeom>
          <a:noFill/>
          <a:ln w="9525">
            <a:noFill/>
            <a:miter lim="800000"/>
            <a:headEnd/>
            <a:tailEnd/>
          </a:ln>
          <a:effectLst/>
        </p:spPr>
        <p:txBody>
          <a:bodyPr wrap="none">
            <a:spAutoFit/>
          </a:bodyPr>
          <a:lstStyle/>
          <a:p>
            <a:r>
              <a:rPr lang="hu-HU">
                <a:latin typeface="Times New Roman" pitchFamily="18" charset="0"/>
              </a:rPr>
              <a:t>Alsó függvény: (módosított) ellipszoid</a:t>
            </a:r>
          </a:p>
        </p:txBody>
      </p:sp>
      <p:sp>
        <p:nvSpPr>
          <p:cNvPr id="69642" name="Text Box 10"/>
          <p:cNvSpPr txBox="1">
            <a:spLocks noChangeArrowheads="1"/>
          </p:cNvSpPr>
          <p:nvPr/>
        </p:nvSpPr>
        <p:spPr bwMode="auto">
          <a:xfrm>
            <a:off x="8101013" y="260350"/>
            <a:ext cx="476250" cy="366713"/>
          </a:xfrm>
          <a:prstGeom prst="rect">
            <a:avLst/>
          </a:prstGeom>
          <a:noFill/>
          <a:ln w="9525">
            <a:noFill/>
            <a:miter lim="800000"/>
            <a:headEnd/>
            <a:tailEnd/>
          </a:ln>
          <a:effectLst/>
        </p:spPr>
        <p:txBody>
          <a:bodyPr wrap="none">
            <a:spAutoFit/>
          </a:bodyPr>
          <a:lstStyle/>
          <a:p>
            <a:r>
              <a:rPr lang="hu-HU"/>
              <a:t>f(r)</a:t>
            </a:r>
          </a:p>
        </p:txBody>
      </p:sp>
      <p:sp>
        <p:nvSpPr>
          <p:cNvPr id="69643" name="Text Box 11"/>
          <p:cNvSpPr txBox="1">
            <a:spLocks noChangeArrowheads="1"/>
          </p:cNvSpPr>
          <p:nvPr/>
        </p:nvSpPr>
        <p:spPr bwMode="auto">
          <a:xfrm>
            <a:off x="8316913" y="2420938"/>
            <a:ext cx="539750" cy="366712"/>
          </a:xfrm>
          <a:prstGeom prst="rect">
            <a:avLst/>
          </a:prstGeom>
          <a:noFill/>
          <a:ln w="9525">
            <a:noFill/>
            <a:miter lim="800000"/>
            <a:headEnd/>
            <a:tailEnd/>
          </a:ln>
          <a:effectLst/>
        </p:spPr>
        <p:txBody>
          <a:bodyPr wrap="none">
            <a:spAutoFit/>
          </a:bodyPr>
          <a:lstStyle/>
          <a:p>
            <a:r>
              <a:rPr lang="hu-HU"/>
              <a:t>g(r)</a:t>
            </a:r>
          </a:p>
        </p:txBody>
      </p:sp>
      <p:sp>
        <p:nvSpPr>
          <p:cNvPr id="69644" name="Text Box 12"/>
          <p:cNvSpPr txBox="1">
            <a:spLocks noChangeArrowheads="1"/>
          </p:cNvSpPr>
          <p:nvPr/>
        </p:nvSpPr>
        <p:spPr bwMode="auto">
          <a:xfrm>
            <a:off x="8532813" y="2997200"/>
            <a:ext cx="260350" cy="366713"/>
          </a:xfrm>
          <a:prstGeom prst="rect">
            <a:avLst/>
          </a:prstGeom>
          <a:noFill/>
          <a:ln w="9525">
            <a:noFill/>
            <a:miter lim="800000"/>
            <a:headEnd/>
            <a:tailEnd/>
          </a:ln>
          <a:effectLst/>
        </p:spPr>
        <p:txBody>
          <a:bodyPr wrap="none">
            <a:spAutoFit/>
          </a:bodyPr>
          <a:lstStyle/>
          <a:p>
            <a:r>
              <a:rPr lang="hu-HU"/>
              <a:t>r</a:t>
            </a:r>
          </a:p>
        </p:txBody>
      </p:sp>
      <p:sp>
        <p:nvSpPr>
          <p:cNvPr id="69645" name="Rectangle 13"/>
          <p:cNvSpPr>
            <a:spLocks noChangeArrowheads="1"/>
          </p:cNvSpPr>
          <p:nvPr/>
        </p:nvSpPr>
        <p:spPr bwMode="auto">
          <a:xfrm>
            <a:off x="3128963" y="2949575"/>
            <a:ext cx="1098550" cy="274638"/>
          </a:xfrm>
          <a:prstGeom prst="rect">
            <a:avLst/>
          </a:prstGeom>
          <a:noFill/>
          <a:ln w="9525">
            <a:noFill/>
            <a:miter lim="800000"/>
            <a:headEnd/>
            <a:tailEnd/>
          </a:ln>
          <a:effectLst/>
        </p:spPr>
        <p:txBody>
          <a:bodyPr wrap="none" anchor="ctr">
            <a:spAutoFit/>
          </a:bodyPr>
          <a:lstStyle/>
          <a:p>
            <a:r>
              <a:rPr lang="hu-HU" sz="1200">
                <a:cs typeface="Times New Roman" pitchFamily="18" charset="0"/>
              </a:rPr>
              <a:t>	</a:t>
            </a:r>
            <a:endParaRPr lang="hu-HU"/>
          </a:p>
        </p:txBody>
      </p:sp>
      <p:graphicFrame>
        <p:nvGraphicFramePr>
          <p:cNvPr id="69646" name="Object 14"/>
          <p:cNvGraphicFramePr>
            <a:graphicFrameLocks noChangeAspect="1"/>
          </p:cNvGraphicFramePr>
          <p:nvPr/>
        </p:nvGraphicFramePr>
        <p:xfrm>
          <a:off x="223838" y="3213100"/>
          <a:ext cx="4305300" cy="673100"/>
        </p:xfrm>
        <a:graphic>
          <a:graphicData uri="http://schemas.openxmlformats.org/presentationml/2006/ole">
            <p:oleObj spid="_x0000_s69646" name="Egyenlet" r:id="rId7" imgW="2920680" imgH="457200" progId="Equation.3">
              <p:embed/>
            </p:oleObj>
          </a:graphicData>
        </a:graphic>
      </p:graphicFrame>
      <p:sp>
        <p:nvSpPr>
          <p:cNvPr id="69647" name="Rectangle 15"/>
          <p:cNvSpPr>
            <a:spLocks noChangeArrowheads="1"/>
          </p:cNvSpPr>
          <p:nvPr/>
        </p:nvSpPr>
        <p:spPr bwMode="auto">
          <a:xfrm>
            <a:off x="3128963" y="3681413"/>
            <a:ext cx="215900" cy="228600"/>
          </a:xfrm>
          <a:prstGeom prst="rect">
            <a:avLst/>
          </a:prstGeom>
          <a:noFill/>
          <a:ln w="9525">
            <a:noFill/>
            <a:miter lim="800000"/>
            <a:headEnd/>
            <a:tailEnd/>
          </a:ln>
          <a:effectLst/>
        </p:spPr>
        <p:txBody>
          <a:bodyPr wrap="none" anchor="ctr">
            <a:spAutoFit/>
          </a:bodyPr>
          <a:lstStyle/>
          <a:p>
            <a:r>
              <a:rPr lang="hu-HU" sz="900"/>
              <a:t> </a:t>
            </a:r>
            <a:endParaRPr lang="hu-HU"/>
          </a:p>
        </p:txBody>
      </p:sp>
      <p:sp>
        <p:nvSpPr>
          <p:cNvPr id="69648" name="Rectangle 16"/>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69649" name="Object 17"/>
          <p:cNvGraphicFramePr>
            <a:graphicFrameLocks noChangeAspect="1"/>
          </p:cNvGraphicFramePr>
          <p:nvPr/>
        </p:nvGraphicFramePr>
        <p:xfrm>
          <a:off x="1149350" y="4173538"/>
          <a:ext cx="2162175" cy="709612"/>
        </p:xfrm>
        <a:graphic>
          <a:graphicData uri="http://schemas.openxmlformats.org/presentationml/2006/ole">
            <p:oleObj spid="_x0000_s69649" name="Egyenlet" r:id="rId8" imgW="1193760" imgH="393480" progId="Equation.3">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WaterDropOnLeaf-fig-S2_NewPhyt"/>
          <p:cNvPicPr>
            <a:picLocks noChangeAspect="1" noChangeArrowheads="1"/>
          </p:cNvPicPr>
          <p:nvPr/>
        </p:nvPicPr>
        <p:blipFill>
          <a:blip r:embed="rId3" cstate="print"/>
          <a:srcRect/>
          <a:stretch>
            <a:fillRect/>
          </a:stretch>
        </p:blipFill>
        <p:spPr bwMode="auto">
          <a:xfrm>
            <a:off x="0" y="260350"/>
            <a:ext cx="4248150" cy="3708400"/>
          </a:xfrm>
          <a:prstGeom prst="rect">
            <a:avLst/>
          </a:prstGeom>
          <a:noFill/>
        </p:spPr>
      </p:pic>
      <p:pic>
        <p:nvPicPr>
          <p:cNvPr id="71683" name="Picture 3" descr="S3_a"/>
          <p:cNvPicPr>
            <a:picLocks noChangeAspect="1" noChangeArrowheads="1"/>
          </p:cNvPicPr>
          <p:nvPr/>
        </p:nvPicPr>
        <p:blipFill>
          <a:blip r:embed="rId4" cstate="print"/>
          <a:srcRect/>
          <a:stretch>
            <a:fillRect/>
          </a:stretch>
        </p:blipFill>
        <p:spPr bwMode="auto">
          <a:xfrm>
            <a:off x="0" y="4244975"/>
            <a:ext cx="1658938" cy="2613025"/>
          </a:xfrm>
          <a:prstGeom prst="rect">
            <a:avLst/>
          </a:prstGeom>
          <a:noFill/>
        </p:spPr>
      </p:pic>
      <p:pic>
        <p:nvPicPr>
          <p:cNvPr id="71684" name="Picture 4" descr="S3_b"/>
          <p:cNvPicPr>
            <a:picLocks noChangeAspect="1" noChangeArrowheads="1"/>
          </p:cNvPicPr>
          <p:nvPr/>
        </p:nvPicPr>
        <p:blipFill>
          <a:blip r:embed="rId5" cstate="print"/>
          <a:srcRect/>
          <a:stretch>
            <a:fillRect/>
          </a:stretch>
        </p:blipFill>
        <p:spPr bwMode="auto">
          <a:xfrm>
            <a:off x="1979613" y="4244975"/>
            <a:ext cx="1658937" cy="2613025"/>
          </a:xfrm>
          <a:prstGeom prst="rect">
            <a:avLst/>
          </a:prstGeom>
          <a:noFill/>
        </p:spPr>
      </p:pic>
      <p:sp>
        <p:nvSpPr>
          <p:cNvPr id="71685" name="Rectangle 5"/>
          <p:cNvSpPr>
            <a:spLocks noChangeArrowheads="1"/>
          </p:cNvSpPr>
          <p:nvPr/>
        </p:nvSpPr>
        <p:spPr bwMode="auto">
          <a:xfrm>
            <a:off x="0" y="3300413"/>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71686" name="Object 6"/>
          <p:cNvGraphicFramePr>
            <a:graphicFrameLocks noChangeAspect="1"/>
          </p:cNvGraphicFramePr>
          <p:nvPr/>
        </p:nvGraphicFramePr>
        <p:xfrm>
          <a:off x="6551613" y="333375"/>
          <a:ext cx="2592387" cy="463550"/>
        </p:xfrm>
        <a:graphic>
          <a:graphicData uri="http://schemas.openxmlformats.org/presentationml/2006/ole">
            <p:oleObj spid="_x0000_s71686" name="Egyenlet" r:id="rId6" imgW="1435100" imgH="254000" progId="Equation.3">
              <p:embed/>
            </p:oleObj>
          </a:graphicData>
        </a:graphic>
      </p:graphicFrame>
      <p:sp>
        <p:nvSpPr>
          <p:cNvPr id="71687" name="Rectangle 7"/>
          <p:cNvSpPr>
            <a:spLocks noChangeArrowheads="1"/>
          </p:cNvSpPr>
          <p:nvPr/>
        </p:nvSpPr>
        <p:spPr bwMode="auto">
          <a:xfrm>
            <a:off x="0" y="318135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71688" name="Object 8"/>
          <p:cNvGraphicFramePr>
            <a:graphicFrameLocks noChangeAspect="1"/>
          </p:cNvGraphicFramePr>
          <p:nvPr/>
        </p:nvGraphicFramePr>
        <p:xfrm>
          <a:off x="3995738" y="5084763"/>
          <a:ext cx="2808287" cy="638175"/>
        </p:xfrm>
        <a:graphic>
          <a:graphicData uri="http://schemas.openxmlformats.org/presentationml/2006/ole">
            <p:oleObj spid="_x0000_s71688" name="Egyenlet" r:id="rId7" imgW="2184400" imgH="495300" progId="Equation.3">
              <p:embed/>
            </p:oleObj>
          </a:graphicData>
        </a:graphic>
      </p:graphicFrame>
      <p:sp>
        <p:nvSpPr>
          <p:cNvPr id="71689" name="Rectangle 9"/>
          <p:cNvSpPr>
            <a:spLocks noChangeArrowheads="1"/>
          </p:cNvSpPr>
          <p:nvPr/>
        </p:nvSpPr>
        <p:spPr bwMode="auto">
          <a:xfrm>
            <a:off x="0" y="331470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71690" name="Object 10"/>
          <p:cNvGraphicFramePr>
            <a:graphicFrameLocks noChangeAspect="1"/>
          </p:cNvGraphicFramePr>
          <p:nvPr/>
        </p:nvGraphicFramePr>
        <p:xfrm>
          <a:off x="3995738" y="5876925"/>
          <a:ext cx="3529012" cy="347663"/>
        </p:xfrm>
        <a:graphic>
          <a:graphicData uri="http://schemas.openxmlformats.org/presentationml/2006/ole">
            <p:oleObj spid="_x0000_s71690" name="Egyenlet" r:id="rId8" imgW="2311400" imgH="228600" progId="Equation.3">
              <p:embed/>
            </p:oleObj>
          </a:graphicData>
        </a:graphic>
      </p:graphicFrame>
      <p:sp>
        <p:nvSpPr>
          <p:cNvPr id="71691" name="Text Box 11"/>
          <p:cNvSpPr txBox="1">
            <a:spLocks noChangeArrowheads="1"/>
          </p:cNvSpPr>
          <p:nvPr/>
        </p:nvSpPr>
        <p:spPr bwMode="auto">
          <a:xfrm>
            <a:off x="119063" y="-100013"/>
            <a:ext cx="2724150" cy="457201"/>
          </a:xfrm>
          <a:prstGeom prst="rect">
            <a:avLst/>
          </a:prstGeom>
          <a:noFill/>
          <a:ln w="9525">
            <a:noFill/>
            <a:miter lim="800000"/>
            <a:headEnd/>
            <a:tailEnd/>
          </a:ln>
          <a:effectLst/>
        </p:spPr>
        <p:txBody>
          <a:bodyPr>
            <a:spAutoFit/>
          </a:bodyPr>
          <a:lstStyle/>
          <a:p>
            <a:r>
              <a:rPr lang="hu-HU" sz="2400" b="1">
                <a:latin typeface="Times New Roman" pitchFamily="18" charset="0"/>
              </a:rPr>
              <a:t>Sugármenetkövetés</a:t>
            </a:r>
          </a:p>
        </p:txBody>
      </p:sp>
      <p:sp>
        <p:nvSpPr>
          <p:cNvPr id="71692" name="Rectangle 12"/>
          <p:cNvSpPr>
            <a:spLocks noChangeArrowheads="1"/>
          </p:cNvSpPr>
          <p:nvPr/>
        </p:nvSpPr>
        <p:spPr bwMode="auto">
          <a:xfrm>
            <a:off x="6732588" y="908050"/>
            <a:ext cx="1409700" cy="366713"/>
          </a:xfrm>
          <a:prstGeom prst="rect">
            <a:avLst/>
          </a:prstGeom>
          <a:noFill/>
          <a:ln w="9525">
            <a:noFill/>
            <a:miter lim="800000"/>
            <a:headEnd/>
            <a:tailEnd/>
          </a:ln>
          <a:effectLst/>
        </p:spPr>
        <p:txBody>
          <a:bodyPr wrap="none" anchor="ctr">
            <a:spAutoFit/>
          </a:bodyPr>
          <a:lstStyle/>
          <a:p>
            <a:r>
              <a:rPr lang="hu-HU" i="1" u="sng"/>
              <a:t>S</a:t>
            </a:r>
            <a:r>
              <a:rPr lang="hu-HU"/>
              <a:t>(</a:t>
            </a:r>
            <a:r>
              <a:rPr lang="hu-HU" i="1"/>
              <a:t>x</a:t>
            </a:r>
            <a:r>
              <a:rPr lang="hu-HU"/>
              <a:t>,</a:t>
            </a:r>
            <a:r>
              <a:rPr lang="hu-HU" i="1"/>
              <a:t>y</a:t>
            </a:r>
            <a:r>
              <a:rPr lang="hu-HU"/>
              <a:t>,</a:t>
            </a:r>
            <a:r>
              <a:rPr lang="hu-HU" i="1"/>
              <a:t>z</a:t>
            </a:r>
            <a:r>
              <a:rPr lang="hu-HU"/>
              <a:t>) = 0 </a:t>
            </a:r>
          </a:p>
        </p:txBody>
      </p:sp>
      <p:sp>
        <p:nvSpPr>
          <p:cNvPr id="71693" name="Text Box 13"/>
          <p:cNvSpPr txBox="1">
            <a:spLocks noChangeArrowheads="1"/>
          </p:cNvSpPr>
          <p:nvPr/>
        </p:nvSpPr>
        <p:spPr bwMode="auto">
          <a:xfrm>
            <a:off x="4500563" y="909638"/>
            <a:ext cx="1816100" cy="366712"/>
          </a:xfrm>
          <a:prstGeom prst="rect">
            <a:avLst/>
          </a:prstGeom>
          <a:noFill/>
          <a:ln w="9525">
            <a:noFill/>
            <a:miter lim="800000"/>
            <a:headEnd/>
            <a:tailEnd/>
          </a:ln>
          <a:effectLst/>
        </p:spPr>
        <p:txBody>
          <a:bodyPr wrap="none">
            <a:spAutoFit/>
          </a:bodyPr>
          <a:lstStyle/>
          <a:p>
            <a:r>
              <a:rPr lang="hu-HU">
                <a:latin typeface="Times New Roman" pitchFamily="18" charset="0"/>
              </a:rPr>
              <a:t>Felület egyenlete:</a:t>
            </a:r>
          </a:p>
        </p:txBody>
      </p:sp>
      <p:sp>
        <p:nvSpPr>
          <p:cNvPr id="71694" name="Text Box 14"/>
          <p:cNvSpPr txBox="1">
            <a:spLocks noChangeArrowheads="1"/>
          </p:cNvSpPr>
          <p:nvPr/>
        </p:nvSpPr>
        <p:spPr bwMode="auto">
          <a:xfrm>
            <a:off x="4500563" y="334963"/>
            <a:ext cx="1600200" cy="366712"/>
          </a:xfrm>
          <a:prstGeom prst="rect">
            <a:avLst/>
          </a:prstGeom>
          <a:noFill/>
          <a:ln w="9525">
            <a:noFill/>
            <a:miter lim="800000"/>
            <a:headEnd/>
            <a:tailEnd/>
          </a:ln>
          <a:effectLst/>
        </p:spPr>
        <p:txBody>
          <a:bodyPr wrap="none">
            <a:spAutoFit/>
          </a:bodyPr>
          <a:lstStyle/>
          <a:p>
            <a:r>
              <a:rPr lang="hu-HU">
                <a:latin typeface="Times New Roman" pitchFamily="18" charset="0"/>
              </a:rPr>
              <a:t>Fénysugár útja:</a:t>
            </a:r>
          </a:p>
        </p:txBody>
      </p:sp>
      <p:sp>
        <p:nvSpPr>
          <p:cNvPr id="71695" name="Text Box 15"/>
          <p:cNvSpPr txBox="1">
            <a:spLocks noChangeArrowheads="1"/>
          </p:cNvSpPr>
          <p:nvPr/>
        </p:nvSpPr>
        <p:spPr bwMode="auto">
          <a:xfrm>
            <a:off x="4500563" y="1414463"/>
            <a:ext cx="1631950" cy="366712"/>
          </a:xfrm>
          <a:prstGeom prst="rect">
            <a:avLst/>
          </a:prstGeom>
          <a:noFill/>
          <a:ln w="9525">
            <a:noFill/>
            <a:miter lim="800000"/>
            <a:headEnd/>
            <a:tailEnd/>
          </a:ln>
          <a:effectLst/>
        </p:spPr>
        <p:txBody>
          <a:bodyPr wrap="none">
            <a:spAutoFit/>
          </a:bodyPr>
          <a:lstStyle/>
          <a:p>
            <a:r>
              <a:rPr lang="hu-HU">
                <a:latin typeface="Times New Roman" pitchFamily="18" charset="0"/>
              </a:rPr>
              <a:t>Behelyettesítés:</a:t>
            </a:r>
          </a:p>
        </p:txBody>
      </p:sp>
      <p:sp>
        <p:nvSpPr>
          <p:cNvPr id="71696" name="Rectangle 16"/>
          <p:cNvSpPr>
            <a:spLocks noChangeArrowheads="1"/>
          </p:cNvSpPr>
          <p:nvPr/>
        </p:nvSpPr>
        <p:spPr bwMode="auto">
          <a:xfrm>
            <a:off x="0" y="329565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71697" name="Object 17"/>
          <p:cNvGraphicFramePr>
            <a:graphicFrameLocks noChangeAspect="1"/>
          </p:cNvGraphicFramePr>
          <p:nvPr/>
        </p:nvGraphicFramePr>
        <p:xfrm>
          <a:off x="3851275" y="1844675"/>
          <a:ext cx="5184775" cy="392113"/>
        </p:xfrm>
        <a:graphic>
          <a:graphicData uri="http://schemas.openxmlformats.org/presentationml/2006/ole">
            <p:oleObj spid="_x0000_s71697" name="Egyenlet" r:id="rId9" imgW="3530600" imgH="266700" progId="Equation.3">
              <p:embed/>
            </p:oleObj>
          </a:graphicData>
        </a:graphic>
      </p:graphicFrame>
      <p:sp>
        <p:nvSpPr>
          <p:cNvPr id="71698" name="Text Box 18"/>
          <p:cNvSpPr txBox="1">
            <a:spLocks noChangeArrowheads="1"/>
          </p:cNvSpPr>
          <p:nvPr/>
        </p:nvSpPr>
        <p:spPr bwMode="auto">
          <a:xfrm>
            <a:off x="3995738" y="2422525"/>
            <a:ext cx="4184650" cy="366713"/>
          </a:xfrm>
          <a:prstGeom prst="rect">
            <a:avLst/>
          </a:prstGeom>
          <a:noFill/>
          <a:ln w="9525">
            <a:noFill/>
            <a:miter lim="800000"/>
            <a:headEnd/>
            <a:tailEnd/>
          </a:ln>
          <a:effectLst/>
        </p:spPr>
        <p:txBody>
          <a:bodyPr wrap="none">
            <a:spAutoFit/>
          </a:bodyPr>
          <a:lstStyle/>
          <a:p>
            <a:r>
              <a:rPr lang="hu-HU">
                <a:latin typeface="Times New Roman" pitchFamily="18" charset="0"/>
              </a:rPr>
              <a:t>A „t” megoldások adják a metszéspontokat.</a:t>
            </a:r>
          </a:p>
        </p:txBody>
      </p:sp>
      <p:graphicFrame>
        <p:nvGraphicFramePr>
          <p:cNvPr id="71699" name="Object 19"/>
          <p:cNvGraphicFramePr>
            <a:graphicFrameLocks noChangeAspect="1"/>
          </p:cNvGraphicFramePr>
          <p:nvPr/>
        </p:nvGraphicFramePr>
        <p:xfrm>
          <a:off x="3995738" y="3500438"/>
          <a:ext cx="1584325" cy="884237"/>
        </p:xfrm>
        <a:graphic>
          <a:graphicData uri="http://schemas.openxmlformats.org/presentationml/2006/ole">
            <p:oleObj spid="_x0000_s71699" name="Egyenlet" r:id="rId10" imgW="901700" imgH="508000" progId="Equation.3">
              <p:embed/>
            </p:oleObj>
          </a:graphicData>
        </a:graphic>
      </p:graphicFrame>
      <p:graphicFrame>
        <p:nvGraphicFramePr>
          <p:cNvPr id="71700" name="Object 20"/>
          <p:cNvGraphicFramePr>
            <a:graphicFrameLocks noChangeAspect="1"/>
          </p:cNvGraphicFramePr>
          <p:nvPr/>
        </p:nvGraphicFramePr>
        <p:xfrm>
          <a:off x="6659563" y="3429000"/>
          <a:ext cx="1381125" cy="495300"/>
        </p:xfrm>
        <a:graphic>
          <a:graphicData uri="http://schemas.openxmlformats.org/presentationml/2006/ole">
            <p:oleObj spid="_x0000_s71700" name="Egyenlet" r:id="rId11" imgW="1384300" imgH="495300" progId="Equation.3">
              <p:embed/>
            </p:oleObj>
          </a:graphicData>
        </a:graphic>
      </p:graphicFrame>
      <p:graphicFrame>
        <p:nvGraphicFramePr>
          <p:cNvPr id="71701" name="Object 21"/>
          <p:cNvGraphicFramePr>
            <a:graphicFrameLocks noChangeAspect="1"/>
          </p:cNvGraphicFramePr>
          <p:nvPr/>
        </p:nvGraphicFramePr>
        <p:xfrm>
          <a:off x="6659563" y="3933825"/>
          <a:ext cx="1409700" cy="523875"/>
        </p:xfrm>
        <a:graphic>
          <a:graphicData uri="http://schemas.openxmlformats.org/presentationml/2006/ole">
            <p:oleObj spid="_x0000_s71701" name="Egyenlet" r:id="rId12" imgW="1409088" imgH="520474" progId="Equation.3">
              <p:embed/>
            </p:oleObj>
          </a:graphicData>
        </a:graphic>
      </p:graphicFrame>
      <p:sp>
        <p:nvSpPr>
          <p:cNvPr id="71703" name="Rectangle 23"/>
          <p:cNvSpPr>
            <a:spLocks noChangeArrowheads="1"/>
          </p:cNvSpPr>
          <p:nvPr/>
        </p:nvSpPr>
        <p:spPr bwMode="auto">
          <a:xfrm>
            <a:off x="0" y="3667125"/>
            <a:ext cx="441325" cy="274638"/>
          </a:xfrm>
          <a:prstGeom prst="rect">
            <a:avLst/>
          </a:prstGeom>
          <a:noFill/>
          <a:ln w="9525">
            <a:noFill/>
            <a:miter lim="800000"/>
            <a:headEnd/>
            <a:tailEnd/>
          </a:ln>
          <a:effectLst/>
        </p:spPr>
        <p:txBody>
          <a:bodyPr wrap="none" anchor="ctr">
            <a:spAutoFit/>
          </a:bodyPr>
          <a:lstStyle/>
          <a:p>
            <a:r>
              <a:rPr lang="hu-HU" sz="1200">
                <a:cs typeface="Times New Roman" pitchFamily="18" charset="0"/>
              </a:rPr>
              <a:t>,     </a:t>
            </a:r>
            <a:endParaRPr lang="hu-H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3d"/>
          <p:cNvPicPr>
            <a:picLocks noChangeAspect="1" noChangeArrowheads="1"/>
          </p:cNvPicPr>
          <p:nvPr/>
        </p:nvPicPr>
        <p:blipFill>
          <a:blip r:embed="rId2" cstate="print"/>
          <a:srcRect/>
          <a:stretch>
            <a:fillRect/>
          </a:stretch>
        </p:blipFill>
        <p:spPr bwMode="auto">
          <a:xfrm>
            <a:off x="34925" y="2198688"/>
            <a:ext cx="5905500" cy="4614862"/>
          </a:xfrm>
          <a:prstGeom prst="rect">
            <a:avLst/>
          </a:prstGeom>
          <a:noFill/>
        </p:spPr>
      </p:pic>
      <p:sp>
        <p:nvSpPr>
          <p:cNvPr id="72707" name="Rectangle 3"/>
          <p:cNvSpPr>
            <a:spLocks noChangeArrowheads="1"/>
          </p:cNvSpPr>
          <p:nvPr/>
        </p:nvSpPr>
        <p:spPr bwMode="auto">
          <a:xfrm>
            <a:off x="2630488" y="92075"/>
            <a:ext cx="3424237" cy="457200"/>
          </a:xfrm>
          <a:prstGeom prst="rect">
            <a:avLst/>
          </a:prstGeom>
          <a:noFill/>
          <a:ln w="9525">
            <a:noFill/>
            <a:miter lim="800000"/>
            <a:headEnd/>
            <a:tailEnd/>
          </a:ln>
          <a:effectLst/>
        </p:spPr>
        <p:txBody>
          <a:bodyPr wrap="none">
            <a:spAutoFit/>
          </a:bodyPr>
          <a:lstStyle/>
          <a:p>
            <a:r>
              <a:rPr lang="hu-HU" sz="2400" b="1">
                <a:latin typeface="Times New Roman" pitchFamily="18" charset="0"/>
              </a:rPr>
              <a:t>Számítógépes modellezés</a:t>
            </a:r>
          </a:p>
        </p:txBody>
      </p:sp>
      <p:sp>
        <p:nvSpPr>
          <p:cNvPr id="72708" name="Text Box 4"/>
          <p:cNvSpPr txBox="1">
            <a:spLocks noChangeArrowheads="1"/>
          </p:cNvSpPr>
          <p:nvPr/>
        </p:nvSpPr>
        <p:spPr bwMode="auto">
          <a:xfrm>
            <a:off x="107950" y="685800"/>
            <a:ext cx="7335838" cy="366713"/>
          </a:xfrm>
          <a:prstGeom prst="rect">
            <a:avLst/>
          </a:prstGeom>
          <a:noFill/>
          <a:ln w="9525">
            <a:noFill/>
            <a:miter lim="800000"/>
            <a:headEnd/>
            <a:tailEnd/>
          </a:ln>
          <a:effectLst/>
        </p:spPr>
        <p:txBody>
          <a:bodyPr wrap="none">
            <a:spAutoFit/>
          </a:bodyPr>
          <a:lstStyle/>
          <a:p>
            <a:r>
              <a:rPr lang="hu-HU">
                <a:latin typeface="Times New Roman" pitchFamily="18" charset="0"/>
              </a:rPr>
              <a:t>Levélfelület felosztása cellákra (900×600) – q mátrix („fénygyűjtő képesség”)</a:t>
            </a:r>
          </a:p>
        </p:txBody>
      </p:sp>
      <p:sp>
        <p:nvSpPr>
          <p:cNvPr id="72709" name="Text Box 5"/>
          <p:cNvSpPr txBox="1">
            <a:spLocks noChangeArrowheads="1"/>
          </p:cNvSpPr>
          <p:nvPr/>
        </p:nvSpPr>
        <p:spPr bwMode="auto">
          <a:xfrm>
            <a:off x="107950" y="1190625"/>
            <a:ext cx="5991225" cy="366713"/>
          </a:xfrm>
          <a:prstGeom prst="rect">
            <a:avLst/>
          </a:prstGeom>
          <a:noFill/>
          <a:ln w="9525">
            <a:noFill/>
            <a:miter lim="800000"/>
            <a:headEnd/>
            <a:tailEnd/>
          </a:ln>
          <a:effectLst/>
        </p:spPr>
        <p:txBody>
          <a:bodyPr wrap="none">
            <a:spAutoFit/>
          </a:bodyPr>
          <a:lstStyle/>
          <a:p>
            <a:r>
              <a:rPr lang="hu-HU">
                <a:latin typeface="Times New Roman" pitchFamily="18" charset="0"/>
              </a:rPr>
              <a:t>Adott </a:t>
            </a:r>
            <a:r>
              <a:rPr lang="el-GR" i="1">
                <a:latin typeface="Times New Roman" pitchFamily="18" charset="0"/>
                <a:cs typeface="Arial" charset="0"/>
              </a:rPr>
              <a:t>θ</a:t>
            </a:r>
            <a:r>
              <a:rPr lang="hu-HU">
                <a:latin typeface="Times New Roman" pitchFamily="18" charset="0"/>
                <a:cs typeface="Arial" charset="0"/>
              </a:rPr>
              <a:t> irányból 216 000 000 fénysugár követése (ray-tracing) </a:t>
            </a:r>
            <a:endParaRPr lang="el-GR">
              <a:latin typeface="Times New Roman" pitchFamily="18" charset="0"/>
              <a:cs typeface="Arial" charset="0"/>
            </a:endParaRPr>
          </a:p>
        </p:txBody>
      </p:sp>
      <p:sp>
        <p:nvSpPr>
          <p:cNvPr id="72710" name="Text Box 6"/>
          <p:cNvSpPr txBox="1">
            <a:spLocks noChangeArrowheads="1"/>
          </p:cNvSpPr>
          <p:nvPr/>
        </p:nvSpPr>
        <p:spPr bwMode="auto">
          <a:xfrm>
            <a:off x="107950" y="1622425"/>
            <a:ext cx="7280275" cy="366713"/>
          </a:xfrm>
          <a:prstGeom prst="rect">
            <a:avLst/>
          </a:prstGeom>
          <a:noFill/>
          <a:ln w="9525">
            <a:noFill/>
            <a:miter lim="800000"/>
            <a:headEnd/>
            <a:tailEnd/>
          </a:ln>
          <a:effectLst/>
        </p:spPr>
        <p:txBody>
          <a:bodyPr wrap="none">
            <a:spAutoFit/>
          </a:bodyPr>
          <a:lstStyle/>
          <a:p>
            <a:r>
              <a:rPr lang="hu-HU">
                <a:latin typeface="Times New Roman" pitchFamily="18" charset="0"/>
              </a:rPr>
              <a:t>Ahol a levélfelületbe érkezik a fénysugár, ott az adott mátrixelem értéke += 1</a:t>
            </a:r>
          </a:p>
        </p:txBody>
      </p:sp>
      <p:pic>
        <p:nvPicPr>
          <p:cNvPr id="72711" name="Picture 7" descr="pl-fn-01_35fok_N_sigma_3_log10"/>
          <p:cNvPicPr>
            <a:picLocks noChangeAspect="1" noChangeArrowheads="1"/>
          </p:cNvPicPr>
          <p:nvPr/>
        </p:nvPicPr>
        <p:blipFill>
          <a:blip r:embed="rId3" cstate="print"/>
          <a:srcRect/>
          <a:stretch>
            <a:fillRect/>
          </a:stretch>
        </p:blipFill>
        <p:spPr bwMode="auto">
          <a:xfrm>
            <a:off x="5989638" y="2133600"/>
            <a:ext cx="3119437" cy="46799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pic>
        <p:nvPicPr>
          <p:cNvPr id="73731" name="Picture 3" descr="S4_a"/>
          <p:cNvPicPr>
            <a:picLocks noChangeAspect="1" noChangeArrowheads="1"/>
          </p:cNvPicPr>
          <p:nvPr/>
        </p:nvPicPr>
        <p:blipFill>
          <a:blip r:embed="rId3" cstate="print"/>
          <a:srcRect/>
          <a:stretch>
            <a:fillRect/>
          </a:stretch>
        </p:blipFill>
        <p:spPr bwMode="auto">
          <a:xfrm>
            <a:off x="4787900" y="188913"/>
            <a:ext cx="4111625" cy="3273425"/>
          </a:xfrm>
          <a:prstGeom prst="rect">
            <a:avLst/>
          </a:prstGeom>
          <a:noFill/>
        </p:spPr>
      </p:pic>
      <p:pic>
        <p:nvPicPr>
          <p:cNvPr id="73732" name="Picture 4" descr="S4_b"/>
          <p:cNvPicPr>
            <a:picLocks noChangeAspect="1" noChangeArrowheads="1"/>
          </p:cNvPicPr>
          <p:nvPr/>
        </p:nvPicPr>
        <p:blipFill>
          <a:blip r:embed="rId4" cstate="print"/>
          <a:srcRect/>
          <a:stretch>
            <a:fillRect/>
          </a:stretch>
        </p:blipFill>
        <p:spPr bwMode="auto">
          <a:xfrm>
            <a:off x="4787900" y="3573463"/>
            <a:ext cx="4198938" cy="3140075"/>
          </a:xfrm>
          <a:prstGeom prst="rect">
            <a:avLst/>
          </a:prstGeom>
          <a:noFill/>
        </p:spPr>
      </p:pic>
      <p:sp>
        <p:nvSpPr>
          <p:cNvPr id="73733" name="Rectangle 5"/>
          <p:cNvSpPr>
            <a:spLocks noChangeArrowheads="1"/>
          </p:cNvSpPr>
          <p:nvPr/>
        </p:nvSpPr>
        <p:spPr bwMode="auto">
          <a:xfrm>
            <a:off x="0" y="3176588"/>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73734" name="Object 6"/>
          <p:cNvGraphicFramePr>
            <a:graphicFrameLocks noChangeAspect="1"/>
          </p:cNvGraphicFramePr>
          <p:nvPr/>
        </p:nvGraphicFramePr>
        <p:xfrm>
          <a:off x="207963" y="2862263"/>
          <a:ext cx="4264025" cy="735012"/>
        </p:xfrm>
        <a:graphic>
          <a:graphicData uri="http://schemas.openxmlformats.org/presentationml/2006/ole">
            <p:oleObj spid="_x0000_s73734" name="Egyenlet" r:id="rId5" imgW="2857320" imgH="495000" progId="Equation.3">
              <p:embed/>
            </p:oleObj>
          </a:graphicData>
        </a:graphic>
      </p:graphicFrame>
      <p:sp>
        <p:nvSpPr>
          <p:cNvPr id="73735" name="Text Box 7"/>
          <p:cNvSpPr txBox="1">
            <a:spLocks noChangeArrowheads="1"/>
          </p:cNvSpPr>
          <p:nvPr/>
        </p:nvSpPr>
        <p:spPr bwMode="auto">
          <a:xfrm>
            <a:off x="71438" y="79375"/>
            <a:ext cx="4140200" cy="396875"/>
          </a:xfrm>
          <a:prstGeom prst="rect">
            <a:avLst/>
          </a:prstGeom>
          <a:noFill/>
          <a:ln w="9525">
            <a:noFill/>
            <a:miter lim="800000"/>
            <a:headEnd/>
            <a:tailEnd/>
          </a:ln>
          <a:effectLst/>
        </p:spPr>
        <p:txBody>
          <a:bodyPr wrap="none">
            <a:spAutoFit/>
          </a:bodyPr>
          <a:lstStyle/>
          <a:p>
            <a:r>
              <a:rPr lang="hu-HU" sz="2000" b="1">
                <a:latin typeface="Times New Roman" pitchFamily="18" charset="0"/>
              </a:rPr>
              <a:t>Zöld levél által elnyelt fényintenzitás</a:t>
            </a:r>
          </a:p>
        </p:txBody>
      </p:sp>
      <p:sp>
        <p:nvSpPr>
          <p:cNvPr id="73736" name="Line 8"/>
          <p:cNvSpPr>
            <a:spLocks noChangeShapeType="1"/>
          </p:cNvSpPr>
          <p:nvPr/>
        </p:nvSpPr>
        <p:spPr bwMode="auto">
          <a:xfrm flipH="1">
            <a:off x="3132138" y="1557338"/>
            <a:ext cx="1439862" cy="0"/>
          </a:xfrm>
          <a:prstGeom prst="line">
            <a:avLst/>
          </a:prstGeom>
          <a:noFill/>
          <a:ln w="9525">
            <a:solidFill>
              <a:schemeClr val="tx1"/>
            </a:solidFill>
            <a:round/>
            <a:headEnd/>
            <a:tailEnd/>
          </a:ln>
          <a:effectLst/>
        </p:spPr>
        <p:txBody>
          <a:bodyPr/>
          <a:lstStyle/>
          <a:p>
            <a:endParaRPr lang="hu-HU"/>
          </a:p>
        </p:txBody>
      </p:sp>
      <p:sp>
        <p:nvSpPr>
          <p:cNvPr id="73737" name="Line 9"/>
          <p:cNvSpPr>
            <a:spLocks noChangeShapeType="1"/>
          </p:cNvSpPr>
          <p:nvPr/>
        </p:nvSpPr>
        <p:spPr bwMode="auto">
          <a:xfrm>
            <a:off x="3132138" y="1557338"/>
            <a:ext cx="0" cy="1438275"/>
          </a:xfrm>
          <a:prstGeom prst="line">
            <a:avLst/>
          </a:prstGeom>
          <a:noFill/>
          <a:ln w="9525">
            <a:solidFill>
              <a:schemeClr val="tx1"/>
            </a:solidFill>
            <a:round/>
            <a:headEnd/>
            <a:tailEnd type="triangle" w="med" len="med"/>
          </a:ln>
          <a:effectLst/>
        </p:spPr>
        <p:txBody>
          <a:bodyPr/>
          <a:lstStyle/>
          <a:p>
            <a:endParaRPr lang="hu-HU"/>
          </a:p>
        </p:txBody>
      </p:sp>
      <p:sp>
        <p:nvSpPr>
          <p:cNvPr id="73738" name="Line 10"/>
          <p:cNvSpPr>
            <a:spLocks noChangeShapeType="1"/>
          </p:cNvSpPr>
          <p:nvPr/>
        </p:nvSpPr>
        <p:spPr bwMode="auto">
          <a:xfrm flipH="1">
            <a:off x="1331913" y="4868863"/>
            <a:ext cx="3240087" cy="0"/>
          </a:xfrm>
          <a:prstGeom prst="line">
            <a:avLst/>
          </a:prstGeom>
          <a:noFill/>
          <a:ln w="9525">
            <a:solidFill>
              <a:schemeClr val="tx1"/>
            </a:solidFill>
            <a:round/>
            <a:headEnd/>
            <a:tailEnd/>
          </a:ln>
          <a:effectLst/>
        </p:spPr>
        <p:txBody>
          <a:bodyPr/>
          <a:lstStyle/>
          <a:p>
            <a:endParaRPr lang="hu-HU"/>
          </a:p>
        </p:txBody>
      </p:sp>
      <p:sp>
        <p:nvSpPr>
          <p:cNvPr id="73739" name="Line 11"/>
          <p:cNvSpPr>
            <a:spLocks noChangeShapeType="1"/>
          </p:cNvSpPr>
          <p:nvPr/>
        </p:nvSpPr>
        <p:spPr bwMode="auto">
          <a:xfrm flipV="1">
            <a:off x="1331913" y="3429000"/>
            <a:ext cx="0" cy="1439863"/>
          </a:xfrm>
          <a:prstGeom prst="line">
            <a:avLst/>
          </a:prstGeom>
          <a:noFill/>
          <a:ln w="9525">
            <a:solidFill>
              <a:schemeClr val="tx1"/>
            </a:solidFill>
            <a:round/>
            <a:headEnd/>
            <a:tailEnd type="triangle" w="med" len="med"/>
          </a:ln>
          <a:effectLst/>
        </p:spPr>
        <p:txBody>
          <a:bodyPr/>
          <a:lstStyle/>
          <a:p>
            <a:endParaRPr lang="hu-HU"/>
          </a:p>
        </p:txBody>
      </p:sp>
      <p:sp>
        <p:nvSpPr>
          <p:cNvPr id="73740" name="Text Box 12"/>
          <p:cNvSpPr txBox="1">
            <a:spLocks noChangeArrowheads="1"/>
          </p:cNvSpPr>
          <p:nvPr/>
        </p:nvSpPr>
        <p:spPr bwMode="auto">
          <a:xfrm>
            <a:off x="179388" y="1774825"/>
            <a:ext cx="2655887" cy="336550"/>
          </a:xfrm>
          <a:prstGeom prst="rect">
            <a:avLst/>
          </a:prstGeom>
          <a:noFill/>
          <a:ln w="9525">
            <a:noFill/>
            <a:miter lim="800000"/>
            <a:headEnd/>
            <a:tailEnd/>
          </a:ln>
          <a:effectLst/>
        </p:spPr>
        <p:txBody>
          <a:bodyPr wrap="none">
            <a:spAutoFit/>
          </a:bodyPr>
          <a:lstStyle/>
          <a:p>
            <a:r>
              <a:rPr lang="hu-HU" sz="1600">
                <a:latin typeface="Times New Roman" pitchFamily="18" charset="0"/>
              </a:rPr>
              <a:t>vízcsepp fénygyűjtőképessége</a:t>
            </a:r>
          </a:p>
        </p:txBody>
      </p:sp>
      <p:sp>
        <p:nvSpPr>
          <p:cNvPr id="73741" name="Line 13"/>
          <p:cNvSpPr>
            <a:spLocks noChangeShapeType="1"/>
          </p:cNvSpPr>
          <p:nvPr/>
        </p:nvSpPr>
        <p:spPr bwMode="auto">
          <a:xfrm>
            <a:off x="1908175" y="2133600"/>
            <a:ext cx="0" cy="863600"/>
          </a:xfrm>
          <a:prstGeom prst="line">
            <a:avLst/>
          </a:prstGeom>
          <a:noFill/>
          <a:ln w="9525">
            <a:solidFill>
              <a:schemeClr val="tx1"/>
            </a:solidFill>
            <a:round/>
            <a:headEnd/>
            <a:tailEnd type="triangle" w="med" len="med"/>
          </a:ln>
          <a:effectLst/>
        </p:spPr>
        <p:txBody>
          <a:bodyPr/>
          <a:lstStyle/>
          <a:p>
            <a:endParaRPr lang="hu-HU"/>
          </a:p>
        </p:txBody>
      </p:sp>
      <p:sp>
        <p:nvSpPr>
          <p:cNvPr id="73742" name="Text Box 14"/>
          <p:cNvSpPr txBox="1">
            <a:spLocks noChangeArrowheads="1"/>
          </p:cNvSpPr>
          <p:nvPr/>
        </p:nvSpPr>
        <p:spPr bwMode="auto">
          <a:xfrm>
            <a:off x="2987675" y="1198563"/>
            <a:ext cx="1739900" cy="336550"/>
          </a:xfrm>
          <a:prstGeom prst="rect">
            <a:avLst/>
          </a:prstGeom>
          <a:noFill/>
          <a:ln w="9525">
            <a:noFill/>
            <a:miter lim="800000"/>
            <a:headEnd/>
            <a:tailEnd/>
          </a:ln>
          <a:effectLst/>
        </p:spPr>
        <p:txBody>
          <a:bodyPr wrap="none">
            <a:spAutoFit/>
          </a:bodyPr>
          <a:lstStyle/>
          <a:p>
            <a:r>
              <a:rPr lang="hu-HU" sz="1600">
                <a:latin typeface="Times New Roman" pitchFamily="18" charset="0"/>
              </a:rPr>
              <a:t>napfény spektruma</a:t>
            </a:r>
          </a:p>
        </p:txBody>
      </p:sp>
      <p:sp>
        <p:nvSpPr>
          <p:cNvPr id="73743" name="Text Box 15"/>
          <p:cNvSpPr txBox="1">
            <a:spLocks noChangeArrowheads="1"/>
          </p:cNvSpPr>
          <p:nvPr/>
        </p:nvSpPr>
        <p:spPr bwMode="auto">
          <a:xfrm>
            <a:off x="1476375" y="4510088"/>
            <a:ext cx="2619375" cy="336550"/>
          </a:xfrm>
          <a:prstGeom prst="rect">
            <a:avLst/>
          </a:prstGeom>
          <a:noFill/>
          <a:ln w="9525">
            <a:noFill/>
            <a:miter lim="800000"/>
            <a:headEnd/>
            <a:tailEnd/>
          </a:ln>
          <a:effectLst/>
        </p:spPr>
        <p:txBody>
          <a:bodyPr wrap="none">
            <a:spAutoFit/>
          </a:bodyPr>
          <a:lstStyle/>
          <a:p>
            <a:r>
              <a:rPr lang="hu-HU" sz="1600">
                <a:latin typeface="Times New Roman" pitchFamily="18" charset="0"/>
              </a:rPr>
              <a:t>levél fényelnyelési spektruma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4_c"/>
          <p:cNvPicPr>
            <a:picLocks noChangeAspect="1" noChangeArrowheads="1"/>
          </p:cNvPicPr>
          <p:nvPr/>
        </p:nvPicPr>
        <p:blipFill>
          <a:blip r:embed="rId3" cstate="print"/>
          <a:srcRect/>
          <a:stretch>
            <a:fillRect/>
          </a:stretch>
        </p:blipFill>
        <p:spPr bwMode="auto">
          <a:xfrm>
            <a:off x="3995738" y="3060700"/>
            <a:ext cx="4968875" cy="3608388"/>
          </a:xfrm>
          <a:prstGeom prst="rect">
            <a:avLst/>
          </a:prstGeom>
          <a:noFill/>
        </p:spPr>
      </p:pic>
      <p:graphicFrame>
        <p:nvGraphicFramePr>
          <p:cNvPr id="74755" name="Object 3"/>
          <p:cNvGraphicFramePr>
            <a:graphicFrameLocks noChangeAspect="1"/>
          </p:cNvGraphicFramePr>
          <p:nvPr/>
        </p:nvGraphicFramePr>
        <p:xfrm>
          <a:off x="1547813" y="115888"/>
          <a:ext cx="7345362" cy="885825"/>
        </p:xfrm>
        <a:graphic>
          <a:graphicData uri="http://schemas.openxmlformats.org/presentationml/2006/ole">
            <p:oleObj spid="_x0000_s74755" name="Egyenlet" r:id="rId4" imgW="4000320" imgH="482400" progId="Equation.3">
              <p:embed/>
            </p:oleObj>
          </a:graphicData>
        </a:graphic>
      </p:graphicFrame>
      <p:graphicFrame>
        <p:nvGraphicFramePr>
          <p:cNvPr id="74756" name="Object 4"/>
          <p:cNvGraphicFramePr>
            <a:graphicFrameLocks noChangeAspect="1"/>
          </p:cNvGraphicFramePr>
          <p:nvPr/>
        </p:nvGraphicFramePr>
        <p:xfrm>
          <a:off x="6156325" y="1052513"/>
          <a:ext cx="2663825" cy="788987"/>
        </p:xfrm>
        <a:graphic>
          <a:graphicData uri="http://schemas.openxmlformats.org/presentationml/2006/ole">
            <p:oleObj spid="_x0000_s74756" name="Egyenlet" r:id="rId5" imgW="1637589" imgH="482391" progId="Equation.3">
              <p:embed/>
            </p:oleObj>
          </a:graphicData>
        </a:graphic>
      </p:graphicFrame>
      <p:sp>
        <p:nvSpPr>
          <p:cNvPr id="74758" name="Text Box 6"/>
          <p:cNvSpPr txBox="1">
            <a:spLocks noChangeArrowheads="1"/>
          </p:cNvSpPr>
          <p:nvPr/>
        </p:nvSpPr>
        <p:spPr bwMode="auto">
          <a:xfrm>
            <a:off x="107950" y="117475"/>
            <a:ext cx="1136650" cy="366713"/>
          </a:xfrm>
          <a:prstGeom prst="rect">
            <a:avLst/>
          </a:prstGeom>
          <a:noFill/>
          <a:ln w="9525">
            <a:noFill/>
            <a:miter lim="800000"/>
            <a:headEnd/>
            <a:tailEnd/>
          </a:ln>
          <a:effectLst/>
        </p:spPr>
        <p:txBody>
          <a:bodyPr wrap="none">
            <a:spAutoFit/>
          </a:bodyPr>
          <a:lstStyle/>
          <a:p>
            <a:r>
              <a:rPr lang="hu-HU" b="1">
                <a:latin typeface="Times New Roman" pitchFamily="18" charset="0"/>
              </a:rPr>
              <a:t>Közelítés</a:t>
            </a:r>
            <a:r>
              <a:rPr lang="hu-HU">
                <a:latin typeface="Times New Roman" pitchFamily="18" charset="0"/>
              </a:rPr>
              <a:t>:</a:t>
            </a:r>
          </a:p>
        </p:txBody>
      </p:sp>
      <p:sp>
        <p:nvSpPr>
          <p:cNvPr id="74760" name="Rectangle 8"/>
          <p:cNvSpPr>
            <a:spLocks noChangeArrowheads="1"/>
          </p:cNvSpPr>
          <p:nvPr/>
        </p:nvSpPr>
        <p:spPr bwMode="auto">
          <a:xfrm>
            <a:off x="0" y="3195638"/>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74759" name="Object 7"/>
          <p:cNvGraphicFramePr>
            <a:graphicFrameLocks noChangeAspect="1"/>
          </p:cNvGraphicFramePr>
          <p:nvPr/>
        </p:nvGraphicFramePr>
        <p:xfrm>
          <a:off x="250825" y="2090738"/>
          <a:ext cx="6337300" cy="833437"/>
        </p:xfrm>
        <a:graphic>
          <a:graphicData uri="http://schemas.openxmlformats.org/presentationml/2006/ole">
            <p:oleObj spid="_x0000_s74759" name="Egyenlet" r:id="rId6" imgW="3543300" imgH="4699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WaterDropOnLeaf-fig-4_NewPhyt-col"/>
          <p:cNvPicPr>
            <a:picLocks noChangeAspect="1" noChangeArrowheads="1"/>
          </p:cNvPicPr>
          <p:nvPr/>
        </p:nvPicPr>
        <p:blipFill>
          <a:blip r:embed="rId2" cstate="print"/>
          <a:srcRect/>
          <a:stretch>
            <a:fillRect/>
          </a:stretch>
        </p:blipFill>
        <p:spPr bwMode="auto">
          <a:xfrm>
            <a:off x="1547813" y="47625"/>
            <a:ext cx="2860675" cy="6765925"/>
          </a:xfrm>
          <a:prstGeom prst="rect">
            <a:avLst/>
          </a:prstGeom>
          <a:noFill/>
        </p:spPr>
      </p:pic>
      <p:sp>
        <p:nvSpPr>
          <p:cNvPr id="78853" name="Text Box 5"/>
          <p:cNvSpPr txBox="1">
            <a:spLocks noChangeArrowheads="1"/>
          </p:cNvSpPr>
          <p:nvPr/>
        </p:nvSpPr>
        <p:spPr bwMode="auto">
          <a:xfrm>
            <a:off x="5667375" y="79375"/>
            <a:ext cx="3368675" cy="396875"/>
          </a:xfrm>
          <a:prstGeom prst="rect">
            <a:avLst/>
          </a:prstGeom>
          <a:noFill/>
          <a:ln w="9525">
            <a:noFill/>
            <a:miter lim="800000"/>
            <a:headEnd/>
            <a:tailEnd/>
          </a:ln>
          <a:effectLst/>
        </p:spPr>
        <p:txBody>
          <a:bodyPr wrap="none">
            <a:spAutoFit/>
          </a:bodyPr>
          <a:lstStyle/>
          <a:p>
            <a:r>
              <a:rPr lang="hu-HU" sz="2000" b="1">
                <a:latin typeface="Times New Roman" pitchFamily="18" charset="0"/>
              </a:rPr>
              <a:t>Gömbölyded vízcsepp levélen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WaterDropOnLeaf-fig-6_NewPhyt-col"/>
          <p:cNvPicPr>
            <a:picLocks noChangeAspect="1" noChangeArrowheads="1"/>
          </p:cNvPicPr>
          <p:nvPr/>
        </p:nvPicPr>
        <p:blipFill>
          <a:blip r:embed="rId2" cstate="print"/>
          <a:srcRect/>
          <a:stretch>
            <a:fillRect/>
          </a:stretch>
        </p:blipFill>
        <p:spPr bwMode="auto">
          <a:xfrm>
            <a:off x="1022350" y="47625"/>
            <a:ext cx="3621088" cy="6765925"/>
          </a:xfrm>
          <a:prstGeom prst="rect">
            <a:avLst/>
          </a:prstGeom>
          <a:noFill/>
        </p:spPr>
      </p:pic>
      <p:sp>
        <p:nvSpPr>
          <p:cNvPr id="80901" name="Text Box 5"/>
          <p:cNvSpPr txBox="1">
            <a:spLocks noChangeArrowheads="1"/>
          </p:cNvSpPr>
          <p:nvPr/>
        </p:nvSpPr>
        <p:spPr bwMode="auto">
          <a:xfrm>
            <a:off x="5364163" y="79375"/>
            <a:ext cx="3713162" cy="396875"/>
          </a:xfrm>
          <a:prstGeom prst="rect">
            <a:avLst/>
          </a:prstGeom>
          <a:noFill/>
          <a:ln w="9525">
            <a:noFill/>
            <a:miter lim="800000"/>
            <a:headEnd/>
            <a:tailEnd/>
          </a:ln>
          <a:effectLst/>
        </p:spPr>
        <p:txBody>
          <a:bodyPr wrap="none">
            <a:spAutoFit/>
          </a:bodyPr>
          <a:lstStyle/>
          <a:p>
            <a:r>
              <a:rPr lang="hu-HU" sz="2000" b="1">
                <a:latin typeface="Times New Roman" pitchFamily="18" charset="0"/>
              </a:rPr>
              <a:t>Ellipszoid alakú vízcsepp levélen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3926_gardematic1"/>
          <p:cNvPicPr>
            <a:picLocks noChangeAspect="1" noChangeArrowheads="1"/>
          </p:cNvPicPr>
          <p:nvPr/>
        </p:nvPicPr>
        <p:blipFill>
          <a:blip r:embed="rId2" cstate="print"/>
          <a:srcRect/>
          <a:stretch>
            <a:fillRect/>
          </a:stretch>
        </p:blipFill>
        <p:spPr bwMode="auto">
          <a:xfrm>
            <a:off x="0" y="0"/>
            <a:ext cx="9144000" cy="3703638"/>
          </a:xfrm>
          <a:prstGeom prst="rect">
            <a:avLst/>
          </a:prstGeom>
          <a:noFill/>
        </p:spPr>
      </p:pic>
      <p:pic>
        <p:nvPicPr>
          <p:cNvPr id="215043" name="Picture 3" descr="Öntözés-tömlővel-3"/>
          <p:cNvPicPr>
            <a:picLocks noChangeAspect="1" noChangeArrowheads="1"/>
          </p:cNvPicPr>
          <p:nvPr/>
        </p:nvPicPr>
        <p:blipFill>
          <a:blip r:embed="rId3" cstate="print"/>
          <a:srcRect/>
          <a:stretch>
            <a:fillRect/>
          </a:stretch>
        </p:blipFill>
        <p:spPr bwMode="auto">
          <a:xfrm>
            <a:off x="4787900" y="3789363"/>
            <a:ext cx="4356100" cy="3068637"/>
          </a:xfrm>
          <a:prstGeom prst="rect">
            <a:avLst/>
          </a:prstGeom>
          <a:noFill/>
        </p:spPr>
      </p:pic>
      <p:pic>
        <p:nvPicPr>
          <p:cNvPr id="215044" name="Picture 4" descr="virag_ontozes"/>
          <p:cNvPicPr>
            <a:picLocks noChangeAspect="1" noChangeArrowheads="1"/>
          </p:cNvPicPr>
          <p:nvPr/>
        </p:nvPicPr>
        <p:blipFill>
          <a:blip r:embed="rId4" cstate="print"/>
          <a:srcRect/>
          <a:stretch>
            <a:fillRect/>
          </a:stretch>
        </p:blipFill>
        <p:spPr bwMode="auto">
          <a:xfrm>
            <a:off x="0" y="3752850"/>
            <a:ext cx="4716463" cy="310515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WaterDropOnLeaf-fig-5_NewPhyt-col"/>
          <p:cNvPicPr>
            <a:picLocks noChangeAspect="1" noChangeArrowheads="1"/>
          </p:cNvPicPr>
          <p:nvPr/>
        </p:nvPicPr>
        <p:blipFill>
          <a:blip r:embed="rId2" cstate="print"/>
          <a:srcRect/>
          <a:stretch>
            <a:fillRect/>
          </a:stretch>
        </p:blipFill>
        <p:spPr bwMode="auto">
          <a:xfrm>
            <a:off x="1358900" y="115888"/>
            <a:ext cx="3644900" cy="6640512"/>
          </a:xfrm>
          <a:prstGeom prst="rect">
            <a:avLst/>
          </a:prstGeom>
          <a:noFill/>
        </p:spPr>
      </p:pic>
      <p:sp>
        <p:nvSpPr>
          <p:cNvPr id="234499" name="Text Box 3"/>
          <p:cNvSpPr txBox="1">
            <a:spLocks noChangeArrowheads="1"/>
          </p:cNvSpPr>
          <p:nvPr/>
        </p:nvSpPr>
        <p:spPr bwMode="auto">
          <a:xfrm>
            <a:off x="6399213" y="79375"/>
            <a:ext cx="2636837" cy="396875"/>
          </a:xfrm>
          <a:prstGeom prst="rect">
            <a:avLst/>
          </a:prstGeom>
          <a:noFill/>
          <a:ln w="9525">
            <a:noFill/>
            <a:miter lim="800000"/>
            <a:headEnd/>
            <a:tailEnd/>
          </a:ln>
          <a:effectLst/>
        </p:spPr>
        <p:txBody>
          <a:bodyPr wrap="none">
            <a:spAutoFit/>
          </a:bodyPr>
          <a:lstStyle/>
          <a:p>
            <a:r>
              <a:rPr lang="hu-HU" sz="2000" b="1">
                <a:latin typeface="Times New Roman" pitchFamily="18" charset="0"/>
              </a:rPr>
              <a:t>Lapos vízcsepp levélen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WaterDropOnLeaf-fig-S5_NewPhyt"/>
          <p:cNvPicPr>
            <a:picLocks noChangeAspect="1" noChangeArrowheads="1"/>
          </p:cNvPicPr>
          <p:nvPr/>
        </p:nvPicPr>
        <p:blipFill>
          <a:blip r:embed="rId2" cstate="print"/>
          <a:srcRect/>
          <a:stretch>
            <a:fillRect/>
          </a:stretch>
        </p:blipFill>
        <p:spPr bwMode="auto">
          <a:xfrm>
            <a:off x="1235075" y="73025"/>
            <a:ext cx="6577013" cy="66690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theta"/>
          <p:cNvPicPr>
            <a:picLocks noChangeAspect="1" noChangeArrowheads="1"/>
          </p:cNvPicPr>
          <p:nvPr/>
        </p:nvPicPr>
        <p:blipFill>
          <a:blip r:embed="rId2" cstate="print"/>
          <a:srcRect/>
          <a:stretch>
            <a:fillRect/>
          </a:stretch>
        </p:blipFill>
        <p:spPr bwMode="auto">
          <a:xfrm>
            <a:off x="144463" y="123825"/>
            <a:ext cx="8820150" cy="668972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107950" y="188913"/>
            <a:ext cx="8928100" cy="6408737"/>
          </a:xfrm>
        </p:spPr>
        <p:txBody>
          <a:bodyPr/>
          <a:lstStyle/>
          <a:p>
            <a:pPr>
              <a:lnSpc>
                <a:spcPct val="80000"/>
              </a:lnSpc>
              <a:buFontTx/>
              <a:buNone/>
            </a:pPr>
            <a:r>
              <a:rPr lang="hu-HU" sz="2400" b="1">
                <a:latin typeface="Times New Roman" pitchFamily="18" charset="0"/>
              </a:rPr>
              <a:t>Az eddigiek alapján a következőket szűrhetjük le</a:t>
            </a:r>
            <a:r>
              <a:rPr lang="hu-HU" sz="2000">
                <a:latin typeface="Times New Roman" pitchFamily="18" charset="0"/>
              </a:rPr>
              <a:t>:</a:t>
            </a:r>
          </a:p>
          <a:p>
            <a:pPr>
              <a:lnSpc>
                <a:spcPct val="80000"/>
              </a:lnSpc>
              <a:buFontTx/>
              <a:buNone/>
            </a:pPr>
            <a:endParaRPr lang="hu-HU" sz="2000">
              <a:latin typeface="Times New Roman" pitchFamily="18" charset="0"/>
            </a:endParaRPr>
          </a:p>
          <a:p>
            <a:pPr>
              <a:lnSpc>
                <a:spcPct val="80000"/>
              </a:lnSpc>
            </a:pPr>
            <a:r>
              <a:rPr lang="hu-HU" sz="2200">
                <a:latin typeface="Times New Roman" pitchFamily="18" charset="0"/>
              </a:rPr>
              <a:t>A napsütötte vízszintes növényi leveleken erősen </a:t>
            </a:r>
            <a:r>
              <a:rPr lang="hu-HU" sz="2200">
                <a:solidFill>
                  <a:srgbClr val="FF0000"/>
                </a:solidFill>
                <a:latin typeface="Times New Roman" pitchFamily="18" charset="0"/>
              </a:rPr>
              <a:t>megtapadó</a:t>
            </a:r>
            <a:r>
              <a:rPr lang="hu-HU" sz="2200">
                <a:latin typeface="Times New Roman" pitchFamily="18" charset="0"/>
              </a:rPr>
              <a:t> </a:t>
            </a:r>
            <a:r>
              <a:rPr lang="hu-HU" sz="2200">
                <a:solidFill>
                  <a:srgbClr val="FF0000"/>
                </a:solidFill>
                <a:latin typeface="Times New Roman" pitchFamily="18" charset="0"/>
              </a:rPr>
              <a:t>vízcseppek</a:t>
            </a:r>
            <a:r>
              <a:rPr lang="hu-HU" sz="2200">
                <a:latin typeface="Times New Roman" pitchFamily="18" charset="0"/>
              </a:rPr>
              <a:t>nek (a kis nedvesítési szögnek köszönhetően) </a:t>
            </a:r>
            <a:r>
              <a:rPr lang="hu-HU" sz="2200">
                <a:solidFill>
                  <a:srgbClr val="FF0000"/>
                </a:solidFill>
                <a:latin typeface="Times New Roman" pitchFamily="18" charset="0"/>
              </a:rPr>
              <a:t>kicsi a görbületük</a:t>
            </a:r>
            <a:r>
              <a:rPr lang="hu-HU" sz="2200">
                <a:latin typeface="Times New Roman" pitchFamily="18" charset="0"/>
              </a:rPr>
              <a:t> (így nem jelentős a fénytörőképességük), a fókusztartományuk mélyen a levéllemez alá esik, így </a:t>
            </a:r>
            <a:r>
              <a:rPr lang="hu-HU" sz="2200">
                <a:solidFill>
                  <a:srgbClr val="FF0000"/>
                </a:solidFill>
                <a:latin typeface="Times New Roman" pitchFamily="18" charset="0"/>
              </a:rPr>
              <a:t>nem okoznak égési sérüléseket</a:t>
            </a:r>
            <a:r>
              <a:rPr lang="hu-HU" sz="2200">
                <a:latin typeface="Times New Roman" pitchFamily="18" charset="0"/>
              </a:rPr>
              <a:t> a levélszövetben.</a:t>
            </a:r>
          </a:p>
          <a:p>
            <a:pPr>
              <a:lnSpc>
                <a:spcPct val="80000"/>
              </a:lnSpc>
            </a:pPr>
            <a:r>
              <a:rPr lang="hu-HU" sz="2200">
                <a:latin typeface="Times New Roman" pitchFamily="18" charset="0"/>
              </a:rPr>
              <a:t>Habár napsütésben a nagy fénytörőképességű </a:t>
            </a:r>
            <a:r>
              <a:rPr lang="hu-HU" sz="2200">
                <a:solidFill>
                  <a:srgbClr val="3366FF"/>
                </a:solidFill>
                <a:latin typeface="Times New Roman" pitchFamily="18" charset="0"/>
              </a:rPr>
              <a:t>gömbölyded vízcseppek</a:t>
            </a:r>
            <a:r>
              <a:rPr lang="hu-HU" sz="2200">
                <a:latin typeface="Times New Roman" pitchFamily="18" charset="0"/>
              </a:rPr>
              <a:t> fókusztartománya a szoláris eleváció széles tartományában közel esik a vízszintes levélfelülethez, s így </a:t>
            </a:r>
            <a:r>
              <a:rPr lang="hu-HU" sz="2200">
                <a:solidFill>
                  <a:srgbClr val="3366FF"/>
                </a:solidFill>
                <a:latin typeface="Times New Roman" pitchFamily="18" charset="0"/>
              </a:rPr>
              <a:t>égési sérüléseket okozhatnának</a:t>
            </a:r>
            <a:r>
              <a:rPr lang="hu-HU" sz="2200">
                <a:latin typeface="Times New Roman" pitchFamily="18" charset="0"/>
              </a:rPr>
              <a:t> a levélen, e vízcseppek </a:t>
            </a:r>
            <a:r>
              <a:rPr lang="hu-HU" sz="2200">
                <a:solidFill>
                  <a:srgbClr val="3366FF"/>
                </a:solidFill>
                <a:latin typeface="Times New Roman" pitchFamily="18" charset="0"/>
              </a:rPr>
              <a:t>könnyen leperegnek</a:t>
            </a:r>
            <a:r>
              <a:rPr lang="hu-HU" sz="2200">
                <a:latin typeface="Times New Roman" pitchFamily="18" charset="0"/>
              </a:rPr>
              <a:t> a levélről, melyek általában nem is vízszintes helyzetűek. Tehát e gömbölyded vízcseppek sem okoznak napégést a levélszövetben.</a:t>
            </a:r>
          </a:p>
          <a:p>
            <a:pPr>
              <a:lnSpc>
                <a:spcPct val="80000"/>
              </a:lnSpc>
            </a:pPr>
            <a:r>
              <a:rPr lang="hu-HU" sz="2200">
                <a:latin typeface="Times New Roman" pitchFamily="18" charset="0"/>
              </a:rPr>
              <a:t>Ennélfogva a </a:t>
            </a:r>
            <a:r>
              <a:rPr lang="hu-HU" sz="2200">
                <a:solidFill>
                  <a:srgbClr val="009900"/>
                </a:solidFill>
                <a:latin typeface="Times New Roman" pitchFamily="18" charset="0"/>
              </a:rPr>
              <a:t>vízcseppek által fókuszált napfény rendszerint nem képes beégetni a leveleket</a:t>
            </a:r>
            <a:r>
              <a:rPr lang="hu-HU" sz="2200">
                <a:latin typeface="Times New Roman" pitchFamily="18" charset="0"/>
              </a:rPr>
              <a:t>, függetlenül a cseppek alakjától, méretétől és a napállástól.</a:t>
            </a:r>
          </a:p>
          <a:p>
            <a:pPr>
              <a:lnSpc>
                <a:spcPct val="80000"/>
              </a:lnSpc>
            </a:pPr>
            <a:r>
              <a:rPr lang="hu-HU" sz="2200">
                <a:latin typeface="Times New Roman" pitchFamily="18" charset="0"/>
              </a:rPr>
              <a:t>Az egyetlen kivétel az, ha a vízcseppet </a:t>
            </a:r>
            <a:r>
              <a:rPr lang="hu-HU" sz="2200">
                <a:solidFill>
                  <a:srgbClr val="FF00FF"/>
                </a:solidFill>
                <a:latin typeface="Times New Roman" pitchFamily="18" charset="0"/>
              </a:rPr>
              <a:t>víztaszító növényi szőrök</a:t>
            </a:r>
            <a:r>
              <a:rPr lang="hu-HU" sz="2200">
                <a:latin typeface="Times New Roman" pitchFamily="18" charset="0"/>
              </a:rPr>
              <a:t> tartják a levél felszíne fölött, miáltal a csepp fókusztartománya pontosan a levélre eshet. Később erre mutatunk egy konkrét példát.</a:t>
            </a:r>
          </a:p>
          <a:p>
            <a:pPr>
              <a:lnSpc>
                <a:spcPct val="80000"/>
              </a:lnSpc>
            </a:pPr>
            <a:r>
              <a:rPr lang="hu-HU" sz="2200">
                <a:latin typeface="Times New Roman" pitchFamily="18" charset="0"/>
              </a:rPr>
              <a:t>Nagyon hasonló következtetések vonhatók le azon két rokon biooptikai problémával kapcsolatban is, hogy (i) </a:t>
            </a:r>
            <a:r>
              <a:rPr lang="hu-HU" sz="2200">
                <a:solidFill>
                  <a:schemeClr val="folHlink"/>
                </a:solidFill>
                <a:latin typeface="Times New Roman" pitchFamily="18" charset="0"/>
              </a:rPr>
              <a:t>vizes bőr</a:t>
            </a:r>
            <a:r>
              <a:rPr lang="hu-HU" sz="2200">
                <a:latin typeface="Times New Roman" pitchFamily="18" charset="0"/>
              </a:rPr>
              <a:t>rel való napozáskor érheti-e hősérülés az emberi bőrt, és (ii) okozhatnak-e tüzet </a:t>
            </a:r>
            <a:r>
              <a:rPr lang="hu-HU" sz="2200">
                <a:solidFill>
                  <a:schemeClr val="folHlink"/>
                </a:solidFill>
                <a:latin typeface="Times New Roman" pitchFamily="18" charset="0"/>
              </a:rPr>
              <a:t>kiszáradt növényzet</a:t>
            </a:r>
            <a:r>
              <a:rPr lang="hu-HU" sz="2200">
                <a:latin typeface="Times New Roman" pitchFamily="18" charset="0"/>
              </a:rPr>
              <a:t>re tapadt napsütötte vízcseppek.</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S1_a"/>
          <p:cNvPicPr>
            <a:picLocks noChangeAspect="1" noChangeArrowheads="1"/>
          </p:cNvPicPr>
          <p:nvPr/>
        </p:nvPicPr>
        <p:blipFill>
          <a:blip r:embed="rId2" cstate="print"/>
          <a:srcRect/>
          <a:stretch>
            <a:fillRect/>
          </a:stretch>
        </p:blipFill>
        <p:spPr bwMode="auto">
          <a:xfrm>
            <a:off x="133350" y="682625"/>
            <a:ext cx="5807075" cy="4618038"/>
          </a:xfrm>
          <a:prstGeom prst="rect">
            <a:avLst/>
          </a:prstGeom>
          <a:noFill/>
        </p:spPr>
      </p:pic>
      <p:pic>
        <p:nvPicPr>
          <p:cNvPr id="86020" name="Picture 4" descr="S1_b"/>
          <p:cNvPicPr>
            <a:picLocks noChangeAspect="1" noChangeArrowheads="1"/>
          </p:cNvPicPr>
          <p:nvPr/>
        </p:nvPicPr>
        <p:blipFill>
          <a:blip r:embed="rId3" cstate="print"/>
          <a:srcRect/>
          <a:stretch>
            <a:fillRect/>
          </a:stretch>
        </p:blipFill>
        <p:spPr bwMode="auto">
          <a:xfrm>
            <a:off x="6089650" y="44450"/>
            <a:ext cx="2803525" cy="2803525"/>
          </a:xfrm>
          <a:prstGeom prst="rect">
            <a:avLst/>
          </a:prstGeom>
          <a:noFill/>
        </p:spPr>
      </p:pic>
      <p:pic>
        <p:nvPicPr>
          <p:cNvPr id="86021" name="Picture 5" descr="S1_c"/>
          <p:cNvPicPr>
            <a:picLocks noChangeAspect="1" noChangeArrowheads="1"/>
          </p:cNvPicPr>
          <p:nvPr/>
        </p:nvPicPr>
        <p:blipFill>
          <a:blip r:embed="rId4" cstate="print"/>
          <a:srcRect/>
          <a:stretch>
            <a:fillRect/>
          </a:stretch>
        </p:blipFill>
        <p:spPr bwMode="auto">
          <a:xfrm>
            <a:off x="6086475" y="3070225"/>
            <a:ext cx="2806700" cy="28067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1_a"/>
          <p:cNvPicPr>
            <a:picLocks noChangeAspect="1" noChangeArrowheads="1"/>
          </p:cNvPicPr>
          <p:nvPr/>
        </p:nvPicPr>
        <p:blipFill>
          <a:blip r:embed="rId2" cstate="print"/>
          <a:srcRect/>
          <a:stretch>
            <a:fillRect/>
          </a:stretch>
        </p:blipFill>
        <p:spPr bwMode="auto">
          <a:xfrm>
            <a:off x="71438" y="274638"/>
            <a:ext cx="8964612" cy="632301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_b"/>
          <p:cNvPicPr>
            <a:picLocks noChangeAspect="1" noChangeArrowheads="1"/>
          </p:cNvPicPr>
          <p:nvPr/>
        </p:nvPicPr>
        <p:blipFill>
          <a:blip r:embed="rId2" cstate="print"/>
          <a:srcRect/>
          <a:stretch>
            <a:fillRect/>
          </a:stretch>
        </p:blipFill>
        <p:spPr bwMode="auto">
          <a:xfrm>
            <a:off x="0" y="603250"/>
            <a:ext cx="9144000" cy="57785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WaterDropOnLeaf-II-fig-06"/>
          <p:cNvPicPr>
            <a:picLocks noChangeAspect="1" noChangeArrowheads="1"/>
          </p:cNvPicPr>
          <p:nvPr/>
        </p:nvPicPr>
        <p:blipFill>
          <a:blip r:embed="rId2" cstate="print"/>
          <a:srcRect/>
          <a:stretch>
            <a:fillRect/>
          </a:stretch>
        </p:blipFill>
        <p:spPr bwMode="auto">
          <a:xfrm>
            <a:off x="2268538" y="114300"/>
            <a:ext cx="4624387" cy="662781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WaterDropOnLeaf-fig-S6_NewPhyt"/>
          <p:cNvPicPr>
            <a:picLocks noChangeAspect="1" noChangeArrowheads="1"/>
          </p:cNvPicPr>
          <p:nvPr/>
        </p:nvPicPr>
        <p:blipFill>
          <a:blip r:embed="rId2" cstate="print"/>
          <a:srcRect/>
          <a:stretch>
            <a:fillRect/>
          </a:stretch>
        </p:blipFill>
        <p:spPr bwMode="auto">
          <a:xfrm>
            <a:off x="2627313" y="80963"/>
            <a:ext cx="3894137" cy="666115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7" name="Picture 5" descr="VizcseppLevel-II-abra-06-UJ-jo"/>
          <p:cNvPicPr>
            <a:picLocks noChangeAspect="1" noChangeArrowheads="1"/>
          </p:cNvPicPr>
          <p:nvPr/>
        </p:nvPicPr>
        <p:blipFill>
          <a:blip r:embed="rId2" cstate="print"/>
          <a:srcRect/>
          <a:stretch>
            <a:fillRect/>
          </a:stretch>
        </p:blipFill>
        <p:spPr bwMode="auto">
          <a:xfrm>
            <a:off x="2566988" y="120650"/>
            <a:ext cx="4237037" cy="662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107950" y="188913"/>
            <a:ext cx="8928100" cy="6408737"/>
          </a:xfrm>
        </p:spPr>
        <p:txBody>
          <a:bodyPr/>
          <a:lstStyle/>
          <a:p>
            <a:pPr>
              <a:lnSpc>
                <a:spcPct val="80000"/>
              </a:lnSpc>
              <a:buFontTx/>
              <a:buNone/>
            </a:pPr>
            <a:r>
              <a:rPr lang="hu-HU" sz="2000" b="1">
                <a:latin typeface="Times New Roman" pitchFamily="18" charset="0"/>
              </a:rPr>
              <a:t>Kiégethetik-e a napsütötte vízcseppek a leveleket?</a:t>
            </a:r>
          </a:p>
          <a:p>
            <a:pPr>
              <a:lnSpc>
                <a:spcPct val="80000"/>
              </a:lnSpc>
              <a:buFontTx/>
              <a:buNone/>
            </a:pPr>
            <a:endParaRPr lang="hu-HU" sz="2000" b="1">
              <a:latin typeface="Times New Roman" pitchFamily="18" charset="0"/>
            </a:endParaRPr>
          </a:p>
          <a:p>
            <a:pPr>
              <a:lnSpc>
                <a:spcPct val="80000"/>
              </a:lnSpc>
              <a:buFontTx/>
              <a:buNone/>
            </a:pPr>
            <a:endParaRPr lang="hu-HU" sz="2000" b="1">
              <a:latin typeface="Times New Roman" pitchFamily="18" charset="0"/>
            </a:endParaRPr>
          </a:p>
          <a:p>
            <a:pPr>
              <a:lnSpc>
                <a:spcPct val="80000"/>
              </a:lnSpc>
              <a:buFontTx/>
              <a:buNone/>
            </a:pPr>
            <a:r>
              <a:rPr lang="hu-HU" sz="2000">
                <a:latin typeface="Times New Roman" pitchFamily="18" charset="0"/>
              </a:rPr>
              <a:t>Két szélsőséges vélemény:</a:t>
            </a:r>
          </a:p>
          <a:p>
            <a:pPr>
              <a:lnSpc>
                <a:spcPct val="80000"/>
              </a:lnSpc>
              <a:buFontTx/>
              <a:buNone/>
            </a:pPr>
            <a:endParaRPr lang="hu-HU" sz="2000">
              <a:latin typeface="Times New Roman" pitchFamily="18" charset="0"/>
            </a:endParaRPr>
          </a:p>
          <a:p>
            <a:pPr>
              <a:lnSpc>
                <a:spcPct val="80000"/>
              </a:lnSpc>
            </a:pPr>
            <a:r>
              <a:rPr lang="hu-HU" sz="2000">
                <a:latin typeface="Times New Roman" pitchFamily="18" charset="0"/>
              </a:rPr>
              <a:t>A levélégés fő okai a vízpermet, a trágyalé vagy különféle vegyszerek lehetnek, amelyek a lombozatra kerülnek meleg nyári időben. Ekkor az történik, hogy a levélen ülő vízcsepp úgy viselkedik, mint egy </a:t>
            </a:r>
            <a:r>
              <a:rPr lang="hu-HU" sz="2000" b="1">
                <a:solidFill>
                  <a:srgbClr val="3366FF"/>
                </a:solidFill>
                <a:latin typeface="Times New Roman" pitchFamily="18" charset="0"/>
              </a:rPr>
              <a:t>nagyítólencse</a:t>
            </a:r>
            <a:r>
              <a:rPr lang="hu-HU" sz="2000">
                <a:latin typeface="Times New Roman" pitchFamily="18" charset="0"/>
              </a:rPr>
              <a:t> – a napfényt a levélre fókuszálja, így az túlmelegszik, majd beég. Hasonlóan ahhoz, mint mikor egy nagyítólencsével megégetünk egy darab papírt. (http://www.searle.com.au/leafburn.htm)</a:t>
            </a:r>
          </a:p>
          <a:p>
            <a:pPr>
              <a:lnSpc>
                <a:spcPct val="80000"/>
              </a:lnSpc>
              <a:buFontTx/>
              <a:buNone/>
            </a:pPr>
            <a:endParaRPr lang="hu-HU" sz="2000">
              <a:latin typeface="Times New Roman" pitchFamily="18" charset="0"/>
            </a:endParaRPr>
          </a:p>
          <a:p>
            <a:pPr>
              <a:lnSpc>
                <a:spcPct val="80000"/>
              </a:lnSpc>
              <a:buFontTx/>
              <a:buNone/>
            </a:pPr>
            <a:endParaRPr lang="hu-HU" sz="2000">
              <a:latin typeface="Times New Roman" pitchFamily="18" charset="0"/>
            </a:endParaRPr>
          </a:p>
          <a:p>
            <a:pPr>
              <a:lnSpc>
                <a:spcPct val="80000"/>
              </a:lnSpc>
              <a:buFontTx/>
              <a:buNone/>
            </a:pPr>
            <a:endParaRPr lang="hu-HU" sz="2000">
              <a:latin typeface="Times New Roman" pitchFamily="18" charset="0"/>
            </a:endParaRPr>
          </a:p>
          <a:p>
            <a:pPr>
              <a:lnSpc>
                <a:spcPct val="80000"/>
              </a:lnSpc>
            </a:pPr>
            <a:r>
              <a:rPr lang="hu-HU" sz="2000">
                <a:latin typeface="Times New Roman" pitchFamily="18" charset="0"/>
              </a:rPr>
              <a:t>Itt a meleg nyári idő, mikor az embereknek azt szokták ajánlani, hogy ne locsoljanak napsütésben. A legkézenfekvőbb ok, hogy ekkor túl nagy a párolgási vízveszteség. Olyan vélemények is hallhatók, hogy a napsütésben való öntözés megégeti a növényeket, mert a vízcseppek összegyűjtik a napfényt. […] Valóban megéghetnek a növények a vízcseppek miatt? Nem hiszem, hogy egy vízcsepp olyan hatékony nagyítólencse volna. </a:t>
            </a:r>
            <a:r>
              <a:rPr lang="hu-HU" sz="2000">
                <a:solidFill>
                  <a:srgbClr val="FF0000"/>
                </a:solidFill>
                <a:latin typeface="Times New Roman" pitchFamily="18" charset="0"/>
              </a:rPr>
              <a:t>Egy vízcsepp fókuszpontja határozottan a levél alatt van.</a:t>
            </a:r>
            <a:r>
              <a:rPr lang="hu-HU" sz="2000">
                <a:latin typeface="Times New Roman" pitchFamily="18" charset="0"/>
              </a:rPr>
              <a:t> Ahogy a levélen ülő csepp mérete csökken, a fókuszpontja fölfelé mozog, viszont kevesebb fényt tud összegyűjteni. Tehát én nem fogadom el a nagyítólencse elméletet. (http://www.cahe.nmsu.edu/ces/yard/1999/062899.html)</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WaterDropOnLeaf-II-fig-04"/>
          <p:cNvPicPr>
            <a:picLocks noChangeAspect="1" noChangeArrowheads="1"/>
          </p:cNvPicPr>
          <p:nvPr/>
        </p:nvPicPr>
        <p:blipFill>
          <a:blip r:embed="rId2" cstate="print"/>
          <a:srcRect/>
          <a:stretch>
            <a:fillRect/>
          </a:stretch>
        </p:blipFill>
        <p:spPr bwMode="auto">
          <a:xfrm>
            <a:off x="0" y="0"/>
            <a:ext cx="9144000" cy="691673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II-fig-13-col-a"/>
          <p:cNvPicPr>
            <a:picLocks noChangeAspect="1" noChangeArrowheads="1"/>
          </p:cNvPicPr>
          <p:nvPr/>
        </p:nvPicPr>
        <p:blipFill>
          <a:blip r:embed="rId2" cstate="print"/>
          <a:srcRect/>
          <a:stretch>
            <a:fillRect/>
          </a:stretch>
        </p:blipFill>
        <p:spPr bwMode="auto">
          <a:xfrm>
            <a:off x="1357313" y="77788"/>
            <a:ext cx="2638425" cy="6664325"/>
          </a:xfrm>
          <a:prstGeom prst="rect">
            <a:avLst/>
          </a:prstGeom>
          <a:noFill/>
        </p:spPr>
      </p:pic>
      <p:pic>
        <p:nvPicPr>
          <p:cNvPr id="97284" name="Picture 4" descr="II-fig-13-col-b"/>
          <p:cNvPicPr>
            <a:picLocks noChangeAspect="1" noChangeArrowheads="1"/>
          </p:cNvPicPr>
          <p:nvPr/>
        </p:nvPicPr>
        <p:blipFill>
          <a:blip r:embed="rId3" cstate="print"/>
          <a:srcRect/>
          <a:stretch>
            <a:fillRect/>
          </a:stretch>
        </p:blipFill>
        <p:spPr bwMode="auto">
          <a:xfrm>
            <a:off x="5219700" y="133350"/>
            <a:ext cx="2703513" cy="653573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II-fig-14-a"/>
          <p:cNvPicPr>
            <a:picLocks noChangeAspect="1" noChangeArrowheads="1"/>
          </p:cNvPicPr>
          <p:nvPr/>
        </p:nvPicPr>
        <p:blipFill>
          <a:blip r:embed="rId2" cstate="print"/>
          <a:srcRect/>
          <a:stretch>
            <a:fillRect/>
          </a:stretch>
        </p:blipFill>
        <p:spPr bwMode="auto">
          <a:xfrm>
            <a:off x="2268538" y="188913"/>
            <a:ext cx="4127500" cy="3128962"/>
          </a:xfrm>
          <a:prstGeom prst="rect">
            <a:avLst/>
          </a:prstGeom>
          <a:noFill/>
        </p:spPr>
      </p:pic>
      <p:pic>
        <p:nvPicPr>
          <p:cNvPr id="99332" name="Picture 4" descr="II-fig-14-b"/>
          <p:cNvPicPr>
            <a:picLocks noChangeAspect="1" noChangeArrowheads="1"/>
          </p:cNvPicPr>
          <p:nvPr/>
        </p:nvPicPr>
        <p:blipFill>
          <a:blip r:embed="rId3" cstate="print"/>
          <a:srcRect/>
          <a:stretch>
            <a:fillRect/>
          </a:stretch>
        </p:blipFill>
        <p:spPr bwMode="auto">
          <a:xfrm>
            <a:off x="2251075" y="3573463"/>
            <a:ext cx="4121150" cy="310515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2_a"/>
          <p:cNvPicPr>
            <a:picLocks noChangeAspect="1" noChangeArrowheads="1"/>
          </p:cNvPicPr>
          <p:nvPr/>
        </p:nvPicPr>
        <p:blipFill>
          <a:blip r:embed="rId2" cstate="print"/>
          <a:srcRect/>
          <a:stretch>
            <a:fillRect/>
          </a:stretch>
        </p:blipFill>
        <p:spPr bwMode="auto">
          <a:xfrm>
            <a:off x="133350" y="0"/>
            <a:ext cx="3502025" cy="6858000"/>
          </a:xfrm>
          <a:prstGeom prst="rect">
            <a:avLst/>
          </a:prstGeom>
          <a:noFill/>
        </p:spPr>
      </p:pic>
      <p:pic>
        <p:nvPicPr>
          <p:cNvPr id="5124" name="Picture 4" descr="2_b"/>
          <p:cNvPicPr>
            <a:picLocks noChangeAspect="1" noChangeArrowheads="1"/>
          </p:cNvPicPr>
          <p:nvPr/>
        </p:nvPicPr>
        <p:blipFill>
          <a:blip r:embed="rId3" cstate="print"/>
          <a:srcRect/>
          <a:stretch>
            <a:fillRect/>
          </a:stretch>
        </p:blipFill>
        <p:spPr bwMode="auto">
          <a:xfrm>
            <a:off x="4500563" y="0"/>
            <a:ext cx="4522787"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494" name="Group 142"/>
          <p:cNvGraphicFramePr>
            <a:graphicFrameLocks noGrp="1"/>
          </p:cNvGraphicFramePr>
          <p:nvPr>
            <p:ph idx="1"/>
          </p:nvPr>
        </p:nvGraphicFramePr>
        <p:xfrm>
          <a:off x="179388" y="188913"/>
          <a:ext cx="8713787" cy="4849180"/>
        </p:xfrm>
        <a:graphic>
          <a:graphicData uri="http://schemas.openxmlformats.org/drawingml/2006/table">
            <a:tbl>
              <a:tblPr/>
              <a:tblGrid>
                <a:gridCol w="1147762"/>
                <a:gridCol w="2468563"/>
                <a:gridCol w="784225"/>
                <a:gridCol w="715962"/>
                <a:gridCol w="785813"/>
                <a:gridCol w="817562"/>
                <a:gridCol w="701675"/>
                <a:gridCol w="700088"/>
                <a:gridCol w="592137"/>
              </a:tblGrid>
              <a:tr h="287338">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exposure</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leaf (exposed surface)</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start</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end</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T</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C)</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N</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vMerge="1">
                  <a:txBody>
                    <a:bodyPr/>
                    <a:lstStyle/>
                    <a:p>
                      <a:endParaRPr lang="hu-HU"/>
                    </a:p>
                  </a:txBody>
                  <a:tcPr/>
                </a:tc>
                <a:tc vMerge="1">
                  <a:txBody>
                    <a:bodyPr/>
                    <a:lstStyle/>
                    <a:p>
                      <a:endParaRPr lang="hu-HU"/>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t</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t</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start</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end</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hu-HU"/>
                    </a:p>
                  </a:txBody>
                  <a:tcPr/>
                </a:tc>
              </a:tr>
              <a:tr h="334963">
                <a:tc row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1st</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Acer</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(lower)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7:55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27.5</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9:40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44.9</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27.0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Acer</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(upper)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7:55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27.5</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9:35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44.1</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27.0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Ginkgo </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(lower)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7:55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27.5</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10:30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52.6</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8</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Ginkgo </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(upper)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7:55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27.5</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10:00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48.1</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28.0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row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2nd</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Acer</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(lower)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10:30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52.6</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11:28</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60.1</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31.0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24</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Acer</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(upper)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10:30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52.6</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11:20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59.2</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30.5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Ginkgo </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(lower)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10:30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52.6</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12:00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63.0</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32.0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18</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Ginkgo </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(upper)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10:30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52.6</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11:31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60.4</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31.0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row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3rd</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Acer</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(lower)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12:00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63.0</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13:11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64.4</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32.0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29</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Acer</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 (upper)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12:00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63.0</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13:01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64.7</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32.0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33.5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Ginkgo </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(lower)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12:00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63.0</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13:45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62.3</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32.0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34.5</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19</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vMerge="1">
                  <a:txBody>
                    <a:bodyPr/>
                    <a:lstStyle/>
                    <a:p>
                      <a:endParaRPr lang="hu-HU"/>
                    </a:p>
                  </a:txBody>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sz="1600" b="0" i="1" u="none" strike="noStrike" cap="none" normalizeH="0" baseline="0" smtClean="0">
                          <a:ln>
                            <a:noFill/>
                          </a:ln>
                          <a:solidFill>
                            <a:srgbClr val="000000"/>
                          </a:solidFill>
                          <a:effectLst/>
                          <a:latin typeface="Times New Roman" pitchFamily="18" charset="0"/>
                          <a:cs typeface="Times New Roman" pitchFamily="18" charset="0"/>
                        </a:rPr>
                        <a:t>Ginkgo </a:t>
                      </a: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(upper)</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12:00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63.0</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13:17</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64.1</a:t>
                      </a:r>
                      <a:r>
                        <a:rPr kumimoji="0" lang="hu-HU" sz="1600" b="0" i="0" u="none" strike="noStrike" cap="none" normalizeH="0" baseline="30000" smtClean="0">
                          <a:ln>
                            <a:noFill/>
                          </a:ln>
                          <a:solidFill>
                            <a:srgbClr val="000000"/>
                          </a:solidFill>
                          <a:effectLst/>
                          <a:latin typeface="Times New Roman" pitchFamily="18" charset="0"/>
                          <a:cs typeface="Times New Roman" pitchFamily="18" charset="0"/>
                        </a:rPr>
                        <a:t>o</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32.0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34.0</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smtClean="0">
                          <a:ln>
                            <a:noFill/>
                          </a:ln>
                          <a:solidFill>
                            <a:srgbClr val="000000"/>
                          </a:solidFill>
                          <a:effectLst/>
                          <a:latin typeface="Times New Roman" pitchFamily="18" charset="0"/>
                          <a:cs typeface="Times New Roman" pitchFamily="18" charset="0"/>
                        </a:rPr>
                        <a:t>21</a:t>
                      </a:r>
                      <a:endParaRPr kumimoji="0" lang="hu-HU" sz="16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descr="WaterDropOnLeaf-II-fig-09"/>
          <p:cNvPicPr>
            <a:picLocks noChangeAspect="1" noChangeArrowheads="1"/>
          </p:cNvPicPr>
          <p:nvPr/>
        </p:nvPicPr>
        <p:blipFill>
          <a:blip r:embed="rId2" cstate="print"/>
          <a:srcRect/>
          <a:stretch>
            <a:fillRect/>
          </a:stretch>
        </p:blipFill>
        <p:spPr bwMode="auto">
          <a:xfrm>
            <a:off x="217488" y="115888"/>
            <a:ext cx="8675687" cy="669766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WaterDropOnLeaf-II-fig-10"/>
          <p:cNvPicPr>
            <a:picLocks noChangeAspect="1" noChangeArrowheads="1"/>
          </p:cNvPicPr>
          <p:nvPr/>
        </p:nvPicPr>
        <p:blipFill>
          <a:blip r:embed="rId2" cstate="print"/>
          <a:srcRect/>
          <a:stretch>
            <a:fillRect/>
          </a:stretch>
        </p:blipFill>
        <p:spPr bwMode="auto">
          <a:xfrm>
            <a:off x="1906588" y="139700"/>
            <a:ext cx="5402262" cy="6602413"/>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BOZEN2010_09_03"/>
          <p:cNvPicPr>
            <a:picLocks noChangeAspect="1" noChangeArrowheads="1"/>
          </p:cNvPicPr>
          <p:nvPr/>
        </p:nvPicPr>
        <p:blipFill>
          <a:blip r:embed="rId2" cstate="print"/>
          <a:srcRect/>
          <a:stretch>
            <a:fillRect/>
          </a:stretch>
        </p:blipFill>
        <p:spPr bwMode="auto">
          <a:xfrm>
            <a:off x="0" y="0"/>
            <a:ext cx="9144000" cy="37020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3_a"/>
          <p:cNvPicPr>
            <a:picLocks noChangeAspect="1" noChangeArrowheads="1"/>
          </p:cNvPicPr>
          <p:nvPr/>
        </p:nvPicPr>
        <p:blipFill>
          <a:blip r:embed="rId2" cstate="print"/>
          <a:srcRect/>
          <a:stretch>
            <a:fillRect/>
          </a:stretch>
        </p:blipFill>
        <p:spPr bwMode="auto">
          <a:xfrm>
            <a:off x="0" y="0"/>
            <a:ext cx="2916238" cy="1954213"/>
          </a:xfrm>
          <a:prstGeom prst="rect">
            <a:avLst/>
          </a:prstGeom>
          <a:noFill/>
        </p:spPr>
      </p:pic>
      <p:pic>
        <p:nvPicPr>
          <p:cNvPr id="6148" name="Picture 4" descr="3_b"/>
          <p:cNvPicPr>
            <a:picLocks noChangeAspect="1" noChangeArrowheads="1"/>
          </p:cNvPicPr>
          <p:nvPr/>
        </p:nvPicPr>
        <p:blipFill>
          <a:blip r:embed="rId3" cstate="print"/>
          <a:srcRect/>
          <a:stretch>
            <a:fillRect/>
          </a:stretch>
        </p:blipFill>
        <p:spPr bwMode="auto">
          <a:xfrm>
            <a:off x="3059113" y="0"/>
            <a:ext cx="2951162" cy="1976438"/>
          </a:xfrm>
          <a:prstGeom prst="rect">
            <a:avLst/>
          </a:prstGeom>
          <a:noFill/>
        </p:spPr>
      </p:pic>
      <p:pic>
        <p:nvPicPr>
          <p:cNvPr id="6149" name="Picture 5" descr="3_c"/>
          <p:cNvPicPr>
            <a:picLocks noChangeAspect="1" noChangeArrowheads="1"/>
          </p:cNvPicPr>
          <p:nvPr/>
        </p:nvPicPr>
        <p:blipFill>
          <a:blip r:embed="rId4" cstate="print"/>
          <a:srcRect/>
          <a:stretch>
            <a:fillRect/>
          </a:stretch>
        </p:blipFill>
        <p:spPr bwMode="auto">
          <a:xfrm>
            <a:off x="6156325" y="0"/>
            <a:ext cx="2987675" cy="2001838"/>
          </a:xfrm>
          <a:prstGeom prst="rect">
            <a:avLst/>
          </a:prstGeom>
          <a:noFill/>
        </p:spPr>
      </p:pic>
      <p:pic>
        <p:nvPicPr>
          <p:cNvPr id="6150" name="Picture 6" descr="3_e"/>
          <p:cNvPicPr>
            <a:picLocks noChangeAspect="1" noChangeArrowheads="1"/>
          </p:cNvPicPr>
          <p:nvPr/>
        </p:nvPicPr>
        <p:blipFill>
          <a:blip r:embed="rId5" cstate="print"/>
          <a:srcRect/>
          <a:stretch>
            <a:fillRect/>
          </a:stretch>
        </p:blipFill>
        <p:spPr bwMode="auto">
          <a:xfrm>
            <a:off x="0" y="2544763"/>
            <a:ext cx="9144000" cy="43132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WaterDropOnLeaf-II-fig-11"/>
          <p:cNvPicPr>
            <a:picLocks noChangeAspect="1" noChangeArrowheads="1"/>
          </p:cNvPicPr>
          <p:nvPr/>
        </p:nvPicPr>
        <p:blipFill>
          <a:blip r:embed="rId2" cstate="print"/>
          <a:srcRect/>
          <a:stretch>
            <a:fillRect/>
          </a:stretch>
        </p:blipFill>
        <p:spPr bwMode="auto">
          <a:xfrm>
            <a:off x="1365250" y="128588"/>
            <a:ext cx="6302375" cy="66135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71438" y="6208713"/>
            <a:ext cx="8964612" cy="533400"/>
          </a:xfrm>
        </p:spPr>
        <p:txBody>
          <a:bodyPr/>
          <a:lstStyle/>
          <a:p>
            <a:r>
              <a:rPr lang="hu-HU" sz="1400">
                <a:latin typeface="Times New Roman" pitchFamily="18" charset="0"/>
              </a:rPr>
              <a:t>A diákok gyakran használják az egységes érettségi fizika feladatgyűjteményt a tanítási órákon és a házi feladatok elkészítése közben is. A 2152. feladat szövege.</a:t>
            </a:r>
          </a:p>
        </p:txBody>
      </p:sp>
      <p:grpSp>
        <p:nvGrpSpPr>
          <p:cNvPr id="157699" name="Group 3"/>
          <p:cNvGrpSpPr>
            <a:grpSpLocks/>
          </p:cNvGrpSpPr>
          <p:nvPr/>
        </p:nvGrpSpPr>
        <p:grpSpPr bwMode="auto">
          <a:xfrm>
            <a:off x="1800225" y="73025"/>
            <a:ext cx="5580063" cy="4076700"/>
            <a:chOff x="1597" y="9054"/>
            <a:chExt cx="7740" cy="5323"/>
          </a:xfrm>
        </p:grpSpPr>
        <p:pic>
          <p:nvPicPr>
            <p:cNvPr id="157700" name="Kép 1" descr="fizkonyvborito.jpg"/>
            <p:cNvPicPr>
              <a:picLocks noChangeAspect="1" noChangeArrowheads="1"/>
            </p:cNvPicPr>
            <p:nvPr/>
          </p:nvPicPr>
          <p:blipFill>
            <a:blip r:embed="rId2" cstate="print"/>
            <a:srcRect r="1151" b="1311"/>
            <a:stretch>
              <a:fillRect/>
            </a:stretch>
          </p:blipFill>
          <p:spPr bwMode="auto">
            <a:xfrm>
              <a:off x="1597" y="9054"/>
              <a:ext cx="3741" cy="5323"/>
            </a:xfrm>
            <a:prstGeom prst="rect">
              <a:avLst/>
            </a:prstGeom>
            <a:noFill/>
          </p:spPr>
        </p:pic>
        <p:pic>
          <p:nvPicPr>
            <p:cNvPr id="157701" name="Kép 2" descr="fizkonyvelol.BMP"/>
            <p:cNvPicPr>
              <a:picLocks noChangeAspect="1" noChangeArrowheads="1"/>
            </p:cNvPicPr>
            <p:nvPr/>
          </p:nvPicPr>
          <p:blipFill>
            <a:blip r:embed="rId3" cstate="print"/>
            <a:srcRect l="24043" t="3297" r="2263" b="21184"/>
            <a:stretch>
              <a:fillRect/>
            </a:stretch>
          </p:blipFill>
          <p:spPr bwMode="auto">
            <a:xfrm rot="10800000">
              <a:off x="5557" y="9054"/>
              <a:ext cx="3780" cy="5323"/>
            </a:xfrm>
            <a:prstGeom prst="rect">
              <a:avLst/>
            </a:prstGeom>
            <a:noFill/>
          </p:spPr>
        </p:pic>
      </p:grpSp>
      <p:pic>
        <p:nvPicPr>
          <p:cNvPr id="157702" name="Kép 3" descr="fizkonyv.BMP"/>
          <p:cNvPicPr>
            <a:picLocks noChangeAspect="1" noChangeArrowheads="1"/>
          </p:cNvPicPr>
          <p:nvPr/>
        </p:nvPicPr>
        <p:blipFill>
          <a:blip r:embed="rId4" cstate="print"/>
          <a:srcRect l="5766" t="60500" r="26483" b="26900"/>
          <a:stretch>
            <a:fillRect/>
          </a:stretch>
        </p:blipFill>
        <p:spPr bwMode="auto">
          <a:xfrm>
            <a:off x="1439863" y="4292600"/>
            <a:ext cx="6227762" cy="159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WaterDropOnLeaf-II-fig-12"/>
          <p:cNvPicPr>
            <a:picLocks noChangeAspect="1" noChangeArrowheads="1"/>
          </p:cNvPicPr>
          <p:nvPr/>
        </p:nvPicPr>
        <p:blipFill>
          <a:blip r:embed="rId2" cstate="print"/>
          <a:srcRect/>
          <a:stretch>
            <a:fillRect/>
          </a:stretch>
        </p:blipFill>
        <p:spPr bwMode="auto">
          <a:xfrm>
            <a:off x="1096963" y="269875"/>
            <a:ext cx="7004050" cy="639921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107950" y="115888"/>
            <a:ext cx="8928100" cy="6742112"/>
          </a:xfrm>
        </p:spPr>
        <p:txBody>
          <a:bodyPr/>
          <a:lstStyle/>
          <a:p>
            <a:pPr algn="just">
              <a:lnSpc>
                <a:spcPct val="80000"/>
              </a:lnSpc>
              <a:buFontTx/>
              <a:buNone/>
            </a:pPr>
            <a:r>
              <a:rPr lang="hu-HU" sz="1800">
                <a:latin typeface="Times New Roman" pitchFamily="18" charset="0"/>
              </a:rPr>
              <a:t>Déli napsütésben nem szabad a növényeket öntözni, mert a leveleikre tapadt vízcseppek által fókuszált napfény megégetheti a leveleket. Eredményeink alapján azt mondhatjuk, hogy ez nem más, mint egy </a:t>
            </a:r>
            <a:r>
              <a:rPr lang="hu-HU" sz="1800" b="1">
                <a:solidFill>
                  <a:schemeClr val="folHlink"/>
                </a:solidFill>
                <a:latin typeface="Times New Roman" pitchFamily="18" charset="0"/>
              </a:rPr>
              <a:t>tévhit, mítosz</a:t>
            </a:r>
            <a:r>
              <a:rPr lang="hu-HU" sz="1800">
                <a:latin typeface="Times New Roman" pitchFamily="18" charset="0"/>
              </a:rPr>
              <a:t>. A beégés veszélye </a:t>
            </a:r>
            <a:r>
              <a:rPr lang="hu-HU" sz="1800" i="1">
                <a:latin typeface="Times New Roman" pitchFamily="18" charset="0"/>
                <a:sym typeface="Symbol" pitchFamily="18" charset="2"/>
              </a:rPr>
              <a:t></a:t>
            </a:r>
            <a:r>
              <a:rPr lang="hu-HU" sz="1800">
                <a:latin typeface="Times New Roman" pitchFamily="18" charset="0"/>
              </a:rPr>
              <a:t> </a:t>
            </a:r>
            <a:r>
              <a:rPr lang="hu-HU" sz="1800">
                <a:latin typeface="Times New Roman" pitchFamily="18" charset="0"/>
                <a:sym typeface="Symbol" pitchFamily="18" charset="2"/>
              </a:rPr>
              <a:t></a:t>
            </a:r>
            <a:r>
              <a:rPr lang="hu-HU" sz="1800">
                <a:latin typeface="Times New Roman" pitchFamily="18" charset="0"/>
              </a:rPr>
              <a:t> 23</a:t>
            </a:r>
            <a:r>
              <a:rPr lang="hu-HU" sz="1800" baseline="30000">
                <a:latin typeface="Times New Roman" pitchFamily="18" charset="0"/>
              </a:rPr>
              <a:t>o</a:t>
            </a:r>
            <a:r>
              <a:rPr lang="hu-HU" sz="1800">
                <a:latin typeface="Times New Roman" pitchFamily="18" charset="0"/>
              </a:rPr>
              <a:t>-os szoláris elevációnál, délelőtt vagy délután a legnagyobb, nem pedig délben, mikor </a:t>
            </a:r>
            <a:r>
              <a:rPr lang="hu-HU" sz="1800" i="1">
                <a:latin typeface="Times New Roman" pitchFamily="18" charset="0"/>
                <a:sym typeface="Symbol" pitchFamily="18" charset="2"/>
              </a:rPr>
              <a:t></a:t>
            </a:r>
            <a:r>
              <a:rPr lang="hu-HU" sz="1800">
                <a:latin typeface="Times New Roman" pitchFamily="18" charset="0"/>
              </a:rPr>
              <a:t> maximális (Magyarországon délben </a:t>
            </a:r>
            <a:r>
              <a:rPr lang="hu-HU" sz="1800" i="1">
                <a:latin typeface="Times New Roman" pitchFamily="18" charset="0"/>
                <a:sym typeface="Symbol" pitchFamily="18" charset="2"/>
              </a:rPr>
              <a:t></a:t>
            </a:r>
            <a:r>
              <a:rPr lang="hu-HU" sz="1800" baseline="-25000">
                <a:latin typeface="Times New Roman" pitchFamily="18" charset="0"/>
              </a:rPr>
              <a:t>max</a:t>
            </a:r>
            <a:r>
              <a:rPr lang="hu-HU" sz="1800">
                <a:latin typeface="Times New Roman" pitchFamily="18" charset="0"/>
              </a:rPr>
              <a:t> </a:t>
            </a:r>
            <a:r>
              <a:rPr lang="hu-HU" sz="1800">
                <a:latin typeface="Times New Roman" pitchFamily="18" charset="0"/>
                <a:sym typeface="Symbol" pitchFamily="18" charset="2"/>
              </a:rPr>
              <a:t></a:t>
            </a:r>
            <a:r>
              <a:rPr lang="hu-HU" sz="1800">
                <a:latin typeface="Times New Roman" pitchFamily="18" charset="0"/>
              </a:rPr>
              <a:t> 67</a:t>
            </a:r>
            <a:r>
              <a:rPr lang="hu-HU" sz="1800" baseline="30000">
                <a:latin typeface="Times New Roman" pitchFamily="18" charset="0"/>
              </a:rPr>
              <a:t>o</a:t>
            </a:r>
            <a:r>
              <a:rPr lang="hu-HU" sz="1800">
                <a:latin typeface="Times New Roman" pitchFamily="18" charset="0"/>
              </a:rPr>
              <a:t>). </a:t>
            </a:r>
            <a:r>
              <a:rPr lang="hu-HU" sz="1800" b="1">
                <a:solidFill>
                  <a:schemeClr val="folHlink"/>
                </a:solidFill>
                <a:latin typeface="Times New Roman" pitchFamily="18" charset="0"/>
              </a:rPr>
              <a:t>Honnan ered e mítosz?</a:t>
            </a:r>
            <a:r>
              <a:rPr lang="hu-HU" sz="1800">
                <a:latin typeface="Times New Roman" pitchFamily="18" charset="0"/>
              </a:rPr>
              <a:t> A Világhálón a következő olyan magyarázatokat találtuk, melyek nem a vízcseppek által fókuszált napfénnyel indokolják a növények égési sérülésekhez hasonló barna foltjait, viszont könnyen összefüggésbe hozhatók ezzel:</a:t>
            </a:r>
          </a:p>
          <a:p>
            <a:pPr algn="just">
              <a:lnSpc>
                <a:spcPct val="80000"/>
              </a:lnSpc>
              <a:buFontTx/>
              <a:buNone/>
            </a:pPr>
            <a:endParaRPr lang="hu-HU" sz="1800">
              <a:latin typeface="Times New Roman" pitchFamily="18" charset="0"/>
            </a:endParaRPr>
          </a:p>
          <a:p>
            <a:pPr>
              <a:lnSpc>
                <a:spcPct val="80000"/>
              </a:lnSpc>
            </a:pPr>
            <a:r>
              <a:rPr lang="hu-HU" sz="1800">
                <a:latin typeface="Times New Roman" pitchFamily="18" charset="0"/>
              </a:rPr>
              <a:t>Régi kertészeti tanácsnak számít, hogy a kertet soha se öntözzük napközben, mivel a virágok, különösen az egynyáriak könnyen tönkremehetnek, ha vizet kapnak, amíg teljesen nyitva vannak a szirmaik a nappali órákban. E sérülés fő oka inkább a </a:t>
            </a:r>
            <a:r>
              <a:rPr lang="hu-HU" sz="1800">
                <a:solidFill>
                  <a:srgbClr val="FF0000"/>
                </a:solidFill>
                <a:latin typeface="Times New Roman" pitchFamily="18" charset="0"/>
              </a:rPr>
              <a:t>súlyos vízcseppeknek a finom virágszirmokhoz való ütődése</a:t>
            </a:r>
            <a:r>
              <a:rPr lang="hu-HU" sz="1800">
                <a:latin typeface="Times New Roman" pitchFamily="18" charset="0"/>
              </a:rPr>
              <a:t>, mintsem az erős napfény.</a:t>
            </a:r>
          </a:p>
          <a:p>
            <a:pPr>
              <a:lnSpc>
                <a:spcPct val="80000"/>
              </a:lnSpc>
            </a:pPr>
            <a:r>
              <a:rPr lang="hu-HU" sz="1800">
                <a:latin typeface="Times New Roman" pitchFamily="18" charset="0"/>
              </a:rPr>
              <a:t>Napsütésben való locsoláskor a növények nem tudják az összes kiöntözött vizet hasznosítani, mivel </a:t>
            </a:r>
            <a:r>
              <a:rPr lang="hu-HU" sz="1800">
                <a:solidFill>
                  <a:srgbClr val="FF00FF"/>
                </a:solidFill>
                <a:latin typeface="Times New Roman" pitchFamily="18" charset="0"/>
              </a:rPr>
              <a:t>a víz jó része elpárolog</a:t>
            </a:r>
            <a:r>
              <a:rPr lang="hu-HU" sz="1800">
                <a:latin typeface="Times New Roman" pitchFamily="18" charset="0"/>
              </a:rPr>
              <a:t>, és nem jut el a gyökerekhez.</a:t>
            </a:r>
          </a:p>
          <a:p>
            <a:pPr>
              <a:lnSpc>
                <a:spcPct val="80000"/>
              </a:lnSpc>
            </a:pPr>
            <a:r>
              <a:rPr lang="hu-HU" sz="1800">
                <a:latin typeface="Times New Roman" pitchFamily="18" charset="0"/>
              </a:rPr>
              <a:t>Annak két fő oka, hogy napközben, főleg pedig délután nem szabad locsolni a növényeket, az, hogy </a:t>
            </a:r>
            <a:r>
              <a:rPr lang="hu-HU" sz="1800">
                <a:solidFill>
                  <a:srgbClr val="3366FF"/>
                </a:solidFill>
                <a:latin typeface="Times New Roman" pitchFamily="18" charset="0"/>
              </a:rPr>
              <a:t>a szelek délután a legerősebbek</a:t>
            </a:r>
            <a:r>
              <a:rPr lang="hu-HU" sz="1800">
                <a:latin typeface="Times New Roman" pitchFamily="18" charset="0"/>
              </a:rPr>
              <a:t>, és a víz párolgása is ekkor a leggyorsabb a délutáni nagy hőségben. A párolgás a leghidegebb napszakban, kora reggel a leglassúbb. A legszélcsendesebb napszak általában ugyancsak a reggel. Így kora reggel érdemes öntözni, mert ekkor a kilocsolt víz túlnyomó részét a növények hasznosítják a hűvös és szélcsendes időbeli minimális párolgási veszteségnek köszönhetően.</a:t>
            </a:r>
          </a:p>
          <a:p>
            <a:pPr>
              <a:lnSpc>
                <a:spcPct val="80000"/>
              </a:lnSpc>
            </a:pPr>
            <a:r>
              <a:rPr lang="hu-HU" sz="1800">
                <a:latin typeface="Times New Roman" pitchFamily="18" charset="0"/>
              </a:rPr>
              <a:t>Annak egyik oka, hogy kora reggel érdemes öntözni, az, hogy habár napközben a növények nedves levelei megszáradnak, de a mélyebb talajrétegekben hosszabb ideig megmarad a víz. A </a:t>
            </a:r>
            <a:r>
              <a:rPr lang="hu-HU" sz="1800">
                <a:solidFill>
                  <a:srgbClr val="009900"/>
                </a:solidFill>
                <a:latin typeface="Times New Roman" pitchFamily="18" charset="0"/>
              </a:rPr>
              <a:t>levelek szárazon maradása jelentősen csökkenti a gombásodás veszélyét</a:t>
            </a:r>
            <a:r>
              <a:rPr lang="hu-HU" sz="1800">
                <a:latin typeface="Times New Roman" pitchFamily="18" charset="0"/>
              </a:rPr>
              <a:t>. Mindezt azzal is elősegíthetjük, hogy nem locsolunk minden nap. Ha vízzel jó mélyen átáztatjuk a talajt, akkor nem szükséges naponta öntözni, és a gombák is csak kevésbé képesek megfertőzni a növényeket.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107950" y="115888"/>
            <a:ext cx="8928100" cy="5689600"/>
          </a:xfrm>
        </p:spPr>
        <p:txBody>
          <a:bodyPr/>
          <a:lstStyle/>
          <a:p>
            <a:pPr>
              <a:lnSpc>
                <a:spcPct val="80000"/>
              </a:lnSpc>
              <a:buFontTx/>
              <a:buNone/>
            </a:pPr>
            <a:r>
              <a:rPr lang="hu-HU" sz="1800">
                <a:latin typeface="Times New Roman" pitchFamily="18" charset="0"/>
              </a:rPr>
              <a:t>A levélszövet </a:t>
            </a:r>
            <a:r>
              <a:rPr lang="hu-HU" sz="1800" b="1">
                <a:solidFill>
                  <a:srgbClr val="996600"/>
                </a:solidFill>
                <a:latin typeface="Times New Roman" pitchFamily="18" charset="0"/>
              </a:rPr>
              <a:t>napégésszerű barna folt</a:t>
            </a:r>
            <a:r>
              <a:rPr lang="hu-HU" sz="1800">
                <a:latin typeface="Times New Roman" pitchFamily="18" charset="0"/>
              </a:rPr>
              <a:t>jait a következő környezeti tényezők is okozhatják:</a:t>
            </a:r>
          </a:p>
          <a:p>
            <a:pPr>
              <a:lnSpc>
                <a:spcPct val="80000"/>
              </a:lnSpc>
              <a:buFontTx/>
              <a:buNone/>
            </a:pPr>
            <a:endParaRPr lang="hu-HU" sz="1800">
              <a:latin typeface="Times New Roman" pitchFamily="18" charset="0"/>
            </a:endParaRPr>
          </a:p>
          <a:p>
            <a:pPr>
              <a:lnSpc>
                <a:spcPct val="80000"/>
              </a:lnSpc>
            </a:pPr>
            <a:r>
              <a:rPr lang="hu-HU" sz="1800">
                <a:solidFill>
                  <a:srgbClr val="009900"/>
                </a:solidFill>
                <a:latin typeface="Times New Roman" pitchFamily="18" charset="0"/>
              </a:rPr>
              <a:t>Savasesők</a:t>
            </a:r>
            <a:r>
              <a:rPr lang="hu-HU" sz="1800">
                <a:latin typeface="Times New Roman" pitchFamily="18" charset="0"/>
              </a:rPr>
              <a:t> miatt is keletkezhetnek elhalt szövetű, barna foltok a leveleken.</a:t>
            </a:r>
          </a:p>
          <a:p>
            <a:pPr>
              <a:lnSpc>
                <a:spcPct val="80000"/>
              </a:lnSpc>
            </a:pPr>
            <a:r>
              <a:rPr lang="hu-HU" sz="1800">
                <a:latin typeface="Times New Roman" pitchFamily="18" charset="0"/>
              </a:rPr>
              <a:t>Tengerpartokon a növények levelei a megtörő hullámokból szétfröccsenő </a:t>
            </a:r>
            <a:r>
              <a:rPr lang="hu-HU" sz="1800">
                <a:solidFill>
                  <a:srgbClr val="009900"/>
                </a:solidFill>
                <a:latin typeface="Times New Roman" pitchFamily="18" charset="0"/>
              </a:rPr>
              <a:t>sós víz</a:t>
            </a:r>
            <a:r>
              <a:rPr lang="hu-HU" sz="1800">
                <a:latin typeface="Times New Roman" pitchFamily="18" charset="0"/>
              </a:rPr>
              <a:t>től is károsodhatnak. A levelekre került tengervízcseppekben a víz párolgása miatt a sókoncentráció egyre növekszik, így az ozmózis miatt a levélszövetből a cseppbe áramlik a víz, s ezen ozmotikus vízvesztés a levél barnulásához, elhalásához vezet.</a:t>
            </a:r>
          </a:p>
          <a:p>
            <a:pPr>
              <a:lnSpc>
                <a:spcPct val="80000"/>
              </a:lnSpc>
            </a:pPr>
            <a:r>
              <a:rPr lang="hu-HU" sz="1800">
                <a:latin typeface="Times New Roman" pitchFamily="18" charset="0"/>
              </a:rPr>
              <a:t>Esetleg a </a:t>
            </a:r>
            <a:r>
              <a:rPr lang="hu-HU" sz="1800">
                <a:solidFill>
                  <a:srgbClr val="009900"/>
                </a:solidFill>
                <a:latin typeface="Times New Roman" pitchFamily="18" charset="0"/>
              </a:rPr>
              <a:t>csapvízbeli só</a:t>
            </a:r>
            <a:r>
              <a:rPr lang="hu-HU" sz="1800">
                <a:latin typeface="Times New Roman" pitchFamily="18" charset="0"/>
              </a:rPr>
              <a:t> is eredményezhet levélbarnulást. A víz párolgása közben a vizeinkben gyakori ásványi sók olyan koncentrációszintet érhetnek el, ami már ozmotikus vízvesztés miatti levélbarnulást okozhat.</a:t>
            </a:r>
          </a:p>
          <a:p>
            <a:pPr>
              <a:lnSpc>
                <a:spcPct val="80000"/>
              </a:lnSpc>
            </a:pPr>
            <a:r>
              <a:rPr lang="hu-HU" sz="1800">
                <a:latin typeface="Times New Roman" pitchFamily="18" charset="0"/>
              </a:rPr>
              <a:t>Túl </a:t>
            </a:r>
            <a:r>
              <a:rPr lang="hu-HU" sz="1800">
                <a:solidFill>
                  <a:srgbClr val="009900"/>
                </a:solidFill>
                <a:latin typeface="Times New Roman" pitchFamily="18" charset="0"/>
              </a:rPr>
              <a:t>klóros csapvíz</a:t>
            </a:r>
            <a:r>
              <a:rPr lang="hu-HU" sz="1800">
                <a:latin typeface="Times New Roman" pitchFamily="18" charset="0"/>
              </a:rPr>
              <a:t> öntözéshez való használata is eredményezhet ozmotikus levélégést.</a:t>
            </a:r>
          </a:p>
          <a:p>
            <a:pPr>
              <a:lnSpc>
                <a:spcPct val="80000"/>
              </a:lnSpc>
            </a:pPr>
            <a:r>
              <a:rPr lang="hu-HU" sz="1800">
                <a:latin typeface="Times New Roman" pitchFamily="18" charset="0"/>
              </a:rPr>
              <a:t>Ha a növényekre túl sok tápanyagot, trágyát, vegyszert tartalmazó vizet permeteznek, akkor a leveleken megtapadó </a:t>
            </a:r>
            <a:r>
              <a:rPr lang="hu-HU" sz="1800">
                <a:solidFill>
                  <a:srgbClr val="009900"/>
                </a:solidFill>
                <a:latin typeface="Times New Roman" pitchFamily="18" charset="0"/>
              </a:rPr>
              <a:t>tömény oldatcseppek</a:t>
            </a:r>
            <a:r>
              <a:rPr lang="hu-HU" sz="1800">
                <a:latin typeface="Times New Roman" pitchFamily="18" charset="0"/>
              </a:rPr>
              <a:t> szintén eredményezhetnek barna foltokat a leveleken a levélszövet ozmotikus vízvesztése következtében.</a:t>
            </a:r>
          </a:p>
          <a:p>
            <a:pPr>
              <a:lnSpc>
                <a:spcPct val="80000"/>
              </a:lnSpc>
            </a:pPr>
            <a:r>
              <a:rPr lang="hu-HU" sz="1800">
                <a:latin typeface="Times New Roman" pitchFamily="18" charset="0"/>
              </a:rPr>
              <a:t>E levélégéseknek természetesen semmi közük sincs a vízcseppek által fókuszált napfény nagy intenzitása miatti napégéshez.</a:t>
            </a:r>
          </a:p>
          <a:p>
            <a:pPr>
              <a:lnSpc>
                <a:spcPct val="80000"/>
              </a:lnSpc>
              <a:buFontTx/>
              <a:buNone/>
            </a:pPr>
            <a:endParaRPr lang="hu-HU" sz="1800">
              <a:latin typeface="Times New Roman" pitchFamily="18" charset="0"/>
            </a:endParaRPr>
          </a:p>
          <a:p>
            <a:pPr>
              <a:lnSpc>
                <a:spcPct val="80000"/>
              </a:lnSpc>
              <a:buFontTx/>
              <a:buNone/>
            </a:pPr>
            <a:r>
              <a:rPr lang="hu-HU" sz="1800">
                <a:latin typeface="Times New Roman" pitchFamily="18" charset="0"/>
              </a:rPr>
              <a:t>Napsütéses, meleg időben hideg víz permetezése, locsolása a növények leveleire </a:t>
            </a:r>
            <a:r>
              <a:rPr lang="hu-HU" sz="1800">
                <a:solidFill>
                  <a:srgbClr val="FF0000"/>
                </a:solidFill>
                <a:latin typeface="Times New Roman" pitchFamily="18" charset="0"/>
              </a:rPr>
              <a:t>fiziológiai stressz</a:t>
            </a:r>
            <a:r>
              <a:rPr lang="hu-HU" sz="1800">
                <a:latin typeface="Times New Roman" pitchFamily="18" charset="0"/>
              </a:rPr>
              <a:t>t okozhat, aminek ugyancsak valamilyen sérülés (például a levelek hervadása) lehet a következménye. Bár e sérülések nagyban különböznek a szőrökön ülő vízcseppek által okozott napégéstől, erősíthetik azt az elterjedt tévhitet, hogy tűző napon veszélyes a növényeket öntözni, mert a rajtuk megtapadt vízcseppek a napfényt fókuszálva kiégetik a leveleket.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0" y="71438"/>
            <a:ext cx="9144000" cy="3141662"/>
          </a:xfrm>
        </p:spPr>
        <p:txBody>
          <a:bodyPr/>
          <a:lstStyle/>
          <a:p>
            <a:pPr>
              <a:lnSpc>
                <a:spcPct val="80000"/>
              </a:lnSpc>
              <a:buFontTx/>
              <a:buNone/>
            </a:pPr>
            <a:r>
              <a:rPr lang="hu-HU" sz="2000">
                <a:latin typeface="Times New Roman" pitchFamily="18" charset="0"/>
              </a:rPr>
              <a:t>Vajon az </a:t>
            </a:r>
            <a:r>
              <a:rPr lang="hu-HU" sz="2000">
                <a:solidFill>
                  <a:srgbClr val="FF0000"/>
                </a:solidFill>
                <a:latin typeface="Times New Roman" pitchFamily="18" charset="0"/>
              </a:rPr>
              <a:t>emberi bőrön megtapadt vízcseppek</a:t>
            </a:r>
            <a:r>
              <a:rPr lang="hu-HU" sz="2000">
                <a:latin typeface="Times New Roman" pitchFamily="18" charset="0"/>
              </a:rPr>
              <a:t> jelentenek-e veszélyt napozás közben? Ezt tételezi fel sok bőrgyógyászati és kozmetikai honlap. Ha a bőr nem zsíros, akkor a nedvesítési szög a bőr és a víz között viszonylag kicsi, a bőrre tapadt vízcsepp lapos, ezért a fókusztartománya mélyen a bőr alá esik, így a bőrégés veszélye kizárható. Bár az ultraibolya (UV) sugárzás felerősödik a vízcsepp fókuszálása által, s így növelheti a bőrrák kialakulásának esélyét, a napfény UV összetevőjének egy részét a víz elnyeli, miáltal a bőrhöz tapadt vízcseppek még védelmül is szolgálhatnak a veszélyes UV sugárzás ellen. E probléma tehát meglehetősen bonyolult, és érdemes lenne kísérletekkel tanulmányozni a jövőben. Ugyanakkor, ha a bőr zsíros (például naptejjel van bekenve), akkor a rajta ülő vízcseppek a nagy nedvesítési szög miatt gömbölyűek, ezért könnyen le is peregnek, miáltal az általuk fókuszált napfény miatti égési bőrsérülés esélye minimális.</a:t>
            </a:r>
          </a:p>
        </p:txBody>
      </p:sp>
      <p:pic>
        <p:nvPicPr>
          <p:cNvPr id="156679" name="Picture 7" descr="water-drop-on-skin-1"/>
          <p:cNvPicPr>
            <a:picLocks noChangeAspect="1" noChangeArrowheads="1"/>
          </p:cNvPicPr>
          <p:nvPr/>
        </p:nvPicPr>
        <p:blipFill>
          <a:blip r:embed="rId2" cstate="print"/>
          <a:srcRect/>
          <a:stretch>
            <a:fillRect/>
          </a:stretch>
        </p:blipFill>
        <p:spPr bwMode="auto">
          <a:xfrm>
            <a:off x="0" y="3127375"/>
            <a:ext cx="9144000" cy="3730625"/>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2" name="Rectangle 2"/>
          <p:cNvSpPr>
            <a:spLocks noGrp="1" noChangeArrowheads="1"/>
          </p:cNvSpPr>
          <p:nvPr>
            <p:ph type="body" idx="1"/>
          </p:nvPr>
        </p:nvSpPr>
        <p:spPr>
          <a:xfrm>
            <a:off x="107950" y="115888"/>
            <a:ext cx="8928100" cy="2736850"/>
          </a:xfrm>
        </p:spPr>
        <p:txBody>
          <a:bodyPr/>
          <a:lstStyle/>
          <a:p>
            <a:pPr>
              <a:lnSpc>
                <a:spcPct val="80000"/>
              </a:lnSpc>
              <a:buFontTx/>
              <a:buNone/>
            </a:pPr>
            <a:r>
              <a:rPr lang="hu-HU" sz="2000">
                <a:latin typeface="Times New Roman" pitchFamily="18" charset="0"/>
              </a:rPr>
              <a:t>Víztaszító levélszőrök által tartott napsütötte vízcseppek okozhatnak égési sérüléseket a levélen, ha a fókusztartomány pont a levélre esik. Ehhez hasonló a helyzet, mikor </a:t>
            </a:r>
            <a:r>
              <a:rPr lang="hu-HU" sz="2000">
                <a:solidFill>
                  <a:srgbClr val="FF0000"/>
                </a:solidFill>
                <a:latin typeface="Times New Roman" pitchFamily="18" charset="0"/>
              </a:rPr>
              <a:t>emberi szőrzet tart vízcseppeket a bőr fölött</a:t>
            </a:r>
            <a:r>
              <a:rPr lang="hu-HU" sz="2000">
                <a:latin typeface="Times New Roman" pitchFamily="18" charset="0"/>
              </a:rPr>
              <a:t>: ha a cseppek fókusztartománya a bőrre esik, akkor a nagy intenzitású fókuszált fény (UV összetevővel vagy anélkül) károsíthatja a bőr szöveteit. Ennek persze az a feltétele, hogy a napozó személy ne mozogjon, hiszen máskülönben a szőréhez tapadt vízcseppekre mindig máshonnan érkezik a napfény, ami azt eredményezi, hogy a cseppek fókusztartománya mindig a bőr más részeire kerül. Ezek alapján az emberi bőrhöz tapadt napsütötte vízcseppek miatti égési sérülésekkel kapcsolatos vélemények egészséges szkepszissel kezelendők.</a:t>
            </a:r>
          </a:p>
        </p:txBody>
      </p:sp>
      <p:pic>
        <p:nvPicPr>
          <p:cNvPr id="235523" name="Picture 3" descr="water-hair"/>
          <p:cNvPicPr>
            <a:picLocks noChangeAspect="1" noChangeArrowheads="1"/>
          </p:cNvPicPr>
          <p:nvPr/>
        </p:nvPicPr>
        <p:blipFill>
          <a:blip r:embed="rId2" cstate="print"/>
          <a:srcRect/>
          <a:stretch>
            <a:fillRect/>
          </a:stretch>
        </p:blipFill>
        <p:spPr bwMode="auto">
          <a:xfrm>
            <a:off x="0" y="2708275"/>
            <a:ext cx="9144000" cy="4149725"/>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107950" y="115888"/>
            <a:ext cx="8928100" cy="1873250"/>
          </a:xfrm>
        </p:spPr>
        <p:txBody>
          <a:bodyPr/>
          <a:lstStyle/>
          <a:p>
            <a:pPr>
              <a:lnSpc>
                <a:spcPct val="90000"/>
              </a:lnSpc>
              <a:buFontTx/>
              <a:buNone/>
            </a:pPr>
            <a:r>
              <a:rPr lang="hu-HU" sz="1800">
                <a:latin typeface="Times New Roman" pitchFamily="18" charset="0"/>
              </a:rPr>
              <a:t>Teljesen hasonló jelenség fordul elő, mikor eső után </a:t>
            </a:r>
            <a:r>
              <a:rPr lang="hu-HU" sz="1800">
                <a:solidFill>
                  <a:srgbClr val="FF0000"/>
                </a:solidFill>
                <a:latin typeface="Times New Roman" pitchFamily="18" charset="0"/>
              </a:rPr>
              <a:t>vízcseppek tapadnak a kiszáradt növényzethez</a:t>
            </a:r>
            <a:r>
              <a:rPr lang="hu-HU" sz="1800">
                <a:latin typeface="Times New Roman" pitchFamily="18" charset="0"/>
              </a:rPr>
              <a:t>, például szalmához, szénához, avarhoz vagy száraz fűhöz. Ha egy vízcsepp fókusztartománya a száraz növény felszínére kerül, akkor az intenzív napfény elvileg okozhat tüzet. Viszont eső után az eredetileg száraz növényzet nedvessé válik, és míg újra kiszárad, a vízcseppek is elpárolognak. Így a száraz növényi részekhez tapadt napsütötte vízcseppek okozta erdőtüzekkel kapcsolatos véleményeket ennek megfelelő kritikával érdemes kezelni. </a:t>
            </a:r>
          </a:p>
        </p:txBody>
      </p:sp>
      <p:pic>
        <p:nvPicPr>
          <p:cNvPr id="236547" name="Picture 3" descr="forest-fire-2"/>
          <p:cNvPicPr>
            <a:picLocks noChangeAspect="1" noChangeArrowheads="1"/>
          </p:cNvPicPr>
          <p:nvPr/>
        </p:nvPicPr>
        <p:blipFill>
          <a:blip r:embed="rId2" cstate="print"/>
          <a:srcRect/>
          <a:stretch>
            <a:fillRect/>
          </a:stretch>
        </p:blipFill>
        <p:spPr bwMode="auto">
          <a:xfrm>
            <a:off x="0" y="1989138"/>
            <a:ext cx="9144000" cy="4868862"/>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1438" y="73025"/>
            <a:ext cx="8964612" cy="6524625"/>
          </a:xfrm>
        </p:spPr>
        <p:txBody>
          <a:bodyPr/>
          <a:lstStyle/>
          <a:p>
            <a:pPr algn="l"/>
            <a:r>
              <a:rPr lang="hu-HU" sz="2000" b="1">
                <a:latin typeface="Times New Roman" pitchFamily="18" charset="0"/>
              </a:rPr>
              <a:t>ISKOLAI FÖLDOLGOZÁS</a:t>
            </a:r>
            <a:br>
              <a:rPr lang="hu-HU" sz="2000" b="1">
                <a:latin typeface="Times New Roman" pitchFamily="18" charset="0"/>
              </a:rPr>
            </a:br>
            <a:r>
              <a:rPr lang="hu-HU" sz="2000" b="1">
                <a:latin typeface="Times New Roman" pitchFamily="18" charset="0"/>
              </a:rPr>
              <a:t/>
            </a:r>
            <a:br>
              <a:rPr lang="hu-HU" sz="2000" b="1">
                <a:latin typeface="Times New Roman" pitchFamily="18" charset="0"/>
              </a:rPr>
            </a:br>
            <a:r>
              <a:rPr lang="hu-HU" sz="2000" b="1">
                <a:latin typeface="Times New Roman" pitchFamily="18" charset="0"/>
              </a:rPr>
              <a:t>Milyen levélfelületek vannak?</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1800">
                <a:latin typeface="Times New Roman" pitchFamily="18" charset="0"/>
                <a:sym typeface="Symbol" pitchFamily="18" charset="2"/>
              </a:rPr>
              <a:t></a:t>
            </a:r>
            <a:r>
              <a:rPr lang="hu-HU" sz="1800">
                <a:latin typeface="Times New Roman" pitchFamily="18" charset="0"/>
              </a:rPr>
              <a:t> érintkezési szög (kontaktszög)</a:t>
            </a:r>
            <a:br>
              <a:rPr lang="hu-HU" sz="1800">
                <a:latin typeface="Times New Roman" pitchFamily="18" charset="0"/>
              </a:rPr>
            </a:br>
            <a:r>
              <a:rPr lang="hu-HU" sz="1800">
                <a:latin typeface="Times New Roman" pitchFamily="18" charset="0"/>
              </a:rPr>
              <a:t/>
            </a:r>
            <a:br>
              <a:rPr lang="hu-HU" sz="1800">
                <a:latin typeface="Times New Roman" pitchFamily="18" charset="0"/>
              </a:rPr>
            </a:br>
            <a:r>
              <a:rPr lang="hu-HU" sz="1800">
                <a:latin typeface="Times New Roman" pitchFamily="18" charset="0"/>
              </a:rPr>
              <a:t>- </a:t>
            </a:r>
            <a:r>
              <a:rPr lang="hu-HU" sz="1800">
                <a:latin typeface="Times New Roman" pitchFamily="18" charset="0"/>
                <a:sym typeface="Symbol" pitchFamily="18" charset="2"/>
              </a:rPr>
              <a:t></a:t>
            </a:r>
            <a:r>
              <a:rPr lang="hu-HU" sz="1800">
                <a:latin typeface="Times New Roman" pitchFamily="18" charset="0"/>
              </a:rPr>
              <a:t> &lt; 90</a:t>
            </a:r>
            <a:r>
              <a:rPr lang="hu-HU" sz="1800" baseline="30000">
                <a:latin typeface="Times New Roman" pitchFamily="18" charset="0"/>
              </a:rPr>
              <a:t>o</a:t>
            </a:r>
            <a:r>
              <a:rPr lang="hu-HU" sz="1800">
                <a:latin typeface="Times New Roman" pitchFamily="18" charset="0"/>
              </a:rPr>
              <a:t> </a:t>
            </a:r>
            <a:r>
              <a:rPr lang="hu-HU" sz="1800">
                <a:latin typeface="Times New Roman" pitchFamily="18" charset="0"/>
                <a:sym typeface="Symbol" pitchFamily="18" charset="2"/>
              </a:rPr>
              <a:t> </a:t>
            </a:r>
            <a:r>
              <a:rPr lang="hu-HU" sz="1800">
                <a:latin typeface="Times New Roman" pitchFamily="18" charset="0"/>
              </a:rPr>
              <a:t>a levélfelület nedvesítő (víztapasztó) </a:t>
            </a:r>
            <a:r>
              <a:rPr lang="hu-HU" sz="1800">
                <a:latin typeface="Times New Roman" pitchFamily="18" charset="0"/>
                <a:sym typeface="Symbol" pitchFamily="18" charset="2"/>
              </a:rPr>
              <a:t> </a:t>
            </a:r>
            <a:r>
              <a:rPr lang="hu-HU" sz="1800">
                <a:latin typeface="Times New Roman" pitchFamily="18" charset="0"/>
              </a:rPr>
              <a:t>lapos, lencse alakú cseppek</a:t>
            </a:r>
            <a:br>
              <a:rPr lang="hu-HU" sz="1800">
                <a:latin typeface="Times New Roman" pitchFamily="18" charset="0"/>
              </a:rPr>
            </a:br>
            <a:r>
              <a:rPr lang="hu-HU" sz="1800">
                <a:latin typeface="Times New Roman" pitchFamily="18" charset="0"/>
              </a:rPr>
              <a:t/>
            </a:r>
            <a:br>
              <a:rPr lang="hu-HU" sz="1800">
                <a:latin typeface="Times New Roman" pitchFamily="18" charset="0"/>
              </a:rPr>
            </a:br>
            <a:r>
              <a:rPr lang="hu-HU" sz="1800">
                <a:latin typeface="Times New Roman" pitchFamily="18" charset="0"/>
              </a:rPr>
              <a:t>- </a:t>
            </a:r>
            <a:r>
              <a:rPr lang="hu-HU" sz="1800">
                <a:latin typeface="Times New Roman" pitchFamily="18" charset="0"/>
                <a:sym typeface="Symbol" pitchFamily="18" charset="2"/>
              </a:rPr>
              <a:t></a:t>
            </a:r>
            <a:r>
              <a:rPr lang="hu-HU" sz="1800">
                <a:latin typeface="Times New Roman" pitchFamily="18" charset="0"/>
              </a:rPr>
              <a:t> &gt; 90</a:t>
            </a:r>
            <a:r>
              <a:rPr lang="hu-HU" sz="1800" baseline="30000">
                <a:latin typeface="Times New Roman" pitchFamily="18" charset="0"/>
              </a:rPr>
              <a:t>o</a:t>
            </a:r>
            <a:r>
              <a:rPr lang="hu-HU" sz="1800">
                <a:latin typeface="Times New Roman" pitchFamily="18" charset="0"/>
              </a:rPr>
              <a:t> </a:t>
            </a:r>
            <a:r>
              <a:rPr lang="hu-HU" sz="1800">
                <a:latin typeface="Times New Roman" pitchFamily="18" charset="0"/>
                <a:sym typeface="Symbol" pitchFamily="18" charset="2"/>
              </a:rPr>
              <a:t></a:t>
            </a:r>
            <a:r>
              <a:rPr lang="hu-HU" sz="1800">
                <a:latin typeface="Times New Roman" pitchFamily="18" charset="0"/>
              </a:rPr>
              <a:t> a levélfelület víztaszító (vízpergető) </a:t>
            </a:r>
            <a:r>
              <a:rPr lang="hu-HU" sz="1800">
                <a:latin typeface="Times New Roman" pitchFamily="18" charset="0"/>
                <a:sym typeface="Symbol" pitchFamily="18" charset="2"/>
              </a:rPr>
              <a:t></a:t>
            </a:r>
            <a:r>
              <a:rPr lang="hu-HU" sz="1800">
                <a:latin typeface="Times New Roman" pitchFamily="18" charset="0"/>
              </a:rPr>
              <a:t> gömbölyded, ellipszoid alakú cseppek</a:t>
            </a:r>
            <a:br>
              <a:rPr lang="hu-HU" sz="18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1. tanulói feladat </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1800">
                <a:latin typeface="Times New Roman" pitchFamily="18" charset="0"/>
              </a:rPr>
              <a:t>- víztapasztó és vízpergető levelek keresése az iskola udvarán vagy annak közelében</a:t>
            </a:r>
            <a:br>
              <a:rPr lang="hu-HU" sz="1800">
                <a:latin typeface="Times New Roman" pitchFamily="18" charset="0"/>
              </a:rPr>
            </a:br>
            <a:r>
              <a:rPr lang="hu-HU" sz="1800">
                <a:latin typeface="Times New Roman" pitchFamily="18" charset="0"/>
              </a:rPr>
              <a:t/>
            </a:r>
            <a:br>
              <a:rPr lang="hu-HU" sz="1800">
                <a:latin typeface="Times New Roman" pitchFamily="18" charset="0"/>
              </a:rPr>
            </a:br>
            <a:r>
              <a:rPr lang="hu-HU" sz="1800">
                <a:latin typeface="Times New Roman" pitchFamily="18" charset="0"/>
              </a:rPr>
              <a:t>- frissen szedett levelek</a:t>
            </a:r>
            <a:br>
              <a:rPr lang="hu-HU" sz="1800">
                <a:latin typeface="Times New Roman" pitchFamily="18" charset="0"/>
              </a:rPr>
            </a:br>
            <a:r>
              <a:rPr lang="hu-HU" sz="1800">
                <a:latin typeface="Times New Roman" pitchFamily="18" charset="0"/>
              </a:rPr>
              <a:t/>
            </a:r>
            <a:br>
              <a:rPr lang="hu-HU" sz="1800">
                <a:latin typeface="Times New Roman" pitchFamily="18" charset="0"/>
              </a:rPr>
            </a:br>
            <a:r>
              <a:rPr lang="hu-HU" sz="1800">
                <a:latin typeface="Times New Roman" pitchFamily="18" charset="0"/>
              </a:rPr>
              <a:t>- sima + szőrős levelek</a:t>
            </a:r>
            <a:br>
              <a:rPr lang="hu-HU" sz="18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2. tanulói feladat </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1800">
                <a:latin typeface="Times New Roman" pitchFamily="18" charset="0"/>
              </a:rPr>
              <a:t>Mikroszkóppal nézzék meg a begyűjtött levelek felületét, s figyeljék meg, hogy az sima vagy szőrös, és borítják-e viaszbolyhok.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71438" y="73025"/>
            <a:ext cx="8964612" cy="6380163"/>
          </a:xfrm>
        </p:spPr>
        <p:txBody>
          <a:bodyPr/>
          <a:lstStyle/>
          <a:p>
            <a:pPr algn="l"/>
            <a:r>
              <a:rPr lang="hu-HU" sz="2000" b="1">
                <a:latin typeface="Times New Roman" pitchFamily="18" charset="0"/>
              </a:rPr>
              <a:t>Kísérletek nedvesítő és vízpergető levelekkel, csoportmunkában</a:t>
            </a:r>
            <a:r>
              <a:rPr lang="hu-HU" sz="2000" i="1">
                <a:latin typeface="Times New Roman" pitchFamily="18" charset="0"/>
              </a:rPr>
              <a:t/>
            </a:r>
            <a:br>
              <a:rPr lang="hu-HU" sz="2000" i="1">
                <a:latin typeface="Times New Roman" pitchFamily="18" charset="0"/>
              </a:rPr>
            </a:br>
            <a:r>
              <a:rPr lang="hu-HU" sz="2000" i="1">
                <a:latin typeface="Times New Roman" pitchFamily="18" charset="0"/>
              </a:rPr>
              <a:t/>
            </a:r>
            <a:br>
              <a:rPr lang="hu-HU" sz="2000" i="1">
                <a:latin typeface="Times New Roman" pitchFamily="18" charset="0"/>
              </a:rPr>
            </a:br>
            <a:r>
              <a:rPr lang="hu-HU" sz="2000" b="1">
                <a:latin typeface="Times New Roman" pitchFamily="18" charset="0"/>
              </a:rPr>
              <a:t>Levelek előkészítése</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nedvesítő és víztaszító levelek rögzítése vízszintes üveglapra</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Vízcseppes levelek</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csapvíz, desztillált víz vagy esővíz cseppek vízszintes leveleken</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napsütésben és árnyékban</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 Nap különböző horizont fölötti szögmagasságai mellett, napkeltekor, délelőtt</a:t>
            </a:r>
            <a:br>
              <a:rPr lang="hu-HU" sz="2000">
                <a:latin typeface="Times New Roman" pitchFamily="18" charset="0"/>
              </a:rPr>
            </a:br>
            <a:r>
              <a:rPr lang="hu-HU" sz="2000">
                <a:latin typeface="Times New Roman" pitchFamily="18" charset="0"/>
              </a:rPr>
              <a:t>   és délben</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kézi nagyítóval, mikroszkóppal: keletkeztek-e a leveleken napégésre utaló</a:t>
            </a:r>
            <a:br>
              <a:rPr lang="hu-HU" sz="2000">
                <a:latin typeface="Times New Roman" pitchFamily="18" charset="0"/>
              </a:rPr>
            </a:br>
            <a:r>
              <a:rPr lang="hu-HU" sz="2000">
                <a:latin typeface="Times New Roman" pitchFamily="18" charset="0"/>
              </a:rPr>
              <a:t>   sárgás-barna foltok</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fényképek készítése, szkennelés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71438" y="73025"/>
            <a:ext cx="8964612" cy="908050"/>
          </a:xfrm>
        </p:spPr>
        <p:txBody>
          <a:bodyPr/>
          <a:lstStyle/>
          <a:p>
            <a:pPr algn="l"/>
            <a:r>
              <a:rPr lang="hu-HU" sz="2000" b="1">
                <a:latin typeface="Times New Roman" pitchFamily="18" charset="0"/>
              </a:rPr>
              <a:t>Vízben áztatott gliceringolyók a leveleken</a:t>
            </a:r>
            <a:br>
              <a:rPr lang="hu-HU" sz="2000" b="1">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lapos vagy gömbölyded vízcseppek helyett gömb alakú hidratált gliceringolyók (</a:t>
            </a:r>
            <a:r>
              <a:rPr lang="hu-HU" sz="1600" i="1">
                <a:latin typeface="Times New Roman" pitchFamily="18" charset="0"/>
              </a:rPr>
              <a:t>n</a:t>
            </a:r>
            <a:r>
              <a:rPr lang="hu-HU" sz="1600">
                <a:latin typeface="Times New Roman" pitchFamily="18" charset="0"/>
              </a:rPr>
              <a:t> </a:t>
            </a:r>
            <a:r>
              <a:rPr lang="hu-HU" sz="1600">
                <a:latin typeface="Times New Roman" pitchFamily="18" charset="0"/>
                <a:sym typeface="Symbol" pitchFamily="18" charset="2"/>
              </a:rPr>
              <a:t></a:t>
            </a:r>
            <a:r>
              <a:rPr lang="hu-HU" sz="1600">
                <a:latin typeface="Times New Roman" pitchFamily="18" charset="0"/>
              </a:rPr>
              <a:t> 1,33)</a:t>
            </a:r>
          </a:p>
        </p:txBody>
      </p:sp>
      <p:pic>
        <p:nvPicPr>
          <p:cNvPr id="175107" name="Objektum 8"/>
          <p:cNvPicPr>
            <a:picLocks noChangeArrowheads="1"/>
          </p:cNvPicPr>
          <p:nvPr/>
        </p:nvPicPr>
        <p:blipFill>
          <a:blip r:embed="rId2" cstate="print"/>
          <a:srcRect l="-533" t="-687" r="-111" b="-325"/>
          <a:stretch>
            <a:fillRect/>
          </a:stretch>
        </p:blipFill>
        <p:spPr bwMode="auto">
          <a:xfrm>
            <a:off x="0" y="1125538"/>
            <a:ext cx="9144000" cy="5732462"/>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1438" y="73025"/>
            <a:ext cx="8964612" cy="4508500"/>
          </a:xfrm>
        </p:spPr>
        <p:txBody>
          <a:bodyPr/>
          <a:lstStyle/>
          <a:p>
            <a:pPr algn="l"/>
            <a:r>
              <a:rPr lang="hu-HU" sz="2000" b="1">
                <a:latin typeface="Times New Roman" pitchFamily="18" charset="0"/>
              </a:rPr>
              <a:t>Olajcseppes levelek</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átlátszó, színtelen olajcseppek (1,5 &lt; </a:t>
            </a:r>
            <a:r>
              <a:rPr lang="hu-HU" sz="2000" i="1">
                <a:latin typeface="Times New Roman" pitchFamily="18" charset="0"/>
              </a:rPr>
              <a:t>n</a:t>
            </a:r>
            <a:r>
              <a:rPr lang="hu-HU" sz="2000">
                <a:latin typeface="Times New Roman" pitchFamily="18" charset="0"/>
              </a:rPr>
              <a:t> &lt; 1,57)</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Tömény oldatcseppes levelek</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valamilyen tömény oldat cseppjei </a:t>
            </a:r>
            <a:r>
              <a:rPr lang="hu-HU" sz="2000">
                <a:latin typeface="Times New Roman" pitchFamily="18" charset="0"/>
                <a:sym typeface="Symbol" pitchFamily="18" charset="2"/>
              </a:rPr>
              <a:t></a:t>
            </a:r>
            <a:r>
              <a:rPr lang="hu-HU" sz="2000">
                <a:latin typeface="Times New Roman" pitchFamily="18" charset="0"/>
              </a:rPr>
              <a:t> ozmotikus vízveszteség </a:t>
            </a:r>
            <a:r>
              <a:rPr lang="hu-HU" sz="2000">
                <a:latin typeface="Times New Roman" pitchFamily="18" charset="0"/>
                <a:sym typeface="Symbol" pitchFamily="18" charset="2"/>
              </a:rPr>
              <a:t></a:t>
            </a:r>
            <a:r>
              <a:rPr lang="hu-HU" sz="2000">
                <a:latin typeface="Times New Roman" pitchFamily="18" charset="0"/>
              </a:rPr>
              <a:t> levélszövet elbarnul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tengervíz, savas esők, klóros öntözővíz, tömény levéltrágya, permetezőszer</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tömény sóoldat, cukoroldat, vízzel hígított ecet, folyékony levéltrágya, permetlé</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 leveleket ne érje közvetlen napfény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142875" y="188913"/>
            <a:ext cx="8893175" cy="4838700"/>
          </a:xfrm>
          <a:prstGeom prst="rect">
            <a:avLst/>
          </a:prstGeom>
          <a:noFill/>
          <a:ln w="9525">
            <a:noFill/>
            <a:miter lim="800000"/>
            <a:headEnd/>
            <a:tailEnd/>
          </a:ln>
          <a:effectLst/>
        </p:spPr>
        <p:txBody>
          <a:bodyPr>
            <a:spAutoFit/>
          </a:bodyPr>
          <a:lstStyle/>
          <a:p>
            <a:r>
              <a:rPr lang="hu-HU" sz="2400" b="1">
                <a:latin typeface="Times New Roman" pitchFamily="18" charset="0"/>
              </a:rPr>
              <a:t>2006. fizika érettségi feladatsor:</a:t>
            </a:r>
          </a:p>
          <a:p>
            <a:endParaRPr lang="hu-HU" sz="2400" b="1">
              <a:latin typeface="Times New Roman" pitchFamily="18" charset="0"/>
            </a:endParaRPr>
          </a:p>
          <a:p>
            <a:r>
              <a:rPr lang="hu-HU" sz="2400">
                <a:latin typeface="Times New Roman" pitchFamily="18" charset="0"/>
              </a:rPr>
              <a:t>”Nyáron, déli napsütésben nem ajánlatos a kertben locsolni, mert „megégnek” a növények levelei. Az alábbi magyarázatok közül csak egy fogadható el, melyik?”</a:t>
            </a:r>
          </a:p>
          <a:p>
            <a:endParaRPr lang="hu-HU" sz="2400">
              <a:latin typeface="Times New Roman" pitchFamily="18" charset="0"/>
            </a:endParaRPr>
          </a:p>
          <a:p>
            <a:r>
              <a:rPr lang="hu-HU" sz="2400">
                <a:latin typeface="Times New Roman" pitchFamily="18" charset="0"/>
              </a:rPr>
              <a:t>A) A gyorsan párolgó víz hirtelen lehűti a növényt. A fagyás tünetei megegyeznek az égésével.</a:t>
            </a:r>
          </a:p>
          <a:p>
            <a:endParaRPr lang="hu-HU" sz="2400">
              <a:latin typeface="Times New Roman" pitchFamily="18" charset="0"/>
            </a:endParaRPr>
          </a:p>
          <a:p>
            <a:r>
              <a:rPr lang="hu-HU" sz="2400" b="1">
                <a:solidFill>
                  <a:srgbClr val="FF0000"/>
                </a:solidFill>
                <a:latin typeface="Times New Roman" pitchFamily="18" charset="0"/>
              </a:rPr>
              <a:t>B) A vízcseppek gyűjtőlencseként viselkednek, és a levelekre fókuszálják a napfényt.</a:t>
            </a:r>
          </a:p>
          <a:p>
            <a:endParaRPr lang="hu-HU" sz="2400" b="1">
              <a:solidFill>
                <a:srgbClr val="FF0000"/>
              </a:solidFill>
              <a:latin typeface="Times New Roman" pitchFamily="18" charset="0"/>
            </a:endParaRPr>
          </a:p>
          <a:p>
            <a:r>
              <a:rPr lang="hu-HU" sz="2400">
                <a:latin typeface="Times New Roman" pitchFamily="18" charset="0"/>
              </a:rPr>
              <a:t>C) Az elpárolgó víz forró gőze okoz „égési tüneteket”.</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71438" y="73025"/>
            <a:ext cx="8964612" cy="5372100"/>
          </a:xfrm>
        </p:spPr>
        <p:txBody>
          <a:bodyPr/>
          <a:lstStyle/>
          <a:p>
            <a:pPr algn="l"/>
            <a:r>
              <a:rPr lang="hu-HU" sz="2000" b="1">
                <a:latin typeface="Times New Roman" pitchFamily="18" charset="0"/>
              </a:rPr>
              <a:t>Ellenőrző kísérletek</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Alapkísérlet</a:t>
            </a:r>
            <a:r>
              <a:rPr lang="hu-HU" sz="2000">
                <a:latin typeface="Times New Roman" pitchFamily="18" charset="0"/>
              </a:rPr>
              <a:t>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napsütötte vízszintes levelek + vízcseppek, hidratált gliceringolyók, olajcseppek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Keletkeznek-e napfoltok a levélszöveten?</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Ellenőrző (kontroll) kísérletek</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árnyékos levelekkel</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 ozmózis</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 fényelnyelő (nem színtelen, nem átlátszó) olajcseppek </a:t>
            </a:r>
            <a:r>
              <a:rPr lang="hu-HU" sz="2000">
                <a:latin typeface="Times New Roman" pitchFamily="18" charset="0"/>
                <a:sym typeface="Symbol" pitchFamily="18" charset="2"/>
              </a:rPr>
              <a:t></a:t>
            </a:r>
            <a:r>
              <a:rPr lang="hu-HU" sz="2000">
                <a:latin typeface="Times New Roman" pitchFamily="18" charset="0"/>
              </a:rPr>
              <a:t> elnyelt fény</a:t>
            </a:r>
            <a:br>
              <a:rPr lang="hu-HU" sz="2000">
                <a:latin typeface="Times New Roman" pitchFamily="18" charset="0"/>
              </a:rPr>
            </a:br>
            <a:r>
              <a:rPr lang="hu-HU" sz="2000">
                <a:latin typeface="Times New Roman" pitchFamily="18" charset="0"/>
              </a:rPr>
              <a:t>                                                                                                              hőhatása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71438" y="73025"/>
            <a:ext cx="8964612" cy="5661025"/>
          </a:xfrm>
        </p:spPr>
        <p:txBody>
          <a:bodyPr/>
          <a:lstStyle/>
          <a:p>
            <a:pPr algn="l"/>
            <a:r>
              <a:rPr lang="hu-HU" sz="2000" b="1">
                <a:latin typeface="Times New Roman" pitchFamily="18" charset="0"/>
              </a:rPr>
              <a:t>Várható kísérleti eredmények</a:t>
            </a:r>
            <a:r>
              <a:rPr lang="hu-HU" sz="2000">
                <a:latin typeface="Times New Roman" pitchFamily="18" charset="0"/>
              </a:rPr>
              <a:t/>
            </a:r>
            <a:br>
              <a:rPr lang="hu-HU" sz="2000">
                <a:latin typeface="Times New Roman" pitchFamily="18" charset="0"/>
              </a:rPr>
            </a:br>
            <a:r>
              <a:rPr lang="hu-HU" sz="1600">
                <a:latin typeface="Times New Roman" pitchFamily="18" charset="0"/>
              </a:rPr>
              <a:t/>
            </a:r>
            <a:br>
              <a:rPr lang="hu-HU" sz="1600">
                <a:latin typeface="Times New Roman" pitchFamily="18" charset="0"/>
              </a:rPr>
            </a:br>
            <a:r>
              <a:rPr lang="hu-HU" sz="1800">
                <a:solidFill>
                  <a:schemeClr val="folHlink"/>
                </a:solidFill>
                <a:latin typeface="Times New Roman" pitchFamily="18" charset="0"/>
              </a:rPr>
              <a:t>A Nap szögmagasságától, valamint a vízcseppek alakjától függetlenül, napsütésben a vízcseppek nem képesek égési foltokat kiváltani a sima, szőrtelen leveleken.</a:t>
            </a:r>
            <a:br>
              <a:rPr lang="hu-HU" sz="1800">
                <a:solidFill>
                  <a:schemeClr val="folHlink"/>
                </a:solidFill>
                <a:latin typeface="Times New Roman" pitchFamily="18" charset="0"/>
              </a:rPr>
            </a:br>
            <a:r>
              <a:rPr lang="hu-HU" sz="1600">
                <a:solidFill>
                  <a:schemeClr val="folHlink"/>
                </a:solidFill>
                <a:latin typeface="Times New Roman" pitchFamily="18" charset="0"/>
              </a:rPr>
              <a:t/>
            </a:r>
            <a:br>
              <a:rPr lang="hu-HU" sz="1600">
                <a:solidFill>
                  <a:schemeClr val="folHlink"/>
                </a:solidFill>
                <a:latin typeface="Times New Roman" pitchFamily="18" charset="0"/>
              </a:rPr>
            </a:br>
            <a:r>
              <a:rPr lang="hu-HU" sz="1800">
                <a:solidFill>
                  <a:schemeClr val="folHlink"/>
                </a:solidFill>
                <a:latin typeface="Times New Roman" pitchFamily="18" charset="0"/>
              </a:rPr>
              <a:t>Egyes szőrös leveleken megülő vízcseppek a Nap nagyobb szögmagasságainál (dél körül) égési nyomokat hagyhatnak a cseppmérettől függően.</a:t>
            </a:r>
            <a:br>
              <a:rPr lang="hu-HU" sz="1800">
                <a:solidFill>
                  <a:schemeClr val="folHlink"/>
                </a:solidFill>
                <a:latin typeface="Times New Roman" pitchFamily="18" charset="0"/>
              </a:rPr>
            </a:br>
            <a:r>
              <a:rPr lang="hu-HU" sz="1600">
                <a:solidFill>
                  <a:schemeClr val="folHlink"/>
                </a:solidFill>
                <a:latin typeface="Times New Roman" pitchFamily="18" charset="0"/>
              </a:rPr>
              <a:t/>
            </a:r>
            <a:br>
              <a:rPr lang="hu-HU" sz="1600">
                <a:solidFill>
                  <a:schemeClr val="folHlink"/>
                </a:solidFill>
                <a:latin typeface="Times New Roman" pitchFamily="18" charset="0"/>
              </a:rPr>
            </a:br>
            <a:r>
              <a:rPr lang="hu-HU" sz="1800">
                <a:solidFill>
                  <a:schemeClr val="folHlink"/>
                </a:solidFill>
                <a:latin typeface="Times New Roman" pitchFamily="18" charset="0"/>
              </a:rPr>
              <a:t>Növényfajtól és napszaktól függetlenül, az árnyékos vízcseppes leveleken nincs foltosodás.</a:t>
            </a:r>
            <a:br>
              <a:rPr lang="hu-HU" sz="1800">
                <a:solidFill>
                  <a:schemeClr val="folHlink"/>
                </a:solidFill>
                <a:latin typeface="Times New Roman" pitchFamily="18" charset="0"/>
              </a:rPr>
            </a:br>
            <a:r>
              <a:rPr lang="hu-HU" sz="1600">
                <a:latin typeface="Times New Roman" pitchFamily="18" charset="0"/>
              </a:rPr>
              <a:t/>
            </a:r>
            <a:br>
              <a:rPr lang="hu-HU" sz="1600">
                <a:latin typeface="Times New Roman" pitchFamily="18" charset="0"/>
              </a:rPr>
            </a:br>
            <a:r>
              <a:rPr lang="hu-HU" sz="1800">
                <a:solidFill>
                  <a:srgbClr val="3366FF"/>
                </a:solidFill>
                <a:latin typeface="Times New Roman" pitchFamily="18" charset="0"/>
              </a:rPr>
              <a:t>A közepes napmagasságoknál a vizes gliceringolyók égési foltokat hagyhatnak a leveleken. </a:t>
            </a:r>
            <a:br>
              <a:rPr lang="hu-HU" sz="1800">
                <a:solidFill>
                  <a:srgbClr val="3366FF"/>
                </a:solidFill>
                <a:latin typeface="Times New Roman" pitchFamily="18" charset="0"/>
              </a:rPr>
            </a:br>
            <a:r>
              <a:rPr lang="hu-HU" sz="1600">
                <a:solidFill>
                  <a:srgbClr val="3366FF"/>
                </a:solidFill>
                <a:latin typeface="Times New Roman" pitchFamily="18" charset="0"/>
              </a:rPr>
              <a:t/>
            </a:r>
            <a:br>
              <a:rPr lang="hu-HU" sz="1600">
                <a:solidFill>
                  <a:srgbClr val="3366FF"/>
                </a:solidFill>
                <a:latin typeface="Times New Roman" pitchFamily="18" charset="0"/>
              </a:rPr>
            </a:br>
            <a:r>
              <a:rPr lang="hu-HU" sz="1800">
                <a:solidFill>
                  <a:srgbClr val="3366FF"/>
                </a:solidFill>
                <a:latin typeface="Times New Roman" pitchFamily="18" charset="0"/>
              </a:rPr>
              <a:t>Az árnyékos hidratált gliceringolyós leveleken ilyen foltosodás nem várható.</a:t>
            </a:r>
            <a:br>
              <a:rPr lang="hu-HU" sz="1800">
                <a:solidFill>
                  <a:srgbClr val="3366FF"/>
                </a:solidFill>
                <a:latin typeface="Times New Roman" pitchFamily="18" charset="0"/>
              </a:rPr>
            </a:br>
            <a:r>
              <a:rPr lang="hu-HU" sz="1600">
                <a:solidFill>
                  <a:srgbClr val="3366FF"/>
                </a:solidFill>
                <a:latin typeface="Times New Roman" pitchFamily="18" charset="0"/>
              </a:rPr>
              <a:t/>
            </a:r>
            <a:br>
              <a:rPr lang="hu-HU" sz="1600">
                <a:solidFill>
                  <a:srgbClr val="3366FF"/>
                </a:solidFill>
                <a:latin typeface="Times New Roman" pitchFamily="18" charset="0"/>
              </a:rPr>
            </a:br>
            <a:r>
              <a:rPr lang="hu-HU" sz="1800">
                <a:solidFill>
                  <a:srgbClr val="996600"/>
                </a:solidFill>
                <a:latin typeface="Times New Roman" pitchFamily="18" charset="0"/>
              </a:rPr>
              <a:t>A színtelen, átlátszó olaj törésmutatójától, az olajcseppek alakjától és a Nap szögmagasságától függően az olajcseppek égési nyomokat hagyhatnak a napsütötte leveleken.</a:t>
            </a:r>
            <a:br>
              <a:rPr lang="hu-HU" sz="1800">
                <a:solidFill>
                  <a:srgbClr val="996600"/>
                </a:solidFill>
                <a:latin typeface="Times New Roman" pitchFamily="18" charset="0"/>
              </a:rPr>
            </a:br>
            <a:r>
              <a:rPr lang="hu-HU" sz="1600">
                <a:solidFill>
                  <a:srgbClr val="996600"/>
                </a:solidFill>
                <a:latin typeface="Times New Roman" pitchFamily="18" charset="0"/>
              </a:rPr>
              <a:t/>
            </a:r>
            <a:br>
              <a:rPr lang="hu-HU" sz="1600">
                <a:solidFill>
                  <a:srgbClr val="996600"/>
                </a:solidFill>
                <a:latin typeface="Times New Roman" pitchFamily="18" charset="0"/>
              </a:rPr>
            </a:br>
            <a:r>
              <a:rPr lang="hu-HU" sz="1800">
                <a:solidFill>
                  <a:srgbClr val="996600"/>
                </a:solidFill>
                <a:latin typeface="Times New Roman" pitchFamily="18" charset="0"/>
              </a:rPr>
              <a:t>Az árnyékos olajcseppes leveleken ilyen foltok keletkezése nem várható.</a:t>
            </a:r>
            <a:br>
              <a:rPr lang="hu-HU" sz="1800">
                <a:solidFill>
                  <a:srgbClr val="996600"/>
                </a:solidFill>
                <a:latin typeface="Times New Roman" pitchFamily="18" charset="0"/>
              </a:rPr>
            </a:br>
            <a:r>
              <a:rPr lang="hu-HU" sz="1600">
                <a:solidFill>
                  <a:srgbClr val="996600"/>
                </a:solidFill>
                <a:latin typeface="Times New Roman" pitchFamily="18" charset="0"/>
              </a:rPr>
              <a:t/>
            </a:r>
            <a:br>
              <a:rPr lang="hu-HU" sz="1600">
                <a:solidFill>
                  <a:srgbClr val="996600"/>
                </a:solidFill>
                <a:latin typeface="Times New Roman" pitchFamily="18" charset="0"/>
              </a:rPr>
            </a:br>
            <a:r>
              <a:rPr lang="hu-HU" sz="1800">
                <a:solidFill>
                  <a:srgbClr val="FF0000"/>
                </a:solidFill>
                <a:latin typeface="Times New Roman" pitchFamily="18" charset="0"/>
              </a:rPr>
              <a:t>A só, cukor, ecet, levéltrágya és permetszer koncentrációjától függően, az oldatcseppek barna foltokat hagyhatnak az árnyékos leveleken.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71438" y="73025"/>
            <a:ext cx="8964612" cy="5661025"/>
          </a:xfrm>
        </p:spPr>
        <p:txBody>
          <a:bodyPr/>
          <a:lstStyle/>
          <a:p>
            <a:pPr algn="l"/>
            <a:r>
              <a:rPr lang="hu-HU" sz="2000" b="1">
                <a:latin typeface="Times New Roman" pitchFamily="18" charset="0"/>
              </a:rPr>
              <a:t>Összegzés</a:t>
            </a:r>
            <a:r>
              <a:rPr lang="hu-HU" sz="2000">
                <a:latin typeface="Times New Roman" pitchFamily="18" charset="0"/>
              </a:rPr>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Locsolhatjuk-e tehát a növényeket déli napsütésben vagy nem?</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Helyes válasz</a:t>
            </a:r>
            <a:r>
              <a:rPr lang="hu-HU" sz="2000">
                <a:latin typeface="Times New Roman" pitchFamily="18" charset="0"/>
              </a:rPr>
              <a:t>: Ne öntözzük a növényeket déli verőfényben, de nem amiatt, mert a rájuk tapadt vízcseppek által fókuszált napfény égési sérüléseket okozhat a leveleken. A szőrős levelű növények kivételével napégéstől nem kell tartani.</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A levélfoltok eredete</a:t>
            </a:r>
            <a:r>
              <a:rPr lang="hu-HU" sz="2000">
                <a:latin typeface="Times New Roman" pitchFamily="18" charset="0"/>
              </a:rPr>
              <a:t>: ozmózis</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A déli locsolási tilalom más oka és értelme:</a:t>
            </a:r>
            <a:br>
              <a:rPr lang="hu-HU" sz="2000" b="1">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 déli hőségben a kilocsolt víz jó része elpárolog, ami a növényöntözés szempontjából kárba vész.</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 A déli napsütésben felforrósodott növényeknek nem tesz jót, ha leveleik hideg vízzel érintkeznek.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np0"/>
          <p:cNvPicPr>
            <a:picLocks noChangeAspect="1" noChangeArrowheads="1"/>
          </p:cNvPicPr>
          <p:nvPr/>
        </p:nvPicPr>
        <p:blipFill>
          <a:blip r:embed="rId2" cstate="print"/>
          <a:srcRect/>
          <a:stretch>
            <a:fillRect/>
          </a:stretch>
        </p:blipFill>
        <p:spPr bwMode="auto">
          <a:xfrm>
            <a:off x="169863" y="404813"/>
            <a:ext cx="4402137" cy="5832475"/>
          </a:xfrm>
          <a:prstGeom prst="rect">
            <a:avLst/>
          </a:prstGeom>
          <a:noFill/>
        </p:spPr>
      </p:pic>
      <p:pic>
        <p:nvPicPr>
          <p:cNvPr id="187395" name="Picture 3" descr="fsz0"/>
          <p:cNvPicPr>
            <a:picLocks noChangeAspect="1" noChangeArrowheads="1"/>
          </p:cNvPicPr>
          <p:nvPr/>
        </p:nvPicPr>
        <p:blipFill>
          <a:blip r:embed="rId3" cstate="print"/>
          <a:srcRect/>
          <a:stretch>
            <a:fillRect/>
          </a:stretch>
        </p:blipFill>
        <p:spPr bwMode="auto">
          <a:xfrm>
            <a:off x="4772025" y="404813"/>
            <a:ext cx="4192588" cy="583247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nature_recenzio"/>
          <p:cNvPicPr>
            <a:picLocks noChangeAspect="1" noChangeArrowheads="1"/>
          </p:cNvPicPr>
          <p:nvPr/>
        </p:nvPicPr>
        <p:blipFill>
          <a:blip r:embed="rId2" cstate="print"/>
          <a:srcRect/>
          <a:stretch>
            <a:fillRect/>
          </a:stretch>
        </p:blipFill>
        <p:spPr bwMode="auto">
          <a:xfrm>
            <a:off x="39688" y="333375"/>
            <a:ext cx="4532312" cy="5965825"/>
          </a:xfrm>
          <a:prstGeom prst="rect">
            <a:avLst/>
          </a:prstGeom>
          <a:noFill/>
        </p:spPr>
      </p:pic>
      <p:pic>
        <p:nvPicPr>
          <p:cNvPr id="188419" name="Picture 3" descr="sciam"/>
          <p:cNvPicPr>
            <a:picLocks noChangeAspect="1" noChangeArrowheads="1"/>
          </p:cNvPicPr>
          <p:nvPr/>
        </p:nvPicPr>
        <p:blipFill>
          <a:blip r:embed="rId3" cstate="print"/>
          <a:srcRect/>
          <a:stretch>
            <a:fillRect/>
          </a:stretch>
        </p:blipFill>
        <p:spPr bwMode="auto">
          <a:xfrm>
            <a:off x="4572000" y="549275"/>
            <a:ext cx="4459288" cy="568801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The-Life-of-a-Leaf_Steven-Vogel"/>
          <p:cNvPicPr>
            <a:picLocks noChangeAspect="1" noChangeArrowheads="1"/>
          </p:cNvPicPr>
          <p:nvPr/>
        </p:nvPicPr>
        <p:blipFill>
          <a:blip r:embed="rId2" cstate="print"/>
          <a:srcRect/>
          <a:stretch>
            <a:fillRect/>
          </a:stretch>
        </p:blipFill>
        <p:spPr bwMode="auto">
          <a:xfrm>
            <a:off x="2195513" y="0"/>
            <a:ext cx="4479925"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1438" y="979488"/>
            <a:ext cx="8964612" cy="1657350"/>
          </a:xfrm>
        </p:spPr>
        <p:txBody>
          <a:bodyPr/>
          <a:lstStyle/>
          <a:p>
            <a:r>
              <a:rPr lang="hu-HU" sz="2000">
                <a:latin typeface="Times New Roman" pitchFamily="18" charset="0"/>
              </a:rPr>
              <a:t>Magyar Televízió, DELTA, 2011. május 21.</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solidFill>
                  <a:srgbClr val="3366FF"/>
                </a:solidFill>
                <a:latin typeface="Times New Roman" pitchFamily="18" charset="0"/>
              </a:rPr>
              <a:t>http://youtu.be/cOu1EeT5VwY</a:t>
            </a:r>
            <a:br>
              <a:rPr lang="hu-HU" sz="2000">
                <a:solidFill>
                  <a:srgbClr val="3366FF"/>
                </a:solidFill>
                <a:latin typeface="Times New Roman" pitchFamily="18" charset="0"/>
              </a:rPr>
            </a:br>
            <a:r>
              <a:rPr lang="hu-HU" sz="2000">
                <a:solidFill>
                  <a:srgbClr val="3366FF"/>
                </a:solidFill>
                <a:latin typeface="Times New Roman" pitchFamily="18" charset="0"/>
              </a:rPr>
              <a:t/>
            </a:r>
            <a:br>
              <a:rPr lang="hu-HU" sz="2000">
                <a:solidFill>
                  <a:srgbClr val="3366FF"/>
                </a:solidFill>
                <a:latin typeface="Times New Roman" pitchFamily="18" charset="0"/>
              </a:rPr>
            </a:br>
            <a:r>
              <a:rPr lang="hu-HU" sz="2000">
                <a:solidFill>
                  <a:srgbClr val="3366FF"/>
                </a:solidFill>
                <a:latin typeface="Times New Roman" pitchFamily="18" charset="0"/>
              </a:rPr>
              <a:t> https://arago.elte.hu/?q=node/53</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71438" y="73025"/>
            <a:ext cx="8964612" cy="6784975"/>
          </a:xfrm>
        </p:spPr>
        <p:txBody>
          <a:bodyPr/>
          <a:lstStyle/>
          <a:p>
            <a:pPr algn="l"/>
            <a:r>
              <a:rPr lang="hu-HU" sz="1600" b="1">
                <a:latin typeface="Times New Roman" pitchFamily="18" charset="0"/>
              </a:rPr>
              <a:t>Irodalom</a:t>
            </a:r>
            <a:r>
              <a:rPr lang="hu-HU" sz="1600">
                <a:latin typeface="Times New Roman" pitchFamily="18" charset="0"/>
              </a:rPr>
              <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[1] Egri, Á.; Horváth, Á.; Kriska, G.; Horváth, G. (2010) Optics of sunlit water drops on leaves: Conditions under which sunburn is possible. </a:t>
            </a:r>
            <a:r>
              <a:rPr lang="hu-HU" sz="1600" i="1">
                <a:solidFill>
                  <a:schemeClr val="folHlink"/>
                </a:solidFill>
                <a:latin typeface="Times New Roman" pitchFamily="18" charset="0"/>
              </a:rPr>
              <a:t>New Phytologist</a:t>
            </a:r>
            <a:r>
              <a:rPr lang="hu-HU" sz="1600">
                <a:latin typeface="Times New Roman" pitchFamily="18" charset="0"/>
              </a:rPr>
              <a:t> 185: 979-987 + cover picture + electronic supplement</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[2] Egri Ádám, Horváth Gábor, Horváth Ákos, Kriska György (2010) Beégethetik-e napsütésben a leveleket a rájuk tapadt vízcseppek? Egy tévhitekkel terhes biooptikai probléma tisztázása. I. rész: Napfény forgásszimmetrikus vízcseppek általi fókuszálásának számítógépes vizsgálata. </a:t>
            </a:r>
            <a:r>
              <a:rPr lang="hu-HU" sz="1600" i="1">
                <a:solidFill>
                  <a:srgbClr val="3366FF"/>
                </a:solidFill>
                <a:latin typeface="Times New Roman" pitchFamily="18" charset="0"/>
              </a:rPr>
              <a:t>Fizikai Szemle</a:t>
            </a:r>
            <a:r>
              <a:rPr lang="hu-HU" sz="1600">
                <a:latin typeface="Times New Roman" pitchFamily="18" charset="0"/>
              </a:rPr>
              <a:t> 60: 1-10 + címlap</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[3] Horváth Gábor, Egri Ádám, Horváth Ákos, Kriska György (2010) Beégethetik-e napsütésben a leveleket a rájuk tapadt vízcseppek? Egy tévhitekkel terhes biooptikai probléma tisztázása. II. rész: Napfényes besugárzási kísérletek sima és szőrös leveleken ülő vízcseppekkel. </a:t>
            </a:r>
            <a:r>
              <a:rPr lang="hu-HU" sz="1600" i="1">
                <a:solidFill>
                  <a:srgbClr val="3366FF"/>
                </a:solidFill>
                <a:latin typeface="Times New Roman" pitchFamily="18" charset="0"/>
              </a:rPr>
              <a:t>Fizikai Szemle</a:t>
            </a:r>
            <a:r>
              <a:rPr lang="hu-HU" sz="1600">
                <a:latin typeface="Times New Roman" pitchFamily="18" charset="0"/>
              </a:rPr>
              <a:t> 60: 41-49 + színes borító 3. oldal</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[4] Stonawski Tamás, Murguly Alexandra, Pátzay Richárd, Cérna László (2011) Folyadékcseppes levelek napégése – Egy biooptikai diákkísérlet. </a:t>
            </a:r>
            <a:r>
              <a:rPr lang="hu-HU" sz="1600" i="1">
                <a:solidFill>
                  <a:srgbClr val="3366FF"/>
                </a:solidFill>
                <a:latin typeface="Times New Roman" pitchFamily="18" charset="0"/>
              </a:rPr>
              <a:t>Fizikai Szemle</a:t>
            </a:r>
            <a:r>
              <a:rPr lang="hu-HU" sz="1600">
                <a:latin typeface="Times New Roman" pitchFamily="18" charset="0"/>
              </a:rPr>
              <a:t> 61: 259-263</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[5] https://arago.elte.hu/?q=node/53, http://youtu.be/cOu1EeT5VwY (</a:t>
            </a:r>
            <a:r>
              <a:rPr lang="hu-HU" sz="1600" i="1">
                <a:solidFill>
                  <a:srgbClr val="FF00FF"/>
                </a:solidFill>
                <a:latin typeface="Times New Roman" pitchFamily="18" charset="0"/>
              </a:rPr>
              <a:t>Magyar Televízió, DELTA</a:t>
            </a:r>
            <a:r>
              <a:rPr lang="hu-HU" sz="1600">
                <a:latin typeface="Times New Roman" pitchFamily="18" charset="0"/>
              </a:rPr>
              <a:t>, 2011. május 21.)</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[6] Egri Á., Horváth G., Radnóti K. (2013) Beégetik-e napsütésben a leveleket a rájuk tapadt vízcseppek? Egy közismert biooptikai probléma fizikus szemmel. </a:t>
            </a:r>
            <a:r>
              <a:rPr lang="hu-HU" sz="1600" i="1">
                <a:solidFill>
                  <a:srgbClr val="3333CC"/>
                </a:solidFill>
                <a:latin typeface="Times New Roman" pitchFamily="18" charset="0"/>
              </a:rPr>
              <a:t>A Fizika Tanítása</a:t>
            </a:r>
            <a:r>
              <a:rPr lang="hu-HU" sz="1600">
                <a:latin typeface="Times New Roman" pitchFamily="18" charset="0"/>
              </a:rPr>
              <a:t> 2013. március: 3-13</a:t>
            </a:r>
            <a:br>
              <a:rPr lang="hu-HU" sz="1600">
                <a:latin typeface="Times New Roman" pitchFamily="18" charset="0"/>
              </a:rPr>
            </a:br>
            <a:r>
              <a:rPr lang="hu-HU" sz="1600">
                <a:latin typeface="Times New Roman" pitchFamily="18" charset="0"/>
              </a:rPr>
              <a:t/>
            </a:r>
            <a:br>
              <a:rPr lang="hu-HU" sz="1600">
                <a:latin typeface="Times New Roman" pitchFamily="18" charset="0"/>
              </a:rPr>
            </a:br>
            <a:r>
              <a:rPr lang="hu-HU" sz="1600">
                <a:latin typeface="Times New Roman" pitchFamily="18" charset="0"/>
              </a:rPr>
              <a:t>[7] Horváth G., Egri Á., Radnóti K. (2013) Szabad-e déli napsütésben a növények leveleit öntözni? Egy közismert biooptikai probléma biológus szemmel. </a:t>
            </a:r>
            <a:r>
              <a:rPr lang="hu-HU" sz="1600" i="1">
                <a:solidFill>
                  <a:srgbClr val="009900"/>
                </a:solidFill>
                <a:latin typeface="Times New Roman" pitchFamily="18" charset="0"/>
              </a:rPr>
              <a:t>A Biológia Tanítása</a:t>
            </a:r>
            <a:r>
              <a:rPr lang="hu-HU" sz="1600">
                <a:latin typeface="Times New Roman" pitchFamily="18" charset="0"/>
              </a:rPr>
              <a:t> 2013. március: 3-11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71438" y="73025"/>
            <a:ext cx="8964612" cy="4148138"/>
          </a:xfrm>
        </p:spPr>
        <p:txBody>
          <a:bodyPr/>
          <a:lstStyle/>
          <a:p>
            <a:pPr algn="l"/>
            <a:r>
              <a:rPr lang="hu-HU" sz="2000" b="1">
                <a:latin typeface="Times New Roman" pitchFamily="18" charset="0"/>
              </a:rPr>
              <a:t>Köszönetnyilvánítás</a:t>
            </a:r>
            <a:r>
              <a:rPr lang="hu-HU" sz="2000">
                <a:latin typeface="Times New Roman" pitchFamily="18" charset="0"/>
              </a:rPr>
              <a:t> </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Dr. </a:t>
            </a:r>
            <a:r>
              <a:rPr lang="hu-HU" sz="2000" b="1">
                <a:latin typeface="Times New Roman" pitchFamily="18" charset="0"/>
              </a:rPr>
              <a:t>Horváth Ákos</a:t>
            </a:r>
            <a:r>
              <a:rPr lang="hu-HU" sz="2000">
                <a:latin typeface="Times New Roman" pitchFamily="18" charset="0"/>
              </a:rPr>
              <a:t> (Leibniz Troposzférakutató Intézet, Lipcse, Németország)</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Dr. </a:t>
            </a:r>
            <a:r>
              <a:rPr lang="hu-HU" sz="2000" b="1">
                <a:latin typeface="Times New Roman" pitchFamily="18" charset="0"/>
              </a:rPr>
              <a:t>Kriska György</a:t>
            </a:r>
            <a:r>
              <a:rPr lang="hu-HU" sz="2000">
                <a:latin typeface="Times New Roman" pitchFamily="18" charset="0"/>
              </a:rPr>
              <a:t> (ELTE Biológiai Intézet, Biológiai Szakmódszertani Csoport)</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Dr. </a:t>
            </a:r>
            <a:r>
              <a:rPr lang="hu-HU" sz="2000" b="1">
                <a:latin typeface="Times New Roman" pitchFamily="18" charset="0"/>
              </a:rPr>
              <a:t>Gnädig Péter</a:t>
            </a:r>
            <a:r>
              <a:rPr lang="hu-HU" sz="2000">
                <a:latin typeface="Times New Roman" pitchFamily="18" charset="0"/>
              </a:rPr>
              <a:t> (ELTE Atomfizika Tanszék)</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Dr. </a:t>
            </a:r>
            <a:r>
              <a:rPr lang="hu-HU" sz="2000" b="1">
                <a:latin typeface="Times New Roman" pitchFamily="18" charset="0"/>
              </a:rPr>
              <a:t>Orlóci László</a:t>
            </a:r>
            <a:r>
              <a:rPr lang="hu-HU" sz="2000">
                <a:latin typeface="Times New Roman" pitchFamily="18" charset="0"/>
              </a:rPr>
              <a:t> (ELTE Botanikus Kert)</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a:latin typeface="Times New Roman" pitchFamily="18" charset="0"/>
              </a:rPr>
              <a:t>Dr. </a:t>
            </a:r>
            <a:r>
              <a:rPr lang="hu-HU" sz="2000" b="1">
                <a:latin typeface="Times New Roman" pitchFamily="18" charset="0"/>
              </a:rPr>
              <a:t>Radnóti Katalin</a:t>
            </a:r>
            <a:r>
              <a:rPr lang="hu-HU" sz="2000">
                <a:latin typeface="Times New Roman" pitchFamily="18" charset="0"/>
              </a:rPr>
              <a:t> (ELTE Fizikai Intézet)</a:t>
            </a:r>
            <a:br>
              <a:rPr lang="hu-HU" sz="2000">
                <a:latin typeface="Times New Roman" pitchFamily="18" charset="0"/>
              </a:rPr>
            </a:br>
            <a:r>
              <a:rPr lang="hu-HU" sz="2000">
                <a:latin typeface="Times New Roman" pitchFamily="18" charset="0"/>
              </a:rPr>
              <a:t/>
            </a:r>
            <a:br>
              <a:rPr lang="hu-HU" sz="2000">
                <a:latin typeface="Times New Roman" pitchFamily="18" charset="0"/>
              </a:rPr>
            </a:br>
            <a:r>
              <a:rPr lang="hu-HU" sz="2000" b="1">
                <a:latin typeface="Times New Roman" pitchFamily="18" charset="0"/>
              </a:rPr>
              <a:t>Egri Ádám</a:t>
            </a:r>
            <a:r>
              <a:rPr lang="hu-HU" sz="2000">
                <a:latin typeface="Times New Roman" pitchFamily="18" charset="0"/>
              </a:rPr>
              <a:t> (doktorandusz, ELTE Környezetoptika Laboratórium)</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RainDropLeaf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86371" name="Rectangle 3"/>
          <p:cNvSpPr>
            <a:spLocks noGrp="1" noChangeArrowheads="1"/>
          </p:cNvSpPr>
          <p:nvPr>
            <p:ph type="ctrTitle"/>
          </p:nvPr>
        </p:nvSpPr>
        <p:spPr>
          <a:xfrm>
            <a:off x="5148263" y="2708275"/>
            <a:ext cx="2735262" cy="433388"/>
          </a:xfrm>
        </p:spPr>
        <p:txBody>
          <a:bodyPr/>
          <a:lstStyle/>
          <a:p>
            <a:r>
              <a:rPr lang="hu-HU" sz="2000" b="1">
                <a:solidFill>
                  <a:schemeClr val="bg1"/>
                </a:solidFill>
                <a:latin typeface="Times New Roman" pitchFamily="18" charset="0"/>
              </a:rPr>
              <a:t>Köszönöm a figyelmet!</a:t>
            </a:r>
            <a:endParaRPr lang="en-GB" sz="200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water-drop-on-skin-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17091" name="Picture 3" descr="water-drop-on-skin-2"/>
          <p:cNvPicPr>
            <a:picLocks noChangeAspect="1" noChangeArrowheads="1"/>
          </p:cNvPicPr>
          <p:nvPr/>
        </p:nvPicPr>
        <p:blipFill>
          <a:blip r:embed="rId3" cstate="print"/>
          <a:srcRect/>
          <a:stretch>
            <a:fillRect/>
          </a:stretch>
        </p:blipFill>
        <p:spPr bwMode="auto">
          <a:xfrm>
            <a:off x="0" y="0"/>
            <a:ext cx="4933950"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forest-fire-1"/>
          <p:cNvPicPr>
            <a:picLocks noChangeAspect="1" noChangeArrowheads="1"/>
          </p:cNvPicPr>
          <p:nvPr/>
        </p:nvPicPr>
        <p:blipFill>
          <a:blip r:embed="rId2" cstate="print"/>
          <a:srcRect/>
          <a:stretch>
            <a:fillRect/>
          </a:stretch>
        </p:blipFill>
        <p:spPr bwMode="auto">
          <a:xfrm>
            <a:off x="0" y="0"/>
            <a:ext cx="9144000" cy="68643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3" name="Rectangle 3"/>
          <p:cNvSpPr>
            <a:spLocks noGrp="1" noChangeArrowheads="1"/>
          </p:cNvSpPr>
          <p:nvPr>
            <p:ph type="body" idx="1"/>
          </p:nvPr>
        </p:nvSpPr>
        <p:spPr>
          <a:xfrm>
            <a:off x="395288" y="404813"/>
            <a:ext cx="8229600" cy="4032250"/>
          </a:xfrm>
        </p:spPr>
        <p:txBody>
          <a:bodyPr/>
          <a:lstStyle/>
          <a:p>
            <a:pPr>
              <a:lnSpc>
                <a:spcPct val="90000"/>
              </a:lnSpc>
              <a:buFontTx/>
              <a:buNone/>
            </a:pPr>
            <a:r>
              <a:rPr lang="hu-HU" sz="2400" b="1">
                <a:latin typeface="Times New Roman" pitchFamily="18" charset="0"/>
              </a:rPr>
              <a:t>Internetes keresés</a:t>
            </a:r>
          </a:p>
          <a:p>
            <a:pPr>
              <a:lnSpc>
                <a:spcPct val="90000"/>
              </a:lnSpc>
              <a:buFontTx/>
              <a:buNone/>
            </a:pPr>
            <a:endParaRPr lang="hu-HU" sz="2400" b="1">
              <a:latin typeface="Times New Roman" pitchFamily="18" charset="0"/>
            </a:endParaRPr>
          </a:p>
          <a:p>
            <a:pPr>
              <a:lnSpc>
                <a:spcPct val="90000"/>
              </a:lnSpc>
              <a:buFontTx/>
              <a:buNone/>
            </a:pPr>
            <a:r>
              <a:rPr lang="hu-HU" sz="2400">
                <a:latin typeface="Times New Roman" pitchFamily="18" charset="0"/>
              </a:rPr>
              <a:t>Megégetik-e a növényeket a hozzájuk tapadt napsütötte vízcseppek?</a:t>
            </a:r>
          </a:p>
          <a:p>
            <a:pPr>
              <a:lnSpc>
                <a:spcPct val="90000"/>
              </a:lnSpc>
              <a:buFontTx/>
              <a:buNone/>
            </a:pPr>
            <a:endParaRPr lang="hu-HU" sz="2400">
              <a:latin typeface="Times New Roman" pitchFamily="18" charset="0"/>
            </a:endParaRPr>
          </a:p>
          <a:p>
            <a:pPr>
              <a:lnSpc>
                <a:spcPct val="90000"/>
              </a:lnSpc>
              <a:buFontTx/>
              <a:buNone/>
            </a:pPr>
            <a:r>
              <a:rPr lang="hu-HU" sz="2400">
                <a:latin typeface="Times New Roman" pitchFamily="18" charset="0"/>
              </a:rPr>
              <a:t>Igen:</a:t>
            </a:r>
          </a:p>
          <a:p>
            <a:pPr>
              <a:lnSpc>
                <a:spcPct val="90000"/>
              </a:lnSpc>
              <a:buFontTx/>
              <a:buNone/>
            </a:pPr>
            <a:endParaRPr lang="hu-HU" sz="2400">
              <a:latin typeface="Times New Roman" pitchFamily="18" charset="0"/>
            </a:endParaRPr>
          </a:p>
          <a:p>
            <a:pPr>
              <a:lnSpc>
                <a:spcPct val="90000"/>
              </a:lnSpc>
            </a:pPr>
            <a:r>
              <a:rPr lang="hu-HU" sz="2400">
                <a:latin typeface="Times New Roman" pitchFamily="18" charset="0"/>
              </a:rPr>
              <a:t>kertészet, növényvédelem    77 % (N = 35)</a:t>
            </a:r>
          </a:p>
          <a:p>
            <a:pPr>
              <a:lnSpc>
                <a:spcPct val="90000"/>
              </a:lnSpc>
            </a:pPr>
            <a:r>
              <a:rPr lang="hu-HU" sz="2400">
                <a:latin typeface="Times New Roman" pitchFamily="18" charset="0"/>
              </a:rPr>
              <a:t>bőrgyógyászat, kozmetika    89 % (N =   9)</a:t>
            </a:r>
          </a:p>
          <a:p>
            <a:pPr>
              <a:lnSpc>
                <a:spcPct val="90000"/>
              </a:lnSpc>
            </a:pPr>
            <a:r>
              <a:rPr lang="hu-HU" sz="2400">
                <a:latin typeface="Times New Roman" pitchFamily="18" charset="0"/>
              </a:rPr>
              <a:t>erdészeti szakirodalom       100 % (N =   3)</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9" name="Picture 5" descr="+fuszal_3_1424314_6033_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90466" name="Rectangle 2"/>
          <p:cNvSpPr>
            <a:spLocks noGrp="1" noChangeArrowheads="1"/>
          </p:cNvSpPr>
          <p:nvPr>
            <p:ph type="title"/>
          </p:nvPr>
        </p:nvSpPr>
        <p:spPr>
          <a:xfrm>
            <a:off x="0" y="73025"/>
            <a:ext cx="9144000" cy="1987550"/>
          </a:xfrm>
        </p:spPr>
        <p:txBody>
          <a:bodyPr/>
          <a:lstStyle/>
          <a:p>
            <a:pPr algn="just"/>
            <a:r>
              <a:rPr lang="hu-HU" sz="2000">
                <a:solidFill>
                  <a:schemeClr val="bg1"/>
                </a:solidFill>
                <a:latin typeface="Times New Roman" pitchFamily="18" charset="0"/>
              </a:rPr>
              <a:t>A növényi </a:t>
            </a:r>
            <a:r>
              <a:rPr lang="hu-HU" sz="2000" b="1">
                <a:solidFill>
                  <a:srgbClr val="FFFF00"/>
                </a:solidFill>
                <a:latin typeface="Times New Roman" pitchFamily="18" charset="0"/>
              </a:rPr>
              <a:t>levelek felületi struktúrája</a:t>
            </a:r>
            <a:r>
              <a:rPr lang="hu-HU" sz="2000">
                <a:solidFill>
                  <a:schemeClr val="bg1"/>
                </a:solidFill>
                <a:latin typeface="Times New Roman" pitchFamily="18" charset="0"/>
              </a:rPr>
              <a:t> nagyban befolyásolja a levélhez tapadt vízcseppek által a levéllemezre fókuszált napfény fiziológiai következményeit. Ha eső után a leveleket vékony vízréteg borítja, akkor a levelek mindaddig csak kevésbé képesek lélegezni, amíg el nem párolog róluk a víz, mivel a </a:t>
            </a:r>
            <a:r>
              <a:rPr lang="hu-HU" sz="2000" b="1">
                <a:solidFill>
                  <a:srgbClr val="FFFF00"/>
                </a:solidFill>
                <a:latin typeface="Times New Roman" pitchFamily="18" charset="0"/>
              </a:rPr>
              <a:t>gázcserenyílások</a:t>
            </a:r>
            <a:r>
              <a:rPr lang="hu-HU" sz="2000">
                <a:solidFill>
                  <a:schemeClr val="bg1"/>
                </a:solidFill>
                <a:latin typeface="Times New Roman" pitchFamily="18" charset="0"/>
              </a:rPr>
              <a:t>at a víz elzárja. Hogy ezt elkerüljék, bizonyos növények hatékony módszereket fejlesztettek ki a </a:t>
            </a:r>
            <a:r>
              <a:rPr lang="hu-HU" sz="2000" b="1">
                <a:solidFill>
                  <a:srgbClr val="FFFF00"/>
                </a:solidFill>
                <a:latin typeface="Times New Roman" pitchFamily="18" charset="0"/>
              </a:rPr>
              <a:t>víz lepergetésére</a:t>
            </a:r>
            <a:r>
              <a:rPr lang="hu-HU" sz="2000">
                <a:solidFill>
                  <a:schemeClr val="bg1"/>
                </a:solidFill>
                <a:latin typeface="Times New Roman" pitchFamily="18" charset="0"/>
              </a:rPr>
              <a:t>.</a:t>
            </a:r>
          </a:p>
        </p:txBody>
      </p:sp>
      <p:pic>
        <p:nvPicPr>
          <p:cNvPr id="190468" name="Picture 4" descr="+fotoszint"/>
          <p:cNvPicPr>
            <a:picLocks noChangeAspect="1" noChangeArrowheads="1"/>
          </p:cNvPicPr>
          <p:nvPr/>
        </p:nvPicPr>
        <p:blipFill>
          <a:blip r:embed="rId3" cstate="print"/>
          <a:srcRect/>
          <a:stretch>
            <a:fillRect/>
          </a:stretch>
        </p:blipFill>
        <p:spPr bwMode="auto">
          <a:xfrm>
            <a:off x="6804025" y="1844675"/>
            <a:ext cx="2095500" cy="1381125"/>
          </a:xfrm>
          <a:prstGeom prst="rect">
            <a:avLst/>
          </a:prstGeom>
          <a:noFill/>
        </p:spPr>
      </p:pic>
      <p:pic>
        <p:nvPicPr>
          <p:cNvPr id="190470" name="Picture 6" descr="+G_highgate-12713314192602-21720-19849407"/>
          <p:cNvPicPr>
            <a:picLocks noChangeAspect="1" noChangeArrowheads="1"/>
          </p:cNvPicPr>
          <p:nvPr/>
        </p:nvPicPr>
        <p:blipFill>
          <a:blip r:embed="rId4" cstate="print"/>
          <a:srcRect/>
          <a:stretch>
            <a:fillRect/>
          </a:stretch>
        </p:blipFill>
        <p:spPr bwMode="auto">
          <a:xfrm>
            <a:off x="0" y="3573463"/>
            <a:ext cx="3024188" cy="1763712"/>
          </a:xfrm>
          <a:prstGeom prst="rect">
            <a:avLst/>
          </a:prstGeom>
          <a:noFill/>
        </p:spPr>
      </p:pic>
      <p:pic>
        <p:nvPicPr>
          <p:cNvPr id="190471" name="Picture 7" descr="+ms_2618_066_1"/>
          <p:cNvPicPr>
            <a:picLocks noChangeAspect="1" noChangeArrowheads="1"/>
          </p:cNvPicPr>
          <p:nvPr/>
        </p:nvPicPr>
        <p:blipFill>
          <a:blip r:embed="rId5" cstate="print"/>
          <a:srcRect/>
          <a:stretch>
            <a:fillRect/>
          </a:stretch>
        </p:blipFill>
        <p:spPr bwMode="auto">
          <a:xfrm>
            <a:off x="6227763" y="4506913"/>
            <a:ext cx="2916237" cy="2351087"/>
          </a:xfrm>
          <a:prstGeom prst="rect">
            <a:avLst/>
          </a:prstGeom>
          <a:noFill/>
        </p:spPr>
      </p:pic>
      <p:pic>
        <p:nvPicPr>
          <p:cNvPr id="190472" name="Picture 8" descr="+nove011"/>
          <p:cNvPicPr>
            <a:picLocks noChangeAspect="1" noChangeArrowheads="1"/>
          </p:cNvPicPr>
          <p:nvPr/>
        </p:nvPicPr>
        <p:blipFill>
          <a:blip r:embed="rId6" cstate="print"/>
          <a:srcRect/>
          <a:stretch>
            <a:fillRect/>
          </a:stretch>
        </p:blipFill>
        <p:spPr bwMode="auto">
          <a:xfrm>
            <a:off x="0" y="5514975"/>
            <a:ext cx="5238750" cy="1343025"/>
          </a:xfrm>
          <a:prstGeom prst="rect">
            <a:avLst/>
          </a:prstGeom>
          <a:noFill/>
        </p:spPr>
      </p:pic>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627</TotalTime>
  <Words>1882</Words>
  <Application>Microsoft Office PowerPoint</Application>
  <PresentationFormat>Diavetítés a képernyőre (4:3 oldalarány)</PresentationFormat>
  <Paragraphs>210</Paragraphs>
  <Slides>59</Slides>
  <Notes>0</Notes>
  <HiddenSlides>0</HiddenSlides>
  <MMClips>0</MMClips>
  <ScaleCrop>false</ScaleCrop>
  <HeadingPairs>
    <vt:vector size="8" baseType="variant">
      <vt:variant>
        <vt:lpstr>Használt betűtípusok</vt:lpstr>
      </vt:variant>
      <vt:variant>
        <vt:i4>3</vt:i4>
      </vt:variant>
      <vt:variant>
        <vt:lpstr>Téma</vt:lpstr>
      </vt:variant>
      <vt:variant>
        <vt:i4>1</vt:i4>
      </vt:variant>
      <vt:variant>
        <vt:lpstr>Beágyazott OLE kiszolgálók</vt:lpstr>
      </vt:variant>
      <vt:variant>
        <vt:i4>1</vt:i4>
      </vt:variant>
      <vt:variant>
        <vt:lpstr>Diacímek</vt:lpstr>
      </vt:variant>
      <vt:variant>
        <vt:i4>59</vt:i4>
      </vt:variant>
    </vt:vector>
  </HeadingPairs>
  <TitlesOfParts>
    <vt:vector size="64" baseType="lpstr">
      <vt:lpstr>Arial</vt:lpstr>
      <vt:lpstr>Times New Roman</vt:lpstr>
      <vt:lpstr>Symbol</vt:lpstr>
      <vt:lpstr>Alapértelmezett terv</vt:lpstr>
      <vt:lpstr>Microsoft Equation 3.0</vt:lpstr>
      <vt:lpstr>1. dia</vt:lpstr>
      <vt:lpstr>2. dia</vt:lpstr>
      <vt:lpstr>3. dia</vt:lpstr>
      <vt:lpstr>A diákok gyakran használják az egységes érettségi fizika feladatgyűjteményt a tanítási órákon és a házi feladatok elkészítése közben is. A 2152. feladat szövege.</vt:lpstr>
      <vt:lpstr>5. dia</vt:lpstr>
      <vt:lpstr>6. dia</vt:lpstr>
      <vt:lpstr>7. dia</vt:lpstr>
      <vt:lpstr>8. dia</vt:lpstr>
      <vt:lpstr>A növényi levelek felületi struktúrája nagyban befolyásolja a levélhez tapadt vízcseppek által a levéllemezre fókuszált napfény fiziológiai következményeit. Ha eső után a leveleket vékony vízréteg borítja, akkor a levelek mindaddig csak kevésbé képesek lélegezni, amíg el nem párolog róluk a víz, mivel a gázcserenyílásokat a víz elzárja. Hogy ezt elkerüljék, bizonyos növények hatékony módszereket fejlesztettek ki a víz lepergetésére.</vt:lpstr>
      <vt:lpstr>Mikroszkopikus méretű vízlepergető képződmények (például víztaszító viaszszőrök, bordák) alakultak ki a levél felszínén, hogy megnehezítsék a víz megtapadását.</vt:lpstr>
      <vt:lpstr>A levél felszínén különböző makroszkopikus struktúrák vezetik el a vizet (vízelvezető csatornák, levélcsúcs).</vt:lpstr>
      <vt:lpstr>12. dia</vt:lpstr>
      <vt:lpstr>13. dia</vt:lpstr>
      <vt:lpstr>14. dia</vt:lpstr>
      <vt:lpstr>15. dia</vt:lpstr>
      <vt:lpstr>16. dia</vt:lpstr>
      <vt:lpstr>17. dia</vt:lpstr>
      <vt:lpstr>18. dia</vt:lpstr>
      <vt:lpstr>19. dia</vt:lpstr>
      <vt:lpstr>20. dia</vt:lpstr>
      <vt:lpstr>21. dia</vt:lpstr>
      <vt:lpstr>22. dia</vt:lpstr>
      <vt:lpstr>23. dia</vt:lpstr>
      <vt:lpstr>24. dia</vt:lpstr>
      <vt:lpstr>25. dia</vt:lpstr>
      <vt:lpstr>26. dia</vt:lpstr>
      <vt:lpstr>27. dia</vt:lpstr>
      <vt:lpstr>28. dia</vt:lpstr>
      <vt:lpstr>29. dia</vt:lpstr>
      <vt:lpstr>30. dia</vt:lpstr>
      <vt:lpstr>31. dia</vt:lpstr>
      <vt:lpstr>32. dia</vt:lpstr>
      <vt:lpstr>33. dia</vt:lpstr>
      <vt:lpstr>34. dia</vt:lpstr>
      <vt:lpstr>35. dia</vt:lpstr>
      <vt:lpstr>36. dia</vt:lpstr>
      <vt:lpstr>37. dia</vt:lpstr>
      <vt:lpstr>38. dia</vt:lpstr>
      <vt:lpstr>39. dia</vt:lpstr>
      <vt:lpstr>40. dia</vt:lpstr>
      <vt:lpstr>41. dia</vt:lpstr>
      <vt:lpstr>42. dia</vt:lpstr>
      <vt:lpstr>43. dia</vt:lpstr>
      <vt:lpstr>44. dia</vt:lpstr>
      <vt:lpstr>45. dia</vt:lpstr>
      <vt:lpstr>ISKOLAI FÖLDOLGOZÁS  Milyen levélfelületek vannak?   érintkezési szög (kontaktszög)  -  &lt; 90o  a levélfelület nedvesítő (víztapasztó)  lapos, lencse alakú cseppek  -  &gt; 90o  a levélfelület víztaszító (vízpergető)  gömbölyded, ellipszoid alakú cseppek  1. tanulói feladat   - víztapasztó és vízpergető levelek keresése az iskola udvarán vagy annak közelében  - frissen szedett levelek  - sima + szőrős levelek  2. tanulói feladat   Mikroszkóppal nézzék meg a begyűjtött levelek felületét, s figyeljék meg, hogy az sima vagy szőrös, és borítják-e viaszbolyhok.</vt:lpstr>
      <vt:lpstr>Kísérletek nedvesítő és vízpergető levelekkel, csoportmunkában  Levelek előkészítése  - nedvesítő és víztaszító levelek rögzítése vízszintes üveglapra   Vízcseppes levelek  - csapvíz, desztillált víz vagy esővíz cseppek vízszintes leveleken  - napsütésben és árnyékban  - a Nap különböző horizont fölötti szögmagasságai mellett, napkeltekor, délelőtt    és délben  - kézi nagyítóval, mikroszkóppal: keletkeztek-e a leveleken napégésre utaló    sárgás-barna foltok  - fényképek készítése, szkennelés</vt:lpstr>
      <vt:lpstr>Vízben áztatott gliceringolyók a leveleken  lapos vagy gömbölyded vízcseppek helyett gömb alakú hidratált gliceringolyók (n  1,33)</vt:lpstr>
      <vt:lpstr>Olajcseppes levelek  átlátszó, színtelen olajcseppek (1,5 &lt; n &lt; 1,57)   Tömény oldatcseppes levelek  valamilyen tömény oldat cseppjei  ozmotikus vízveszteség  levélszövet elbarnul   - tengervíz, savas esők, klóros öntözővíz, tömény levéltrágya, permetezőszer  - tömény sóoldat, cukoroldat, vízzel hígított ecet, folyékony levéltrágya, permetlé  - a leveleket ne érje közvetlen napfény</vt:lpstr>
      <vt:lpstr>Ellenőrző kísérletek  Alapkísérlet   napsütötte vízszintes levelek + vízcseppek, hidratált gliceringolyók, olajcseppek   Keletkeznek-e napfoltok a levélszöveten?   Ellenőrző (kontroll) kísérletek  árnyékos levelekkel   - ozmózis   - fényelnyelő (nem színtelen, nem átlátszó) olajcseppek  elnyelt fény                                                                                                               hőhatása</vt:lpstr>
      <vt:lpstr>Várható kísérleti eredmények  A Nap szögmagasságától, valamint a vízcseppek alakjától függetlenül, napsütésben a vízcseppek nem képesek égési foltokat kiváltani a sima, szőrtelen leveleken.  Egyes szőrös leveleken megülő vízcseppek a Nap nagyobb szögmagasságainál (dél körül) égési nyomokat hagyhatnak a cseppmérettől függően.  Növényfajtól és napszaktól függetlenül, az árnyékos vízcseppes leveleken nincs foltosodás.  A közepes napmagasságoknál a vizes gliceringolyók égési foltokat hagyhatnak a leveleken.   Az árnyékos hidratált gliceringolyós leveleken ilyen foltosodás nem várható.  A színtelen, átlátszó olaj törésmutatójától, az olajcseppek alakjától és a Nap szögmagasságától függően az olajcseppek égési nyomokat hagyhatnak a napsütötte leveleken.  Az árnyékos olajcseppes leveleken ilyen foltok keletkezése nem várható.  A só, cukor, ecet, levéltrágya és permetszer koncentrációjától függően, az oldatcseppek barna foltokat hagyhatnak az árnyékos leveleken.</vt:lpstr>
      <vt:lpstr>Összegzés  Locsolhatjuk-e tehát a növényeket déli napsütésben vagy nem?  Helyes válasz: Ne öntözzük a növényeket déli verőfényben, de nem amiatt, mert a rájuk tapadt vízcseppek által fókuszált napfény égési sérüléseket okozhat a leveleken. A szőrős levelű növények kivételével napégéstől nem kell tartani.   A levélfoltok eredete: ozmózis  A déli locsolási tilalom más oka és értelme:  - A déli hőségben a kilocsolt víz jó része elpárolog, ami a növényöntözés szempontjából kárba vész.  - A déli napsütésben felforrósodott növényeknek nem tesz jót, ha leveleik hideg vízzel érintkeznek.</vt:lpstr>
      <vt:lpstr>53. dia</vt:lpstr>
      <vt:lpstr>54. dia</vt:lpstr>
      <vt:lpstr>55. dia</vt:lpstr>
      <vt:lpstr>Magyar Televízió, DELTA, 2011. május 21.  http://youtu.be/cOu1EeT5VwY   https://arago.elte.hu/?q=node/53</vt:lpstr>
      <vt:lpstr>Irodalom  [1] Egri, Á.; Horváth, Á.; Kriska, G.; Horváth, G. (2010) Optics of sunlit water drops on leaves: Conditions under which sunburn is possible. New Phytologist 185: 979-987 + cover picture + electronic supplement  [2] Egri Ádám, Horváth Gábor, Horváth Ákos, Kriska György (2010) Beégethetik-e napsütésben a leveleket a rájuk tapadt vízcseppek? Egy tévhitekkel terhes biooptikai probléma tisztázása. I. rész: Napfény forgásszimmetrikus vízcseppek általi fókuszálásának számítógépes vizsgálata. Fizikai Szemle 60: 1-10 + címlap  [3] Horváth Gábor, Egri Ádám, Horváth Ákos, Kriska György (2010) Beégethetik-e napsütésben a leveleket a rájuk tapadt vízcseppek? Egy tévhitekkel terhes biooptikai probléma tisztázása. II. rész: Napfényes besugárzási kísérletek sima és szőrös leveleken ülő vízcseppekkel. Fizikai Szemle 60: 41-49 + színes borító 3. oldal  [4] Stonawski Tamás, Murguly Alexandra, Pátzay Richárd, Cérna László (2011) Folyadékcseppes levelek napégése – Egy biooptikai diákkísérlet. Fizikai Szemle 61: 259-263  [5] https://arago.elte.hu/?q=node/53, http://youtu.be/cOu1EeT5VwY (Magyar Televízió, DELTA, 2011. május 21.)  [6] Egri Á., Horváth G., Radnóti K. (2013) Beégetik-e napsütésben a leveleket a rájuk tapadt vízcseppek? Egy közismert biooptikai probléma fizikus szemmel. A Fizika Tanítása 2013. március: 3-13  [7] Horváth G., Egri Á., Radnóti K. (2013) Szabad-e déli napsütésben a növények leveleit öntözni? Egy közismert biooptikai probléma biológus szemmel. A Biológia Tanítása 2013. március: 3-11</vt:lpstr>
      <vt:lpstr>Köszönetnyilvánítás   Dr. Horváth Ákos (Leibniz Troposzférakutató Intézet, Lipcse, Németország)  Dr. Kriska György (ELTE Biológiai Intézet, Biológiai Szakmódszertani Csoport)  Dr. Gnädig Péter (ELTE Atomfizika Tanszék)  Dr. Orlóci László (ELTE Botanikus Kert)  Dr. Radnóti Katalin (ELTE Fizikai Intézet)  Egri Ádám (doktorandusz, ELTE Környezetoptika Laboratórium)</vt:lpstr>
      <vt:lpstr>Köszönöm a figyelmet!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 Male and female Sympetrum dragonflies perching on the tips of sunlit iron bars in July 2006 in a cemetery of the Hungarian town Kiskunhalas. (C, D, E, F) Sympetrum dragonflies perching in the immediate vicinity of shiny black tombstones.</dc:title>
  <dc:creator>Horváth Gábor</dc:creator>
  <cp:lastModifiedBy>Acer</cp:lastModifiedBy>
  <cp:revision>239</cp:revision>
  <dcterms:created xsi:type="dcterms:W3CDTF">2009-11-22T19:16:40Z</dcterms:created>
  <dcterms:modified xsi:type="dcterms:W3CDTF">2014-03-16T20:01:26Z</dcterms:modified>
</cp:coreProperties>
</file>