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3" r:id="rId5"/>
    <p:sldId id="256" r:id="rId6"/>
    <p:sldId id="278" r:id="rId7"/>
    <p:sldId id="274" r:id="rId8"/>
    <p:sldId id="280" r:id="rId9"/>
    <p:sldId id="264" r:id="rId10"/>
    <p:sldId id="259" r:id="rId11"/>
    <p:sldId id="260" r:id="rId12"/>
    <p:sldId id="275" r:id="rId13"/>
    <p:sldId id="279" r:id="rId14"/>
    <p:sldId id="273" r:id="rId15"/>
    <p:sldId id="269" r:id="rId16"/>
    <p:sldId id="270" r:id="rId17"/>
    <p:sldId id="277" r:id="rId18"/>
  </p:sldIdLst>
  <p:sldSz cx="9144000" cy="6858000" type="screen4x3"/>
  <p:notesSz cx="6858000" cy="90836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29/3/2015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58. tanári konferencia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ELFT legnagyobb hagyományú szakmai rendezvénye</a:t>
            </a:r>
          </a:p>
          <a:p>
            <a:r>
              <a:rPr lang="hu-HU" dirty="0" smtClean="0"/>
              <a:t>Növekvő érdeklődés (Hévíz, Fény éve, …)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8621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Gravitációs lencse fényelhajlással</a:t>
            </a:r>
            <a:br>
              <a:rPr lang="hu-HU" dirty="0" smtClean="0"/>
            </a:br>
            <a:r>
              <a:rPr lang="hu-HU" dirty="0" smtClean="0"/>
              <a:t> láthatóvá tett láthatatlanok: </a:t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a sötét anyag 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rav-len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132856"/>
            <a:ext cx="4359634" cy="4525963"/>
          </a:xfrm>
        </p:spPr>
      </p:pic>
      <p:sp>
        <p:nvSpPr>
          <p:cNvPr id="5" name="Frame 4"/>
          <p:cNvSpPr/>
          <p:nvPr/>
        </p:nvSpPr>
        <p:spPr>
          <a:xfrm>
            <a:off x="3563888" y="5229200"/>
            <a:ext cx="144016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123170" cy="254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508518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Az általános relativitás elmélete  100 éves!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Láthatóvá tett láthatatlanok: </a:t>
            </a:r>
            <a:br>
              <a:rPr lang="hu-HU" dirty="0" smtClean="0"/>
            </a:br>
            <a:r>
              <a:rPr lang="hu-HU" dirty="0" smtClean="0"/>
              <a:t>a sötét és a sugárzó anyag </a:t>
            </a:r>
            <a:br>
              <a:rPr lang="hu-HU" dirty="0" smtClean="0"/>
            </a:br>
            <a:r>
              <a:rPr lang="hu-HU" dirty="0" smtClean="0"/>
              <a:t>elváló fényképe</a:t>
            </a:r>
            <a:endParaRPr lang="hu-HU" dirty="0"/>
          </a:p>
        </p:txBody>
      </p:sp>
      <p:pic>
        <p:nvPicPr>
          <p:cNvPr id="4" name="Picture 3" descr="large-bul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80928"/>
            <a:ext cx="5066638" cy="3661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564904"/>
            <a:ext cx="30670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Egymáson áthaladó </a:t>
            </a:r>
          </a:p>
          <a:p>
            <a:endParaRPr lang="hu-HU" dirty="0" smtClean="0"/>
          </a:p>
          <a:p>
            <a:r>
              <a:rPr lang="hu-HU" dirty="0" smtClean="0"/>
              <a:t>„ütköző” galaxisok</a:t>
            </a:r>
          </a:p>
          <a:p>
            <a:endParaRPr lang="hu-HU" dirty="0" smtClean="0"/>
          </a:p>
          <a:p>
            <a:r>
              <a:rPr lang="hu-HU" dirty="0" smtClean="0"/>
              <a:t>fénykibocsátó , illetve</a:t>
            </a:r>
          </a:p>
          <a:p>
            <a:endParaRPr lang="hu-HU" dirty="0" smtClean="0"/>
          </a:p>
          <a:p>
            <a:r>
              <a:rPr lang="hu-HU" dirty="0" smtClean="0"/>
              <a:t>gyengén kölcsönható</a:t>
            </a:r>
          </a:p>
          <a:p>
            <a:endParaRPr lang="hu-HU" dirty="0" smtClean="0"/>
          </a:p>
          <a:p>
            <a:r>
              <a:rPr lang="hu-HU" dirty="0" smtClean="0"/>
              <a:t>anyagi összetevői  különböző</a:t>
            </a:r>
          </a:p>
          <a:p>
            <a:endParaRPr lang="hu-HU" dirty="0" smtClean="0"/>
          </a:p>
          <a:p>
            <a:r>
              <a:rPr lang="hu-HU" dirty="0" smtClean="0"/>
              <a:t>mértékű erőhatást szenvednek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fénytelen anyag része</a:t>
            </a:r>
            <a:br>
              <a:rPr lang="hu-HU" dirty="0" smtClean="0"/>
            </a:br>
            <a:r>
              <a:rPr lang="hu-HU" dirty="0" smtClean="0"/>
              <a:t> az Univerzumban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7232531" cy="31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ired.com/wp-content/uploads/2014/07/quanta_fre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63044"/>
            <a:ext cx="4990356" cy="339495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Sötét anyag </a:t>
            </a:r>
            <a:r>
              <a:rPr lang="hu-HU" dirty="0" err="1" smtClean="0">
                <a:solidFill>
                  <a:srgbClr val="FF0000"/>
                </a:solidFill>
              </a:rPr>
              <a:t>annihilációjából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felszabaduló fénysugárzás</a:t>
            </a:r>
            <a:r>
              <a:rPr lang="hu-HU" dirty="0" smtClean="0"/>
              <a:t> nyomásával stabilizált csillagok már 400 millió évvel az ősrobbanás után létezhettek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6165304"/>
            <a:ext cx="168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Kathleen</a:t>
            </a:r>
            <a:r>
              <a:rPr lang="hu-HU" dirty="0" smtClean="0"/>
              <a:t> </a:t>
            </a:r>
            <a:r>
              <a:rPr lang="hu-HU" dirty="0" err="1" smtClean="0"/>
              <a:t>Freese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src.hubblesite.org/hu/db/images/hs-2011-05-a-web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632323" cy="461527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előző lépés: 13,2 milliárd éves galaxist látott a Hubble űrtávcső</a:t>
            </a: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ebbtelescope.org/webb_telescope/technology_at_the_extremes/graphics/webb-sideangle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539880" cy="490491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Hubble-ra</a:t>
            </a:r>
            <a:r>
              <a:rPr lang="hu-HU" dirty="0" smtClean="0"/>
              <a:t> következő lépés: </a:t>
            </a:r>
            <a:br>
              <a:rPr lang="hu-HU" dirty="0" smtClean="0"/>
            </a:br>
            <a:r>
              <a:rPr lang="hu-HU" dirty="0" smtClean="0"/>
              <a:t>James </a:t>
            </a:r>
            <a:r>
              <a:rPr lang="hu-HU" dirty="0" err="1" smtClean="0"/>
              <a:t>Webb</a:t>
            </a:r>
            <a:r>
              <a:rPr lang="hu-HU" dirty="0" smtClean="0"/>
              <a:t> űrteleszkóp 2018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„A </a:t>
            </a:r>
            <a:r>
              <a:rPr lang="en-US" sz="3200" i="1" dirty="0" err="1" smtClean="0"/>
              <a:t>legnagyobb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rejt</a:t>
            </a:r>
            <a:r>
              <a:rPr lang="hu-HU" sz="3200" i="1" dirty="0" smtClean="0"/>
              <a:t>é</a:t>
            </a:r>
            <a:r>
              <a:rPr lang="en-US" sz="3200" i="1" dirty="0" err="1" smtClean="0"/>
              <a:t>ly</a:t>
            </a:r>
            <a:r>
              <a:rPr lang="en-US" sz="3200" i="1" dirty="0" smtClean="0"/>
              <a:t> a f</a:t>
            </a:r>
            <a:r>
              <a:rPr lang="hu-HU" sz="3200" i="1" dirty="0" smtClean="0"/>
              <a:t>é</a:t>
            </a:r>
            <a:r>
              <a:rPr lang="en-US" sz="3200" i="1" dirty="0" err="1" smtClean="0"/>
              <a:t>ny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mert</a:t>
            </a:r>
            <a:r>
              <a:rPr lang="hu-HU" sz="3200" i="1" dirty="0" smtClean="0"/>
              <a:t> </a:t>
            </a:r>
            <a:r>
              <a:rPr lang="pt-BR" sz="3200" i="1" dirty="0" smtClean="0"/>
              <a:t>a f</a:t>
            </a:r>
            <a:r>
              <a:rPr lang="hu-HU" sz="3200" i="1" dirty="0" smtClean="0"/>
              <a:t>é</a:t>
            </a:r>
            <a:r>
              <a:rPr lang="pt-BR" sz="3200" i="1" dirty="0" smtClean="0"/>
              <a:t>nyt nem tudom</a:t>
            </a:r>
            <a:r>
              <a:rPr lang="hu-HU" sz="3200" i="1" dirty="0" smtClean="0"/>
              <a:t> á</a:t>
            </a:r>
            <a:r>
              <a:rPr lang="pt-BR" sz="3200" i="1" dirty="0" smtClean="0"/>
              <a:t>tvil</a:t>
            </a:r>
            <a:r>
              <a:rPr lang="hu-HU" sz="3200" i="1" dirty="0" smtClean="0"/>
              <a:t>á</a:t>
            </a:r>
            <a:r>
              <a:rPr lang="pt-BR" sz="3200" i="1" dirty="0" smtClean="0"/>
              <a:t>g</a:t>
            </a:r>
            <a:r>
              <a:rPr lang="hu-HU" sz="3200" i="1" dirty="0" smtClean="0"/>
              <a:t>í</a:t>
            </a:r>
            <a:r>
              <a:rPr lang="pt-BR" sz="3200" i="1" dirty="0" smtClean="0"/>
              <a:t>tani.</a:t>
            </a:r>
            <a:r>
              <a:rPr lang="hu-HU" sz="3200" i="1" dirty="0" smtClean="0"/>
              <a:t> </a:t>
            </a:r>
          </a:p>
          <a:p>
            <a:endParaRPr lang="hu-HU" sz="3200" i="1" dirty="0" smtClean="0"/>
          </a:p>
          <a:p>
            <a:r>
              <a:rPr lang="hu-HU" sz="3200" b="1" i="1" dirty="0" smtClean="0"/>
              <a:t>A sötétség egy nagyon egyszerű dolog, </a:t>
            </a:r>
          </a:p>
          <a:p>
            <a:r>
              <a:rPr lang="hu-HU" sz="3200" b="1" i="1" dirty="0" smtClean="0"/>
              <a:t>meg kell találnom a technikát, a lámpát, </a:t>
            </a:r>
          </a:p>
          <a:p>
            <a:r>
              <a:rPr lang="hu-HU" sz="3200" b="1" i="1" dirty="0" smtClean="0"/>
              <a:t>amivel bevilágítom,</a:t>
            </a:r>
            <a:br>
              <a:rPr lang="hu-HU" sz="3200" b="1" i="1" dirty="0" smtClean="0"/>
            </a:br>
            <a:r>
              <a:rPr lang="hu-HU" sz="3200" b="1" i="1" dirty="0" smtClean="0"/>
              <a:t>í</a:t>
            </a:r>
            <a:r>
              <a:rPr lang="nl-NL" sz="3200" b="1" i="1" dirty="0" smtClean="0"/>
              <a:t>gy le van leplezve, mint</a:t>
            </a:r>
            <a:r>
              <a:rPr lang="hu-HU" sz="3200" b="1" i="1" dirty="0" smtClean="0"/>
              <a:t> ahogy egy rejtvény meg van fejtve.</a:t>
            </a:r>
            <a:r>
              <a:rPr lang="hu-HU" sz="3200" i="1" dirty="0" smtClean="0"/>
              <a:t/>
            </a:r>
            <a:br>
              <a:rPr lang="hu-HU" sz="3200" i="1" dirty="0" smtClean="0"/>
            </a:br>
            <a:endParaRPr lang="hu-HU" sz="3200" i="1" dirty="0" smtClean="0"/>
          </a:p>
          <a:p>
            <a:r>
              <a:rPr lang="hu-HU" sz="3200" i="1" dirty="0" smtClean="0"/>
              <a:t>Itt kezdődik valahol a csoda, a napfényben.</a:t>
            </a:r>
            <a:r>
              <a:rPr lang="hu-HU" sz="2400" i="1" dirty="0" smtClean="0"/>
              <a:t>”</a:t>
            </a:r>
          </a:p>
          <a:p>
            <a:r>
              <a:rPr lang="hu-HU" sz="2400" i="1" dirty="0" smtClean="0"/>
              <a:t>	</a:t>
            </a:r>
          </a:p>
          <a:p>
            <a:endParaRPr lang="hu-HU" sz="2400" i="1" dirty="0" smtClean="0"/>
          </a:p>
          <a:p>
            <a:r>
              <a:rPr lang="hu-HU" sz="2400" i="1" dirty="0" smtClean="0"/>
              <a:t>	             (Mészöly Miklós egy 1990-es interjúban)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ELFT és a tanárok szakmai fejlődése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58. Országos ankét </a:t>
            </a:r>
          </a:p>
          <a:p>
            <a:r>
              <a:rPr lang="hu-HU" i="1" dirty="0" smtClean="0"/>
              <a:t>Regionális szakmai rendezvények</a:t>
            </a:r>
          </a:p>
          <a:p>
            <a:r>
              <a:rPr lang="hu-HU" i="1" dirty="0" smtClean="0"/>
              <a:t>Fizika Tanítása rovat kiegészítése/megújítása</a:t>
            </a:r>
          </a:p>
          <a:p>
            <a:pPr>
              <a:buNone/>
            </a:pPr>
            <a:r>
              <a:rPr lang="hu-HU" i="1" dirty="0" smtClean="0"/>
              <a:t>(önálló rovatszerkesztő, számítógépes eszköztár,…)</a:t>
            </a:r>
          </a:p>
          <a:p>
            <a:pPr>
              <a:buNone/>
            </a:pPr>
            <a:endParaRPr lang="hu-HU" i="1" dirty="0" smtClean="0"/>
          </a:p>
          <a:p>
            <a:r>
              <a:rPr lang="hu-HU" dirty="0" err="1" smtClean="0"/>
              <a:t>CERN-látogatás</a:t>
            </a:r>
            <a:r>
              <a:rPr lang="hu-HU" dirty="0" smtClean="0"/>
              <a:t>/továbbképzés</a:t>
            </a:r>
          </a:p>
          <a:p>
            <a:r>
              <a:rPr lang="hu-HU" dirty="0" smtClean="0"/>
              <a:t>„Science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stage</a:t>
            </a:r>
            <a:r>
              <a:rPr lang="hu-HU" dirty="0" smtClean="0"/>
              <a:t>” nemzeti válogató szervezése és részvétel támogatása a nemzetközi eseményen</a:t>
            </a:r>
          </a:p>
          <a:p>
            <a:r>
              <a:rPr lang="hu-HU" dirty="0" err="1" smtClean="0"/>
              <a:t>myDAQ-pályázat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ELFT és a közoktatás állami igazgatása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Tapasztalatok, javaslatok gyűjtése, továbbítása a NAT és a kerettantervek beválásáról</a:t>
            </a:r>
          </a:p>
          <a:p>
            <a:r>
              <a:rPr lang="hu-HU" dirty="0" smtClean="0"/>
              <a:t>Szakértői részvétel a kerettantervekhez illeszkedő tankönyvek fejlesztése </a:t>
            </a:r>
            <a:r>
              <a:rPr lang="hu-HU" i="1" dirty="0" smtClean="0"/>
              <a:t>(</a:t>
            </a:r>
            <a:r>
              <a:rPr lang="hu-HU" i="1" dirty="0" smtClean="0">
                <a:solidFill>
                  <a:srgbClr val="FF0000"/>
                </a:solidFill>
              </a:rPr>
              <a:t>ELFT-OFI együttműködés</a:t>
            </a:r>
            <a:r>
              <a:rPr lang="hu-HU" i="1" dirty="0" smtClean="0"/>
              <a:t>)</a:t>
            </a:r>
            <a:endParaRPr lang="hu-HU" dirty="0" smtClean="0"/>
          </a:p>
          <a:p>
            <a:r>
              <a:rPr lang="hu-HU" dirty="0" smtClean="0"/>
              <a:t>Tagjaink részvétele a kísérleti tankönyvek kipróbálásában </a:t>
            </a:r>
            <a:r>
              <a:rPr lang="hu-HU" i="1" dirty="0" smtClean="0"/>
              <a:t>(</a:t>
            </a:r>
            <a:r>
              <a:rPr lang="hu-HU" i="1" dirty="0" smtClean="0">
                <a:solidFill>
                  <a:srgbClr val="FF0000"/>
                </a:solidFill>
              </a:rPr>
              <a:t>ELFT-OFI együttműködés</a:t>
            </a:r>
            <a:r>
              <a:rPr lang="hu-HU" i="1" dirty="0" smtClean="0"/>
              <a:t>)</a:t>
            </a:r>
            <a:endParaRPr lang="hu-HU" dirty="0" smtClean="0"/>
          </a:p>
          <a:p>
            <a:r>
              <a:rPr lang="hu-HU" dirty="0" smtClean="0"/>
              <a:t>A fizikatanári kiválóság szempontjainak érvényesítése a pedagógus minősítés rendszerében </a:t>
            </a:r>
            <a:r>
              <a:rPr lang="hu-HU" i="1" dirty="0" smtClean="0"/>
              <a:t>(</a:t>
            </a:r>
            <a:r>
              <a:rPr lang="hu-HU" i="1" dirty="0" smtClean="0">
                <a:solidFill>
                  <a:srgbClr val="FF0000"/>
                </a:solidFill>
              </a:rPr>
              <a:t>ELFT-OH együttműködés</a:t>
            </a:r>
            <a:r>
              <a:rPr lang="hu-HU" i="1" dirty="0" smtClean="0"/>
              <a:t>)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Fizikatanárok az </a:t>
            </a:r>
            <a:r>
              <a:rPr lang="hu-HU" dirty="0" err="1" smtClean="0"/>
              <a:t>ELFT-ben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hu-HU" i="1" dirty="0" smtClean="0"/>
              <a:t>Fizikatanári Szakosztály</a:t>
            </a:r>
          </a:p>
          <a:p>
            <a:pPr>
              <a:buNone/>
            </a:pPr>
            <a:endParaRPr lang="hu-HU" i="1" dirty="0" smtClean="0"/>
          </a:p>
          <a:p>
            <a:r>
              <a:rPr lang="hu-HU" dirty="0" smtClean="0"/>
              <a:t>Meghatározó részvétel az Elnökségben		</a:t>
            </a:r>
            <a:r>
              <a:rPr lang="hu-HU" i="1" dirty="0" smtClean="0"/>
              <a:t>négyéves választási periódus			</a:t>
            </a:r>
            <a:r>
              <a:rPr lang="hu-HU" i="1" dirty="0" smtClean="0">
                <a:solidFill>
                  <a:srgbClr val="FF0000"/>
                </a:solidFill>
              </a:rPr>
              <a:t>elnök-elnökhelyettes (társelnök) </a:t>
            </a:r>
            <a:r>
              <a:rPr lang="hu-HU" i="1" dirty="0" smtClean="0"/>
              <a:t>rendszer</a:t>
            </a:r>
          </a:p>
          <a:p>
            <a:endParaRPr lang="hu-HU" i="1" dirty="0" smtClean="0"/>
          </a:p>
          <a:p>
            <a:r>
              <a:rPr lang="hu-HU" i="1" dirty="0" smtClean="0"/>
              <a:t>Társulati Tanács </a:t>
            </a:r>
            <a:r>
              <a:rPr lang="hu-HU" dirty="0" smtClean="0"/>
              <a:t>alakítja ki az ELFT álláspontját (egyebek között) a természettudományi közoktatás országos jelentőségű kérdéseiben 	</a:t>
            </a:r>
            <a:r>
              <a:rPr lang="hu-HU" i="1" dirty="0" smtClean="0">
                <a:solidFill>
                  <a:srgbClr val="FF0000"/>
                </a:solidFill>
              </a:rPr>
              <a:t>10-12 tanár tag delegálása</a:t>
            </a:r>
            <a:endParaRPr lang="hu-H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5536" y="1268760"/>
            <a:ext cx="8208912" cy="33123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A XXI. század legfontosabb  kutatási programja</a:t>
            </a:r>
          </a:p>
          <a:p>
            <a:pPr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az alapvető fizikai kölcsönhatások jelenségkörében:</a:t>
            </a:r>
          </a:p>
          <a:p>
            <a:pPr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b="1" dirty="0" smtClean="0"/>
              <a:t>A fénytelen anyag megismerése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067" y="2924944"/>
            <a:ext cx="7911933" cy="335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fénytelen anyag része</a:t>
            </a:r>
            <a:br>
              <a:rPr lang="hu-HU" dirty="0" smtClean="0"/>
            </a:br>
            <a:r>
              <a:rPr lang="hu-HU" dirty="0" smtClean="0"/>
              <a:t> az Univerzumban 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kozmikus mikrohullámú háttérsugárzás</a:t>
            </a:r>
          </a:p>
          <a:p>
            <a:r>
              <a:rPr lang="hu-HU" sz="2400" dirty="0" smtClean="0"/>
              <a:t>PLANCK adatainak kozmológiai értelmezése  (2015)</a:t>
            </a:r>
            <a:endParaRPr lang="hu-H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A sötét anyag világát megvilágító fény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a Természet titkai megismerésének 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legfontosabb eszköze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Láthatóvá tett láthatatlanok: </a:t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a neutrínó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328776" cy="10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36912"/>
            <a:ext cx="2880320" cy="80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429000"/>
            <a:ext cx="2935711" cy="81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ájl:Cherenko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9080"/>
            <a:ext cx="2768352" cy="2562374"/>
          </a:xfrm>
          <a:prstGeom prst="rect">
            <a:avLst/>
          </a:prstGeom>
          <a:noFill/>
        </p:spPr>
      </p:pic>
      <p:pic>
        <p:nvPicPr>
          <p:cNvPr id="7" name="Picture 5" descr="superk-detect1-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932040" y="1628800"/>
            <a:ext cx="3279775" cy="467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Láthatóvá tett láthatatlanok:</a:t>
            </a:r>
            <a:br>
              <a:rPr lang="hu-HU" dirty="0" smtClean="0"/>
            </a:br>
            <a:r>
              <a:rPr lang="hu-HU" dirty="0" smtClean="0">
                <a:solidFill>
                  <a:srgbClr val="FF0000"/>
                </a:solidFill>
              </a:rPr>
              <a:t>a szupertömegű fekete lyuk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3" name="Picture 2" descr="SO-102_Orb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3888432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1772816"/>
            <a:ext cx="30739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Keck-távcsővel</a:t>
            </a:r>
            <a:r>
              <a:rPr lang="hu-HU" dirty="0" smtClean="0"/>
              <a:t> </a:t>
            </a:r>
            <a:r>
              <a:rPr lang="hu-HU" b="1" dirty="0" smtClean="0"/>
              <a:t>16 éven át</a:t>
            </a:r>
          </a:p>
          <a:p>
            <a:endParaRPr lang="hu-HU" dirty="0" smtClean="0"/>
          </a:p>
          <a:p>
            <a:r>
              <a:rPr lang="hu-HU" dirty="0" smtClean="0"/>
              <a:t>követték két csillag helyzetét: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Sagittarius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r>
              <a:rPr lang="hu-HU" dirty="0" smtClean="0"/>
              <a:t>csillagkép irányában</a:t>
            </a:r>
          </a:p>
          <a:p>
            <a:endParaRPr lang="hu-HU" dirty="0" smtClean="0"/>
          </a:p>
          <a:p>
            <a:r>
              <a:rPr lang="hu-HU" dirty="0" err="1" smtClean="0"/>
              <a:t>tízmilió</a:t>
            </a:r>
            <a:r>
              <a:rPr lang="hu-HU" dirty="0" smtClean="0"/>
              <a:t> naptömegű fekete lyuk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5949280"/>
            <a:ext cx="7249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Az általános relativitás elmélete  100 éves!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299</Words>
  <Application>Microsoft Office PowerPoint</Application>
  <PresentationFormat>Diavetítés a képernyőre (4:3 oldalarány)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Θέμα του Office</vt:lpstr>
      <vt:lpstr>58. tanári konferencia</vt:lpstr>
      <vt:lpstr>ELFT és a tanárok szakmai fejlődése</vt:lpstr>
      <vt:lpstr>ELFT és a közoktatás állami igazgatása</vt:lpstr>
      <vt:lpstr>Fizikatanárok az ELFT-ben</vt:lpstr>
      <vt:lpstr>5. dia</vt:lpstr>
      <vt:lpstr>A fénytelen anyag része  az Univerzumban </vt:lpstr>
      <vt:lpstr>7. dia</vt:lpstr>
      <vt:lpstr>Láthatóvá tett láthatatlanok:  a neutrínó</vt:lpstr>
      <vt:lpstr>Láthatóvá tett láthatatlanok: a szupertömegű fekete lyuk</vt:lpstr>
      <vt:lpstr>Gravitációs lencse fényelhajlással  láthatóvá tett láthatatlanok:  a sötét anyag </vt:lpstr>
      <vt:lpstr>11. dia</vt:lpstr>
      <vt:lpstr>Láthatóvá tett láthatatlanok:  a sötét és a sugárzó anyag  elváló fényképe</vt:lpstr>
      <vt:lpstr>A fénytelen anyag része  az Univerzumban</vt:lpstr>
      <vt:lpstr>Sötét anyag annihilációjából felszabaduló fénysugárzás nyomásával stabilizált csillagok már 400 millió évvel az ősrobbanás után létezhettek</vt:lpstr>
      <vt:lpstr>Az előző lépés: 13,2 milliárd éves galaxist látott a Hubble űrtávcső</vt:lpstr>
      <vt:lpstr>A Hubble-ra következő lépés:  James Webb űrteleszkóp 2018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fény éve elé</dc:title>
  <dc:creator>András Patkós</dc:creator>
  <cp:lastModifiedBy>András</cp:lastModifiedBy>
  <cp:revision>15</cp:revision>
  <dcterms:created xsi:type="dcterms:W3CDTF">2015-01-08T03:54:16Z</dcterms:created>
  <dcterms:modified xsi:type="dcterms:W3CDTF">2015-03-29T18:59:59Z</dcterms:modified>
</cp:coreProperties>
</file>