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3004800" cy="9753600"/>
  <p:notesSz cx="6858000" cy="9144000"/>
  <p:defaultTextStyle>
    <a:lvl1pPr algn="ctr" defTabSz="584200">
      <a:defRPr sz="3600">
        <a:solidFill>
          <a:srgbClr val="876552"/>
        </a:solidFill>
        <a:latin typeface="+mn-lt"/>
        <a:ea typeface="+mn-ea"/>
        <a:cs typeface="+mn-cs"/>
        <a:sym typeface="Georgia"/>
      </a:defRPr>
    </a:lvl1pPr>
    <a:lvl2pPr indent="342900" algn="ctr" defTabSz="584200">
      <a:defRPr sz="3600">
        <a:solidFill>
          <a:srgbClr val="876552"/>
        </a:solidFill>
        <a:latin typeface="+mn-lt"/>
        <a:ea typeface="+mn-ea"/>
        <a:cs typeface="+mn-cs"/>
        <a:sym typeface="Georgia"/>
      </a:defRPr>
    </a:lvl2pPr>
    <a:lvl3pPr indent="685800" algn="ctr" defTabSz="584200">
      <a:defRPr sz="3600">
        <a:solidFill>
          <a:srgbClr val="876552"/>
        </a:solidFill>
        <a:latin typeface="+mn-lt"/>
        <a:ea typeface="+mn-ea"/>
        <a:cs typeface="+mn-cs"/>
        <a:sym typeface="Georgia"/>
      </a:defRPr>
    </a:lvl3pPr>
    <a:lvl4pPr indent="1028700" algn="ctr" defTabSz="584200">
      <a:defRPr sz="3600">
        <a:solidFill>
          <a:srgbClr val="876552"/>
        </a:solidFill>
        <a:latin typeface="+mn-lt"/>
        <a:ea typeface="+mn-ea"/>
        <a:cs typeface="+mn-cs"/>
        <a:sym typeface="Georgia"/>
      </a:defRPr>
    </a:lvl4pPr>
    <a:lvl5pPr indent="1371600" algn="ctr" defTabSz="584200">
      <a:defRPr sz="3600">
        <a:solidFill>
          <a:srgbClr val="876552"/>
        </a:solidFill>
        <a:latin typeface="+mn-lt"/>
        <a:ea typeface="+mn-ea"/>
        <a:cs typeface="+mn-cs"/>
        <a:sym typeface="Georgia"/>
      </a:defRPr>
    </a:lvl5pPr>
    <a:lvl6pPr indent="1714500" algn="ctr" defTabSz="584200">
      <a:defRPr sz="3600">
        <a:solidFill>
          <a:srgbClr val="876552"/>
        </a:solidFill>
        <a:latin typeface="+mn-lt"/>
        <a:ea typeface="+mn-ea"/>
        <a:cs typeface="+mn-cs"/>
        <a:sym typeface="Georgia"/>
      </a:defRPr>
    </a:lvl6pPr>
    <a:lvl7pPr indent="2057400" algn="ctr" defTabSz="584200">
      <a:defRPr sz="3600">
        <a:solidFill>
          <a:srgbClr val="876552"/>
        </a:solidFill>
        <a:latin typeface="+mn-lt"/>
        <a:ea typeface="+mn-ea"/>
        <a:cs typeface="+mn-cs"/>
        <a:sym typeface="Georgia"/>
      </a:defRPr>
    </a:lvl7pPr>
    <a:lvl8pPr indent="2400300" algn="ctr" defTabSz="584200">
      <a:defRPr sz="3600">
        <a:solidFill>
          <a:srgbClr val="876552"/>
        </a:solidFill>
        <a:latin typeface="+mn-lt"/>
        <a:ea typeface="+mn-ea"/>
        <a:cs typeface="+mn-cs"/>
        <a:sym typeface="Georgia"/>
      </a:defRPr>
    </a:lvl8pPr>
    <a:lvl9pPr indent="2743200" algn="ctr" defTabSz="584200">
      <a:defRPr sz="3600">
        <a:solidFill>
          <a:srgbClr val="876552"/>
        </a:solidFill>
        <a:latin typeface="+mn-lt"/>
        <a:ea typeface="+mn-ea"/>
        <a:cs typeface="+mn-cs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4C4C4C"/>
        </a:fontRef>
        <a:srgbClr val="4C4C4C"/>
      </a:tcTxStyle>
      <a:tcStyle>
        <a:tcBdr>
          <a:left>
            <a:ln w="12700" cap="flat">
              <a:solidFill>
                <a:srgbClr val="BDCDD4"/>
              </a:solidFill>
              <a:prstDash val="solid"/>
              <a:miter lim="400000"/>
            </a:ln>
          </a:left>
          <a:right>
            <a:ln w="12700" cap="flat">
              <a:solidFill>
                <a:srgbClr val="BDCDD4"/>
              </a:solidFill>
              <a:prstDash val="solid"/>
              <a:miter lim="400000"/>
            </a:ln>
          </a:right>
          <a:top>
            <a:ln w="12700" cap="flat">
              <a:solidFill>
                <a:srgbClr val="BDCDD4"/>
              </a:solidFill>
              <a:prstDash val="solid"/>
              <a:miter lim="400000"/>
            </a:ln>
          </a:top>
          <a:bottom>
            <a:ln w="12700" cap="flat">
              <a:solidFill>
                <a:srgbClr val="BDCDD4"/>
              </a:solidFill>
              <a:prstDash val="solid"/>
              <a:miter lim="400000"/>
            </a:ln>
          </a:bottom>
          <a:insideH>
            <a:ln w="12700" cap="flat">
              <a:solidFill>
                <a:srgbClr val="BDCDD4"/>
              </a:solidFill>
              <a:prstDash val="solid"/>
              <a:miter lim="400000"/>
            </a:ln>
          </a:insideH>
          <a:insideV>
            <a:ln w="12700" cap="flat">
              <a:solidFill>
                <a:srgbClr val="BDCDD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B7C">
              <a:alpha val="1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05473"/>
              </a:solidFill>
              <a:prstDash val="solid"/>
              <a:miter lim="400000"/>
            </a:ln>
          </a:left>
          <a:right>
            <a:ln w="12700" cap="flat">
              <a:solidFill>
                <a:srgbClr val="546786"/>
              </a:solidFill>
              <a:prstDash val="solid"/>
              <a:miter lim="400000"/>
            </a:ln>
          </a:right>
          <a:top>
            <a:ln w="12700" cap="flat">
              <a:solidFill>
                <a:srgbClr val="CAD6DC"/>
              </a:solidFill>
              <a:prstDash val="solid"/>
              <a:miter lim="400000"/>
            </a:ln>
          </a:top>
          <a:bottom>
            <a:ln w="12700" cap="flat">
              <a:solidFill>
                <a:srgbClr val="CAD6DC"/>
              </a:solidFill>
              <a:prstDash val="solid"/>
              <a:miter lim="400000"/>
            </a:ln>
          </a:bottom>
          <a:insideH>
            <a:ln w="12700" cap="flat">
              <a:solidFill>
                <a:srgbClr val="CAD6DC"/>
              </a:solidFill>
              <a:prstDash val="solid"/>
              <a:miter lim="400000"/>
            </a:ln>
          </a:insideH>
          <a:insideV>
            <a:ln w="12700" cap="flat">
              <a:solidFill>
                <a:srgbClr val="CAD6DC"/>
              </a:solidFill>
              <a:prstDash val="solid"/>
              <a:miter lim="400000"/>
            </a:ln>
          </a:insideV>
        </a:tcBdr>
        <a:fill>
          <a:solidFill>
            <a:srgbClr val="809BA8"/>
          </a:solidFill>
        </a:fill>
      </a:tcStyle>
    </a:firstCol>
    <a:lastRow>
      <a:tcTxStyle b="off" i="off">
        <a:fontRef idx="minor">
          <a:srgbClr val="F1F1F1"/>
        </a:fontRef>
        <a:srgbClr val="F1F1F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05473"/>
              </a:solidFill>
              <a:prstDash val="solid"/>
              <a:miter lim="400000"/>
            </a:ln>
          </a:top>
          <a:bottom>
            <a:ln w="12700" cap="flat">
              <a:solidFill>
                <a:srgbClr val="4054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1969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AD6DC"/>
              </a:solidFill>
              <a:prstDash val="solid"/>
              <a:miter lim="400000"/>
            </a:ln>
          </a:left>
          <a:right>
            <a:ln w="12700" cap="flat">
              <a:solidFill>
                <a:srgbClr val="CAD6DC"/>
              </a:solidFill>
              <a:prstDash val="solid"/>
              <a:miter lim="400000"/>
            </a:ln>
          </a:right>
          <a:top>
            <a:ln w="12700" cap="flat">
              <a:solidFill>
                <a:srgbClr val="405473"/>
              </a:solidFill>
              <a:prstDash val="solid"/>
              <a:miter lim="400000"/>
            </a:ln>
          </a:top>
          <a:bottom>
            <a:ln w="12700" cap="flat">
              <a:solidFill>
                <a:srgbClr val="546786"/>
              </a:solidFill>
              <a:prstDash val="solid"/>
              <a:miter lim="400000"/>
            </a:ln>
          </a:bottom>
          <a:insideH>
            <a:ln w="12700" cap="flat">
              <a:solidFill>
                <a:srgbClr val="CAD6DC"/>
              </a:solidFill>
              <a:prstDash val="solid"/>
              <a:miter lim="400000"/>
            </a:ln>
          </a:insideH>
          <a:insideV>
            <a:ln w="12700" cap="flat">
              <a:solidFill>
                <a:srgbClr val="CAD6DC"/>
              </a:solidFill>
              <a:prstDash val="solid"/>
              <a:miter lim="400000"/>
            </a:ln>
          </a:insideV>
        </a:tcBdr>
        <a:fill>
          <a:solidFill>
            <a:srgbClr val="546786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434" y="-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rító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25500" y="7467600"/>
            <a:ext cx="11353800" cy="1143000"/>
          </a:xfrm>
          <a:prstGeom prst="rect">
            <a:avLst/>
          </a:prstGeom>
          <a:effectLst>
            <a:outerShdw blurRad="25400" dist="25400" dir="5160000" rotWithShape="0">
              <a:srgbClr val="FFFFFF">
                <a:alpha val="40000"/>
              </a:srgbClr>
            </a:outerShdw>
          </a:effectLst>
        </p:spPr>
        <p:txBody>
          <a:bodyPr anchor="b">
            <a:normAutofit/>
          </a:bodyPr>
          <a:lstStyle>
            <a:lvl1pPr defTabSz="584200">
              <a:lnSpc>
                <a:spcPct val="100000"/>
              </a:lnSpc>
              <a:defRPr sz="7200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25500" y="8597900"/>
            <a:ext cx="11353800" cy="635000"/>
          </a:xfrm>
          <a:prstGeom prst="rect">
            <a:avLst/>
          </a:prstGeom>
          <a:effectLst>
            <a:outerShdw blurRad="25400" dist="25400" dir="5160000" rotWithShape="0">
              <a:srgbClr val="FFFFFF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1pPr>
            <a:lvl2pPr marL="0" indent="34290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2pPr>
            <a:lvl3pPr marL="0" indent="68580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3pPr>
            <a:lvl4pPr marL="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4pPr>
            <a:lvl5pPr marL="0" indent="137160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5pPr>
          </a:lstStyle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584200">
              <a:lnSpc>
                <a:spcPct val="100000"/>
              </a:lnSpc>
              <a:defRPr sz="8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felirat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270000" y="2857500"/>
            <a:ext cx="10464800" cy="2286000"/>
          </a:xfrm>
          <a:prstGeom prst="rect">
            <a:avLst/>
          </a:prstGeom>
          <a:effectLst>
            <a:outerShdw blurRad="25400" dist="25400" dir="5160000" rotWithShape="0">
              <a:srgbClr val="FFFFFF">
                <a:alpha val="40000"/>
              </a:srgbClr>
            </a:outerShdw>
          </a:effectLst>
        </p:spPr>
        <p:txBody>
          <a:bodyPr anchor="b">
            <a:normAutofit/>
          </a:bodyPr>
          <a:lstStyle>
            <a:lvl1pPr defTabSz="584200">
              <a:lnSpc>
                <a:spcPct val="100000"/>
              </a:lnSpc>
              <a:defRPr sz="7200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270000" y="5130800"/>
            <a:ext cx="10464800" cy="1270000"/>
          </a:xfrm>
          <a:prstGeom prst="rect">
            <a:avLst/>
          </a:prstGeom>
          <a:effectLst>
            <a:outerShdw blurRad="25400" dist="25400" dir="5160000" rotWithShape="0">
              <a:srgbClr val="FFFFFF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1pPr>
            <a:lvl2pPr marL="0" indent="34290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2pPr>
            <a:lvl3pPr marL="0" indent="68580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3pPr>
            <a:lvl4pPr marL="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4pPr>
            <a:lvl5pPr marL="0" indent="1371600" algn="ctr" defTabSz="584200">
              <a:lnSpc>
                <a:spcPct val="100000"/>
              </a:lnSpc>
              <a:spcBef>
                <a:spcPts val="0"/>
              </a:spcBef>
              <a:def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Georgia"/>
              </a:defRPr>
            </a:lvl5pPr>
          </a:lstStyle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 i="0">
                <a:solidFill>
                  <a:srgbClr val="000000"/>
                </a:solidFill>
                <a:effectLst/>
              </a:defRPr>
            </a:pPr>
            <a:r>
              <a:rPr sz="3600" i="1">
                <a:solidFill>
                  <a:srgbClr val="FAD697"/>
                </a:solidFill>
                <a:effectLst>
                  <a:outerShdw blurRad="25400" dist="23998" dir="162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és listajelek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825500" y="635000"/>
            <a:ext cx="11353800" cy="1524000"/>
          </a:xfrm>
          <a:prstGeom prst="rect">
            <a:avLst/>
          </a:prstGeom>
          <a:effectLst>
            <a:outerShdw blurRad="25400" dist="38100" dir="5160000" rotWithShape="0">
              <a:srgbClr val="FFFFFF">
                <a:alpha val="90000"/>
              </a:srgbClr>
            </a:outerShdw>
          </a:effectLst>
        </p:spPr>
        <p:txBody>
          <a:bodyPr>
            <a:normAutofit/>
          </a:bodyPr>
          <a:lstStyle>
            <a:lvl1pPr defTabSz="584200">
              <a:lnSpc>
                <a:spcPct val="100000"/>
              </a:lnSpc>
              <a:defRPr sz="7200">
                <a:solidFill>
                  <a:srgbClr val="DD54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DD5400"/>
                </a:solidFill>
              </a:rP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825500" y="2413000"/>
            <a:ext cx="11353800" cy="6705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81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1pPr>
            <a:lvl2pPr marL="762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2pPr>
            <a:lvl3pPr marL="1143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3pPr>
            <a:lvl4pPr marL="1524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4pPr>
            <a:lvl5pPr marL="1905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, listajelek és fénykép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25500" y="635000"/>
            <a:ext cx="11353800" cy="1524000"/>
          </a:xfrm>
          <a:prstGeom prst="rect">
            <a:avLst/>
          </a:prstGeom>
          <a:effectLst>
            <a:outerShdw blurRad="25400" dist="38100" dir="5160000" rotWithShape="0">
              <a:srgbClr val="FFFFFF">
                <a:alpha val="90000"/>
              </a:srgbClr>
            </a:outerShdw>
          </a:effectLst>
        </p:spPr>
        <p:txBody>
          <a:bodyPr>
            <a:normAutofit/>
          </a:bodyPr>
          <a:lstStyle>
            <a:lvl1pPr defTabSz="584200">
              <a:lnSpc>
                <a:spcPct val="100000"/>
              </a:lnSpc>
              <a:defRPr sz="7200">
                <a:solidFill>
                  <a:srgbClr val="DD54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DD5400"/>
                </a:solidFill>
              </a:rPr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825500" y="2768600"/>
            <a:ext cx="5905500" cy="5715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17500" indent="-317500" defTabSz="457200">
              <a:lnSpc>
                <a:spcPct val="110000"/>
              </a:lnSpc>
              <a:spcBef>
                <a:spcPts val="2400"/>
              </a:spcBef>
              <a:buSzPct val="150000"/>
              <a:buChar char="•"/>
              <a:defRPr sz="30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1pPr>
            <a:lvl2pPr marL="698500" indent="-317500" defTabSz="457200">
              <a:lnSpc>
                <a:spcPct val="110000"/>
              </a:lnSpc>
              <a:spcBef>
                <a:spcPts val="2400"/>
              </a:spcBef>
              <a:buSzPct val="150000"/>
              <a:buChar char="•"/>
              <a:defRPr sz="30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2pPr>
            <a:lvl3pPr marL="1079500" indent="-317500" defTabSz="457200">
              <a:lnSpc>
                <a:spcPct val="110000"/>
              </a:lnSpc>
              <a:spcBef>
                <a:spcPts val="2400"/>
              </a:spcBef>
              <a:buSzPct val="150000"/>
              <a:buChar char="•"/>
              <a:defRPr sz="30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3pPr>
            <a:lvl4pPr marL="1460500" indent="-317500" defTabSz="457200">
              <a:lnSpc>
                <a:spcPct val="110000"/>
              </a:lnSpc>
              <a:spcBef>
                <a:spcPts val="2400"/>
              </a:spcBef>
              <a:buSzPct val="150000"/>
              <a:buChar char="•"/>
              <a:defRPr sz="30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4pPr>
            <a:lvl5pPr marL="1841500" indent="-317500" defTabSz="457200">
              <a:lnSpc>
                <a:spcPct val="110000"/>
              </a:lnSpc>
              <a:spcBef>
                <a:spcPts val="2400"/>
              </a:spcBef>
              <a:buSzPct val="150000"/>
              <a:buChar char="•"/>
              <a:defRPr sz="30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ím - felül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25500" y="635000"/>
            <a:ext cx="11353800" cy="1524000"/>
          </a:xfrm>
          <a:prstGeom prst="rect">
            <a:avLst/>
          </a:prstGeom>
          <a:effectLst>
            <a:outerShdw blurRad="25400" dist="38100" dir="5160000" rotWithShape="0">
              <a:srgbClr val="FFFFFF">
                <a:alpha val="90000"/>
              </a:srgbClr>
            </a:outerShdw>
          </a:effectLst>
        </p:spPr>
        <p:txBody>
          <a:bodyPr>
            <a:normAutofit/>
          </a:bodyPr>
          <a:lstStyle>
            <a:lvl1pPr defTabSz="584200">
              <a:lnSpc>
                <a:spcPct val="100000"/>
              </a:lnSpc>
              <a:defRPr sz="7200">
                <a:solidFill>
                  <a:srgbClr val="DD5400"/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DD5400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ényképmontáz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stajelek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25500" y="1320800"/>
            <a:ext cx="11353800" cy="711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81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1pPr>
            <a:lvl2pPr marL="762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2pPr>
            <a:lvl3pPr marL="1143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3pPr>
            <a:lvl4pPr marL="1524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4pPr>
            <a:lvl5pPr marL="1905000" indent="-381000" defTabSz="584200">
              <a:lnSpc>
                <a:spcPct val="110000"/>
              </a:lnSpc>
              <a:spcBef>
                <a:spcPts val="4200"/>
              </a:spcBef>
              <a:buSzPct val="150000"/>
              <a:buChar char="•"/>
              <a:defRPr sz="3600">
                <a:solidFill>
                  <a:srgbClr val="876552"/>
                </a:solidFill>
                <a:latin typeface="+mn-lt"/>
                <a:ea typeface="+mn-ea"/>
                <a:cs typeface="+mn-cs"/>
                <a:sym typeface="Georgia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8765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Üres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280099"/>
                </a:solidFill>
              </a:rP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471510" y="8470878"/>
            <a:ext cx="3028535" cy="25699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 defTabSz="449262">
              <a:lnSpc>
                <a:spcPct val="96000"/>
              </a:lnSpc>
              <a:tabLst>
                <a:tab pos="723900" algn="l"/>
                <a:tab pos="1447800" algn="l"/>
                <a:tab pos="2171700" algn="l"/>
              </a:tabLst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52288" y="-1"/>
            <a:ext cx="11706371" cy="2405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280099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933012" y="2555197"/>
            <a:ext cx="11427696" cy="7198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algn="ctr" defTabSz="449262">
        <a:lnSpc>
          <a:spcPct val="96000"/>
        </a:lnSpc>
        <a:defRPr sz="5600">
          <a:solidFill>
            <a:srgbClr val="280099"/>
          </a:solidFill>
          <a:latin typeface="Arial"/>
          <a:ea typeface="Arial"/>
          <a:cs typeface="Arial"/>
          <a:sym typeface="Arial"/>
        </a:defRPr>
      </a:lvl1pPr>
      <a:lvl2pPr algn="ctr" defTabSz="449262">
        <a:lnSpc>
          <a:spcPct val="96000"/>
        </a:lnSpc>
        <a:defRPr sz="5600">
          <a:solidFill>
            <a:srgbClr val="280099"/>
          </a:solidFill>
          <a:latin typeface="Arial"/>
          <a:ea typeface="Arial"/>
          <a:cs typeface="Arial"/>
          <a:sym typeface="Arial"/>
        </a:defRPr>
      </a:lvl2pPr>
      <a:lvl3pPr algn="ctr" defTabSz="449262">
        <a:lnSpc>
          <a:spcPct val="96000"/>
        </a:lnSpc>
        <a:defRPr sz="5600">
          <a:solidFill>
            <a:srgbClr val="280099"/>
          </a:solidFill>
          <a:latin typeface="Arial"/>
          <a:ea typeface="Arial"/>
          <a:cs typeface="Arial"/>
          <a:sym typeface="Arial"/>
        </a:defRPr>
      </a:lvl3pPr>
      <a:lvl4pPr algn="ctr" defTabSz="449262">
        <a:lnSpc>
          <a:spcPct val="96000"/>
        </a:lnSpc>
        <a:defRPr sz="5600">
          <a:solidFill>
            <a:srgbClr val="280099"/>
          </a:solidFill>
          <a:latin typeface="Arial"/>
          <a:ea typeface="Arial"/>
          <a:cs typeface="Arial"/>
          <a:sym typeface="Arial"/>
        </a:defRPr>
      </a:lvl4pPr>
      <a:lvl5pPr algn="ctr" defTabSz="449262">
        <a:lnSpc>
          <a:spcPct val="96000"/>
        </a:lnSpc>
        <a:defRPr sz="5600">
          <a:solidFill>
            <a:srgbClr val="280099"/>
          </a:solidFill>
          <a:latin typeface="Arial"/>
          <a:ea typeface="Arial"/>
          <a:cs typeface="Arial"/>
          <a:sym typeface="Arial"/>
        </a:defRPr>
      </a:lvl5pPr>
      <a:lvl6pPr indent="457200" algn="ctr" defTabSz="449262">
        <a:lnSpc>
          <a:spcPct val="96000"/>
        </a:lnSpc>
        <a:defRPr sz="5600">
          <a:solidFill>
            <a:srgbClr val="280099"/>
          </a:solidFill>
          <a:latin typeface="Arial"/>
          <a:ea typeface="Arial"/>
          <a:cs typeface="Arial"/>
          <a:sym typeface="Arial"/>
        </a:defRPr>
      </a:lvl6pPr>
      <a:lvl7pPr indent="914400" algn="ctr" defTabSz="449262">
        <a:lnSpc>
          <a:spcPct val="96000"/>
        </a:lnSpc>
        <a:defRPr sz="5600">
          <a:solidFill>
            <a:srgbClr val="280099"/>
          </a:solidFill>
          <a:latin typeface="Arial"/>
          <a:ea typeface="Arial"/>
          <a:cs typeface="Arial"/>
          <a:sym typeface="Arial"/>
        </a:defRPr>
      </a:lvl7pPr>
      <a:lvl8pPr indent="1371600" algn="ctr" defTabSz="449262">
        <a:lnSpc>
          <a:spcPct val="96000"/>
        </a:lnSpc>
        <a:defRPr sz="5600">
          <a:solidFill>
            <a:srgbClr val="280099"/>
          </a:solidFill>
          <a:latin typeface="Arial"/>
          <a:ea typeface="Arial"/>
          <a:cs typeface="Arial"/>
          <a:sym typeface="Arial"/>
        </a:defRPr>
      </a:lvl8pPr>
      <a:lvl9pPr indent="1828800" algn="ctr" defTabSz="449262">
        <a:lnSpc>
          <a:spcPct val="96000"/>
        </a:lnSpc>
        <a:defRPr sz="5600">
          <a:solidFill>
            <a:srgbClr val="280099"/>
          </a:solidFill>
          <a:latin typeface="Arial"/>
          <a:ea typeface="Arial"/>
          <a:cs typeface="Arial"/>
          <a:sym typeface="Arial"/>
        </a:defRPr>
      </a:lvl9pPr>
    </p:titleStyle>
    <p:bodyStyle>
      <a:lvl1pPr marL="342900" indent="-342900" defTabSz="449262">
        <a:lnSpc>
          <a:spcPct val="96000"/>
        </a:lnSpc>
        <a:spcBef>
          <a:spcPts val="1400"/>
        </a:spcBef>
        <a:defRPr sz="4000">
          <a:solidFill>
            <a:srgbClr val="000080"/>
          </a:solidFill>
          <a:latin typeface="Arial"/>
          <a:ea typeface="Arial"/>
          <a:cs typeface="Arial"/>
          <a:sym typeface="Arial"/>
        </a:defRPr>
      </a:lvl1pPr>
      <a:lvl2pPr marL="342900" indent="114300" defTabSz="449262">
        <a:lnSpc>
          <a:spcPct val="96000"/>
        </a:lnSpc>
        <a:spcBef>
          <a:spcPts val="1400"/>
        </a:spcBef>
        <a:defRPr sz="4000">
          <a:solidFill>
            <a:srgbClr val="000080"/>
          </a:solidFill>
          <a:latin typeface="Arial"/>
          <a:ea typeface="Arial"/>
          <a:cs typeface="Arial"/>
          <a:sym typeface="Arial"/>
        </a:defRPr>
      </a:lvl2pPr>
      <a:lvl3pPr marL="342900" indent="571500" defTabSz="449262">
        <a:lnSpc>
          <a:spcPct val="96000"/>
        </a:lnSpc>
        <a:spcBef>
          <a:spcPts val="1400"/>
        </a:spcBef>
        <a:defRPr sz="4000">
          <a:solidFill>
            <a:srgbClr val="000080"/>
          </a:solidFill>
          <a:latin typeface="Arial"/>
          <a:ea typeface="Arial"/>
          <a:cs typeface="Arial"/>
          <a:sym typeface="Arial"/>
        </a:defRPr>
      </a:lvl3pPr>
      <a:lvl4pPr marL="342900" indent="1028700" defTabSz="449262">
        <a:lnSpc>
          <a:spcPct val="96000"/>
        </a:lnSpc>
        <a:spcBef>
          <a:spcPts val="1400"/>
        </a:spcBef>
        <a:defRPr sz="4000">
          <a:solidFill>
            <a:srgbClr val="000080"/>
          </a:solidFill>
          <a:latin typeface="Arial"/>
          <a:ea typeface="Arial"/>
          <a:cs typeface="Arial"/>
          <a:sym typeface="Arial"/>
        </a:defRPr>
      </a:lvl4pPr>
      <a:lvl5pPr marL="342900" indent="1485900" defTabSz="449262">
        <a:lnSpc>
          <a:spcPct val="96000"/>
        </a:lnSpc>
        <a:spcBef>
          <a:spcPts val="1400"/>
        </a:spcBef>
        <a:defRPr sz="4000">
          <a:solidFill>
            <a:srgbClr val="000080"/>
          </a:solidFill>
          <a:latin typeface="Arial"/>
          <a:ea typeface="Arial"/>
          <a:cs typeface="Arial"/>
          <a:sym typeface="Arial"/>
        </a:defRPr>
      </a:lvl5pPr>
      <a:lvl6pPr marL="342900" indent="1943100" defTabSz="449262">
        <a:lnSpc>
          <a:spcPct val="96000"/>
        </a:lnSpc>
        <a:spcBef>
          <a:spcPts val="1400"/>
        </a:spcBef>
        <a:defRPr sz="4000">
          <a:solidFill>
            <a:srgbClr val="000080"/>
          </a:solidFill>
          <a:latin typeface="Arial"/>
          <a:ea typeface="Arial"/>
          <a:cs typeface="Arial"/>
          <a:sym typeface="Arial"/>
        </a:defRPr>
      </a:lvl6pPr>
      <a:lvl7pPr marL="342900" indent="2400300" defTabSz="449262">
        <a:lnSpc>
          <a:spcPct val="96000"/>
        </a:lnSpc>
        <a:spcBef>
          <a:spcPts val="1400"/>
        </a:spcBef>
        <a:defRPr sz="4000">
          <a:solidFill>
            <a:srgbClr val="000080"/>
          </a:solidFill>
          <a:latin typeface="Arial"/>
          <a:ea typeface="Arial"/>
          <a:cs typeface="Arial"/>
          <a:sym typeface="Arial"/>
        </a:defRPr>
      </a:lvl7pPr>
      <a:lvl8pPr marL="342900" indent="2857500" defTabSz="449262">
        <a:lnSpc>
          <a:spcPct val="96000"/>
        </a:lnSpc>
        <a:spcBef>
          <a:spcPts val="1400"/>
        </a:spcBef>
        <a:defRPr sz="4000">
          <a:solidFill>
            <a:srgbClr val="000080"/>
          </a:solidFill>
          <a:latin typeface="Arial"/>
          <a:ea typeface="Arial"/>
          <a:cs typeface="Arial"/>
          <a:sym typeface="Arial"/>
        </a:defRPr>
      </a:lvl8pPr>
      <a:lvl9pPr marL="342900" indent="3314700" defTabSz="449262">
        <a:lnSpc>
          <a:spcPct val="96000"/>
        </a:lnSpc>
        <a:spcBef>
          <a:spcPts val="1400"/>
        </a:spcBef>
        <a:defRPr sz="4000">
          <a:solidFill>
            <a:srgbClr val="00008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49262">
        <a:lnSpc>
          <a:spcPct val="96000"/>
        </a:lnSpc>
        <a:tabLst>
          <a:tab pos="723900" algn="l"/>
          <a:tab pos="1447800" algn="l"/>
          <a:tab pos="2171700" algn="l"/>
        </a:tabLst>
        <a:defRPr>
          <a:solidFill>
            <a:schemeClr val="tx1"/>
          </a:solidFill>
          <a:latin typeface="+mn-lt"/>
          <a:ea typeface="+mn-ea"/>
          <a:cs typeface="+mn-cs"/>
          <a:sym typeface="Times New Roman"/>
        </a:defRPr>
      </a:lvl1pPr>
      <a:lvl2pPr indent="457200" algn="r" defTabSz="449262">
        <a:lnSpc>
          <a:spcPct val="96000"/>
        </a:lnSpc>
        <a:tabLst>
          <a:tab pos="723900" algn="l"/>
          <a:tab pos="1447800" algn="l"/>
          <a:tab pos="2171700" algn="l"/>
        </a:tabLst>
        <a:defRPr>
          <a:solidFill>
            <a:schemeClr val="tx1"/>
          </a:solidFill>
          <a:latin typeface="+mn-lt"/>
          <a:ea typeface="+mn-ea"/>
          <a:cs typeface="+mn-cs"/>
          <a:sym typeface="Times New Roman"/>
        </a:defRPr>
      </a:lvl2pPr>
      <a:lvl3pPr indent="914400" algn="r" defTabSz="449262">
        <a:lnSpc>
          <a:spcPct val="96000"/>
        </a:lnSpc>
        <a:tabLst>
          <a:tab pos="723900" algn="l"/>
          <a:tab pos="1447800" algn="l"/>
          <a:tab pos="2171700" algn="l"/>
        </a:tabLst>
        <a:defRPr>
          <a:solidFill>
            <a:schemeClr val="tx1"/>
          </a:solidFill>
          <a:latin typeface="+mn-lt"/>
          <a:ea typeface="+mn-ea"/>
          <a:cs typeface="+mn-cs"/>
          <a:sym typeface="Times New Roman"/>
        </a:defRPr>
      </a:lvl3pPr>
      <a:lvl4pPr indent="1371600" algn="r" defTabSz="449262">
        <a:lnSpc>
          <a:spcPct val="96000"/>
        </a:lnSpc>
        <a:tabLst>
          <a:tab pos="723900" algn="l"/>
          <a:tab pos="1447800" algn="l"/>
          <a:tab pos="2171700" algn="l"/>
        </a:tabLst>
        <a:defRPr>
          <a:solidFill>
            <a:schemeClr val="tx1"/>
          </a:solidFill>
          <a:latin typeface="+mn-lt"/>
          <a:ea typeface="+mn-ea"/>
          <a:cs typeface="+mn-cs"/>
          <a:sym typeface="Times New Roman"/>
        </a:defRPr>
      </a:lvl4pPr>
      <a:lvl5pPr indent="1828800" algn="r" defTabSz="449262">
        <a:lnSpc>
          <a:spcPct val="96000"/>
        </a:lnSpc>
        <a:tabLst>
          <a:tab pos="723900" algn="l"/>
          <a:tab pos="1447800" algn="l"/>
          <a:tab pos="2171700" algn="l"/>
        </a:tabLst>
        <a:defRPr>
          <a:solidFill>
            <a:schemeClr val="tx1"/>
          </a:solidFill>
          <a:latin typeface="+mn-lt"/>
          <a:ea typeface="+mn-ea"/>
          <a:cs typeface="+mn-cs"/>
          <a:sym typeface="Times New Roman"/>
        </a:defRPr>
      </a:lvl5pPr>
      <a:lvl6pPr algn="r" defTabSz="449262">
        <a:lnSpc>
          <a:spcPct val="96000"/>
        </a:lnSpc>
        <a:tabLst>
          <a:tab pos="723900" algn="l"/>
          <a:tab pos="1447800" algn="l"/>
          <a:tab pos="2171700" algn="l"/>
        </a:tabLst>
        <a:defRPr>
          <a:solidFill>
            <a:schemeClr val="tx1"/>
          </a:solidFill>
          <a:latin typeface="+mn-lt"/>
          <a:ea typeface="+mn-ea"/>
          <a:cs typeface="+mn-cs"/>
          <a:sym typeface="Times New Roman"/>
        </a:defRPr>
      </a:lvl6pPr>
      <a:lvl7pPr algn="r" defTabSz="449262">
        <a:lnSpc>
          <a:spcPct val="96000"/>
        </a:lnSpc>
        <a:tabLst>
          <a:tab pos="723900" algn="l"/>
          <a:tab pos="1447800" algn="l"/>
          <a:tab pos="2171700" algn="l"/>
        </a:tabLst>
        <a:defRPr>
          <a:solidFill>
            <a:schemeClr val="tx1"/>
          </a:solidFill>
          <a:latin typeface="+mn-lt"/>
          <a:ea typeface="+mn-ea"/>
          <a:cs typeface="+mn-cs"/>
          <a:sym typeface="Times New Roman"/>
        </a:defRPr>
      </a:lvl7pPr>
      <a:lvl8pPr algn="r" defTabSz="449262">
        <a:lnSpc>
          <a:spcPct val="96000"/>
        </a:lnSpc>
        <a:tabLst>
          <a:tab pos="723900" algn="l"/>
          <a:tab pos="1447800" algn="l"/>
          <a:tab pos="2171700" algn="l"/>
        </a:tabLst>
        <a:defRPr>
          <a:solidFill>
            <a:schemeClr val="tx1"/>
          </a:solidFill>
          <a:latin typeface="+mn-lt"/>
          <a:ea typeface="+mn-ea"/>
          <a:cs typeface="+mn-cs"/>
          <a:sym typeface="Times New Roman"/>
        </a:defRPr>
      </a:lvl8pPr>
      <a:lvl9pPr algn="r" defTabSz="449262">
        <a:lnSpc>
          <a:spcPct val="96000"/>
        </a:lnSpc>
        <a:tabLst>
          <a:tab pos="723900" algn="l"/>
          <a:tab pos="1447800" algn="l"/>
          <a:tab pos="2171700" algn="l"/>
        </a:tabLst>
        <a:defRPr>
          <a:solidFill>
            <a:schemeClr val="tx1"/>
          </a:solid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://www.csillagaszat.hu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../media/media1.mp4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270000" y="6108700"/>
            <a:ext cx="10464800" cy="263475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Kiss L. László</a:t>
            </a:r>
          </a:p>
          <a:p>
            <a:pPr lvl="0">
              <a:defRPr sz="1800"/>
            </a:pPr>
            <a:endParaRPr sz="3200"/>
          </a:p>
          <a:p>
            <a:pPr lvl="0">
              <a:defRPr sz="1800"/>
            </a:pPr>
            <a:r>
              <a:rPr sz="3200"/>
              <a:t>MTA Csillagászati és Földtudományi Kutatóközpont</a:t>
            </a:r>
          </a:p>
          <a:p>
            <a:pPr lvl="0">
              <a:defRPr sz="1800"/>
            </a:pPr>
            <a:r>
              <a:rPr sz="3200" u="sng">
                <a:hlinkClick r:id="rId2"/>
              </a:rPr>
              <a:t>www.csillagaszat.hu</a:t>
            </a:r>
            <a:endParaRPr sz="3200"/>
          </a:p>
        </p:txBody>
      </p:sp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1270000" y="3107878"/>
            <a:ext cx="10464800" cy="274682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Csillagászati észlelési technikák</a:t>
            </a:r>
          </a:p>
        </p:txBody>
      </p:sp>
      <p:pic>
        <p:nvPicPr>
          <p:cNvPr id="35" name="pasted-image.ti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22300" y="285750"/>
            <a:ext cx="3709130" cy="2253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cosmiclight_c_wbg_hu.jp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639774" y="285750"/>
            <a:ext cx="4241500" cy="2253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rush-2_hi-res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036" y="2130246"/>
            <a:ext cx="11734802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965200" y="304800"/>
            <a:ext cx="11074400" cy="2082800"/>
          </a:xfrm>
          <a:prstGeom prst="rect">
            <a:avLst/>
          </a:prstGeom>
          <a:effectLst/>
        </p:spPr>
        <p:txBody>
          <a:bodyPr/>
          <a:lstStyle>
            <a:lvl1pPr>
              <a:defRPr sz="4800" b="1" cap="all" spc="24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24">
                <a:solidFill>
                  <a:srgbClr val="EDEDED"/>
                </a:solidFill>
              </a:rPr>
              <a:t>Fotometriai fejlődés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965200" y="2615158"/>
            <a:ext cx="11074400" cy="6301283"/>
          </a:xfrm>
          <a:prstGeom prst="rect">
            <a:avLst/>
          </a:prstGeom>
        </p:spPr>
        <p:txBody>
          <a:bodyPr/>
          <a:lstStyle/>
          <a:p>
            <a:pPr marL="377952" lvl="0" indent="-377952" defTabSz="543305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534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Nagyságrendi ugrások:</a:t>
            </a:r>
          </a:p>
          <a:p>
            <a:pPr marL="791337" lvl="1" indent="-377952" defTabSz="543305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534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 magnitúdó: Mirák, (szuper)nóvák</a:t>
            </a:r>
          </a:p>
          <a:p>
            <a:pPr marL="791337" lvl="1" indent="-377952" defTabSz="543305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534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0,1-0,01 magnitúdó: geometriai és fizikai (pulzáló, eruptív és kataklizmikus) változócsillagok</a:t>
            </a:r>
          </a:p>
          <a:p>
            <a:pPr marL="791337" lvl="1" indent="-377952" defTabSz="543305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534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0,001 magnitúdó (1 mmag): fedési exobolygók - forró jupiterek</a:t>
            </a:r>
          </a:p>
          <a:p>
            <a:pPr marL="791337" lvl="1" indent="-377952" defTabSz="543305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534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0,1-0,001 mmag: Nap típusú csillagrezgések, exoholdak, exoföldek, ??????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938523" y="818458"/>
            <a:ext cx="6797313" cy="8851901"/>
          </a:xfrm>
          <a:prstGeom prst="rect">
            <a:avLst/>
          </a:prstGeom>
          <a:ln>
            <a:round/>
          </a:ln>
        </p:spPr>
      </p:pic>
      <p:sp>
        <p:nvSpPr>
          <p:cNvPr id="103" name="Shape 103"/>
          <p:cNvSpPr/>
          <p:nvPr/>
        </p:nvSpPr>
        <p:spPr>
          <a:xfrm>
            <a:off x="508178" y="1751908"/>
            <a:ext cx="5172643" cy="698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lnSpc>
                <a:spcPct val="11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76552"/>
                </a:solidFill>
              </a:rPr>
              <a:t>A Kepler célja Föld típusú, lakható bolygók felfedezése a fedési módszerrel</a:t>
            </a:r>
          </a:p>
          <a:p>
            <a:pPr lvl="0" algn="l">
              <a:lnSpc>
                <a:spcPct val="11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76552"/>
                </a:solidFill>
              </a:rPr>
              <a:t>Szimultán észlelt több mint 150 ezer csillagot</a:t>
            </a:r>
            <a:endParaRPr sz="2300" b="1">
              <a:solidFill>
                <a:srgbClr val="876552"/>
              </a:solidFill>
              <a:uFill>
                <a:solidFill>
                  <a:srgbClr val="020004"/>
                </a:solidFill>
              </a:uFill>
            </a:endParaRPr>
          </a:p>
          <a:p>
            <a:pPr lvl="0" algn="l">
              <a:lnSpc>
                <a:spcPct val="11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76552"/>
                </a:solidFill>
              </a:rPr>
              <a:t>95 cm-es belépő nyílású Schmidt-távcső, látómezeje mintegy 100 négyzetfok, 42 CCD-ből álló mozaikkal</a:t>
            </a:r>
          </a:p>
          <a:p>
            <a:pPr lvl="0" algn="l">
              <a:lnSpc>
                <a:spcPct val="11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76552"/>
                </a:solidFill>
              </a:rPr>
              <a:t>Fotometriai pontosság:</a:t>
            </a:r>
          </a:p>
          <a:p>
            <a:pPr lvl="0" algn="l">
              <a:lnSpc>
                <a:spcPct val="11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876552"/>
                </a:solidFill>
                <a:uFill>
                  <a:solidFill>
                    <a:srgbClr val="020004"/>
                  </a:solidFill>
                </a:uFill>
              </a:rPr>
              <a:t>	A zaj  &lt; 20 ppm 6,5 órányi mérés után egy 12 magn. Nap típusú csillagra </a:t>
            </a:r>
          </a:p>
          <a:p>
            <a:pPr lvl="0" algn="l">
              <a:lnSpc>
                <a:spcPct val="11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876552"/>
                </a:solidFill>
                <a:uFill>
                  <a:solidFill>
                    <a:srgbClr val="020004"/>
                  </a:solidFill>
                </a:uFill>
              </a:rPr>
              <a:t>	=&gt; 4-szigma detektálás egy exoföld tranzitja esetén.</a:t>
            </a:r>
          </a:p>
          <a:p>
            <a:pPr lvl="0" algn="l">
              <a:lnSpc>
                <a:spcPct val="110000"/>
              </a:lnSpc>
              <a:spcBef>
                <a:spcPts val="2400"/>
              </a:spcBef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76552"/>
                </a:solidFill>
              </a:rPr>
              <a:t>Heliocentrikus pálya, 2009-2013</a:t>
            </a:r>
          </a:p>
        </p:txBody>
      </p:sp>
      <p:pic>
        <p:nvPicPr>
          <p:cNvPr id="104" name="image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422167" y="840986"/>
            <a:ext cx="3018753" cy="2643969"/>
          </a:xfrm>
          <a:prstGeom prst="rect">
            <a:avLst/>
          </a:prstGeom>
          <a:ln>
            <a:round/>
          </a:ln>
        </p:spPr>
      </p:pic>
      <p:sp>
        <p:nvSpPr>
          <p:cNvPr id="105" name="Shape 105"/>
          <p:cNvSpPr/>
          <p:nvPr/>
        </p:nvSpPr>
        <p:spPr>
          <a:xfrm>
            <a:off x="6079835" y="6287264"/>
            <a:ext cx="4093953" cy="3215699"/>
          </a:xfrm>
          <a:prstGeom prst="rect">
            <a:avLst/>
          </a:prstGeom>
          <a:solidFill>
            <a:srgbClr val="808080"/>
          </a:solidFill>
          <a:ln w="9360">
            <a:solidFill/>
            <a:miter lim="400000"/>
          </a:ln>
        </p:spPr>
        <p:txBody>
          <a:bodyPr lIns="0" tIns="0" rIns="0" bIns="0" anchor="ctr"/>
          <a:lstStyle/>
          <a:p>
            <a:pPr lvl="0" defTabSz="457200">
              <a:defRPr sz="4200">
                <a:solidFill>
                  <a:srgbClr val="FFFFFF"/>
                </a:solidFill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duster"/>
                <a:ea typeface="Chalkduster"/>
                <a:cs typeface="Chalkduster"/>
                <a:sym typeface="Chalkduster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5985627" y="9233823"/>
            <a:ext cx="26162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0576" marR="50576" defTabSz="457200">
              <a:lnSpc>
                <a:spcPct val="96000"/>
              </a:lnSpc>
              <a:spcBef>
                <a:spcPts val="800"/>
              </a:spcBef>
              <a:buClr>
                <a:srgbClr val="000000"/>
              </a:buClr>
              <a:buFont typeface="Times New Roman"/>
              <a:tabLst>
                <a:tab pos="977900" algn="l"/>
                <a:tab pos="1917700" algn="l"/>
                <a:tab pos="2374900" algn="l"/>
              </a:tabLst>
              <a:def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Credit: Hans Deeg</a:t>
            </a:r>
          </a:p>
        </p:txBody>
      </p:sp>
      <p:pic>
        <p:nvPicPr>
          <p:cNvPr id="107" name="22fedesek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33519" y="5935867"/>
            <a:ext cx="4665473" cy="364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348211" y="613336"/>
            <a:ext cx="5492577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5000">
                <a:solidFill>
                  <a:srgbClr val="DD54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DD5400"/>
                </a:solidFill>
              </a:rPr>
              <a:t>Kepler-űrtávcső</a:t>
            </a:r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703447" y="1866428"/>
            <a:ext cx="9597906" cy="710956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/>
          <p:nvPr/>
        </p:nvSpPr>
        <p:spPr>
          <a:xfrm>
            <a:off x="260325" y="405136"/>
            <a:ext cx="12009397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DD54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DD5400"/>
                </a:solidFill>
              </a:rPr>
              <a:t>Rövidperiódusú bolygók gyakorisága</a:t>
            </a:r>
          </a:p>
        </p:txBody>
      </p:sp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asset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39700"/>
            <a:ext cx="13004800" cy="9458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asset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39700"/>
            <a:ext cx="13004800" cy="9458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9026426" y="235119"/>
            <a:ext cx="4048868" cy="8514195"/>
          </a:xfrm>
          <a:prstGeom prst="line">
            <a:avLst/>
          </a:prstGeom>
          <a:ln w="228600">
            <a:solidFill>
              <a:srgbClr val="E44545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 flipV="1">
            <a:off x="8950155" y="239545"/>
            <a:ext cx="4201412" cy="8505341"/>
          </a:xfrm>
          <a:prstGeom prst="line">
            <a:avLst/>
          </a:prstGeom>
          <a:ln w="228600">
            <a:solidFill>
              <a:srgbClr val="E44545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asset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12712" y="0"/>
            <a:ext cx="6074327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asset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52850" y="2873897"/>
            <a:ext cx="5098298" cy="400580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 rot="1650709">
            <a:off x="3785107" y="5918817"/>
            <a:ext cx="3027710" cy="1286960"/>
          </a:xfrm>
          <a:prstGeom prst="rightArrow">
            <a:avLst>
              <a:gd name="adj1" fmla="val 32000"/>
              <a:gd name="adj2" fmla="val 94735"/>
            </a:avLst>
          </a:prstGeom>
          <a:gradFill>
            <a:gsLst>
              <a:gs pos="0">
                <a:srgbClr val="F63111"/>
              </a:gs>
              <a:gs pos="100000">
                <a:srgbClr val="BA120A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652288" y="389324"/>
            <a:ext cx="11708420" cy="16290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927100" algn="l"/>
                <a:tab pos="1866900" algn="l"/>
                <a:tab pos="2794000" algn="l"/>
                <a:tab pos="3733800" algn="l"/>
                <a:tab pos="4660900" algn="l"/>
                <a:tab pos="5600700" algn="l"/>
                <a:tab pos="6540500" algn="l"/>
                <a:tab pos="7467600" algn="l"/>
                <a:tab pos="8407400" algn="l"/>
                <a:tab pos="9334500" algn="l"/>
                <a:tab pos="10274300" algn="l"/>
                <a:tab pos="11201400" algn="l"/>
              </a:tabLst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280099"/>
                </a:solidFill>
              </a:rPr>
              <a:t>A K2 misszió</a:t>
            </a:r>
          </a:p>
        </p:txBody>
      </p:sp>
      <p:pic>
        <p:nvPicPr>
          <p:cNvPr id="124" name="image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41183" y="590133"/>
            <a:ext cx="10364226" cy="8616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652288" y="389324"/>
            <a:ext cx="11708420" cy="16290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927100" algn="l"/>
                <a:tab pos="1866900" algn="l"/>
                <a:tab pos="2794000" algn="l"/>
                <a:tab pos="3733800" algn="l"/>
                <a:tab pos="4660900" algn="l"/>
                <a:tab pos="5600700" algn="l"/>
                <a:tab pos="6540500" algn="l"/>
                <a:tab pos="7467600" algn="l"/>
                <a:tab pos="8407400" algn="l"/>
                <a:tab pos="9334500" algn="l"/>
                <a:tab pos="10274300" algn="l"/>
                <a:tab pos="11201400" algn="l"/>
              </a:tabLst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280099"/>
                </a:solidFill>
              </a:rPr>
              <a:t>A K2 misszió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933012" y="2555197"/>
            <a:ext cx="11429745" cy="64402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25128" lvl="0" indent="-807640">
              <a:buClr>
                <a:srgbClr val="FF6633"/>
              </a:buClr>
              <a:buSzPct val="45000"/>
              <a:buFont typeface="Wingdings"/>
              <a:buChar char="●"/>
              <a:tabLst>
                <a:tab pos="927100" algn="l"/>
                <a:tab pos="1866900" algn="l"/>
                <a:tab pos="2794000" algn="l"/>
                <a:tab pos="3733800" algn="l"/>
                <a:tab pos="4660900" algn="l"/>
                <a:tab pos="5600700" algn="l"/>
                <a:tab pos="6540500" algn="l"/>
                <a:tab pos="7467600" algn="l"/>
                <a:tab pos="8407400" algn="l"/>
                <a:tab pos="9334500" algn="l"/>
                <a:tab pos="10274300" algn="l"/>
                <a:tab pos="11201400" algn="l"/>
              </a:tabLst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Bolygófedések, csillaghalmazok, fiatal és idős csillagok szeizmológiája, aktív galaxismagok, szupernóvák</a:t>
            </a:r>
          </a:p>
          <a:p>
            <a:pPr marL="1025128" lvl="0" indent="-807640">
              <a:buClr>
                <a:srgbClr val="FF6633"/>
              </a:buClr>
              <a:buSzPct val="45000"/>
              <a:buFont typeface="Wingdings"/>
              <a:buChar char="●"/>
              <a:tabLst>
                <a:tab pos="927100" algn="l"/>
                <a:tab pos="1866900" algn="l"/>
                <a:tab pos="2794000" algn="l"/>
                <a:tab pos="3733800" algn="l"/>
                <a:tab pos="4660900" algn="l"/>
                <a:tab pos="5600700" algn="l"/>
                <a:tab pos="6540500" algn="l"/>
                <a:tab pos="7467600" algn="l"/>
                <a:tab pos="8407400" algn="l"/>
                <a:tab pos="9334500" algn="l"/>
                <a:tab pos="10274300" algn="l"/>
                <a:tab pos="11201400" algn="l"/>
              </a:tabLst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Ekliptikai területek</a:t>
            </a:r>
          </a:p>
          <a:p>
            <a:pPr marL="1025128" lvl="0" indent="-807640">
              <a:buClr>
                <a:srgbClr val="FF6633"/>
              </a:buClr>
              <a:buSzPct val="45000"/>
              <a:buFont typeface="Wingdings"/>
              <a:buChar char="●"/>
              <a:tabLst>
                <a:tab pos="927100" algn="l"/>
                <a:tab pos="1866900" algn="l"/>
                <a:tab pos="2794000" algn="l"/>
                <a:tab pos="3733800" algn="l"/>
                <a:tab pos="4660900" algn="l"/>
                <a:tab pos="5600700" algn="l"/>
                <a:tab pos="6540500" algn="l"/>
                <a:tab pos="7467600" algn="l"/>
                <a:tab pos="8407400" algn="l"/>
                <a:tab pos="9334500" algn="l"/>
                <a:tab pos="10274300" algn="l"/>
                <a:tab pos="11201400" algn="l"/>
              </a:tabLst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300 ppm pontosság</a:t>
            </a:r>
          </a:p>
          <a:p>
            <a:pPr marL="1025128" lvl="0" indent="-807640">
              <a:buClr>
                <a:srgbClr val="FF6633"/>
              </a:buClr>
              <a:buSzPct val="45000"/>
              <a:buFont typeface="Wingdings"/>
              <a:buChar char="●"/>
              <a:tabLst>
                <a:tab pos="927100" algn="l"/>
                <a:tab pos="1866900" algn="l"/>
                <a:tab pos="2794000" algn="l"/>
                <a:tab pos="3733800" algn="l"/>
                <a:tab pos="4660900" algn="l"/>
                <a:tab pos="5600700" algn="l"/>
                <a:tab pos="6540500" algn="l"/>
                <a:tab pos="7467600" algn="l"/>
                <a:tab pos="8407400" algn="l"/>
                <a:tab pos="9334500" algn="l"/>
                <a:tab pos="10274300" algn="l"/>
                <a:tab pos="11201400" algn="l"/>
              </a:tabLst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40-80 nap hosszúságú runok</a:t>
            </a:r>
          </a:p>
          <a:p>
            <a:pPr marL="1025128" lvl="0" indent="-807640">
              <a:buClr>
                <a:srgbClr val="FF6633"/>
              </a:buClr>
              <a:buSzPct val="45000"/>
              <a:buFont typeface="Wingdings"/>
              <a:buChar char="●"/>
              <a:tabLst>
                <a:tab pos="927100" algn="l"/>
                <a:tab pos="1866900" algn="l"/>
                <a:tab pos="2794000" algn="l"/>
                <a:tab pos="3733800" algn="l"/>
                <a:tab pos="4660900" algn="l"/>
                <a:tab pos="5600700" algn="l"/>
                <a:tab pos="6540500" algn="l"/>
                <a:tab pos="7467600" algn="l"/>
                <a:tab pos="8407400" algn="l"/>
                <a:tab pos="9334500" algn="l"/>
                <a:tab pos="10274300" algn="l"/>
                <a:tab pos="11201400" algn="l"/>
              </a:tabLst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000080"/>
                </a:solidFill>
              </a:rPr>
              <a:t>Senior Review 2014 február</a:t>
            </a:r>
          </a:p>
        </p:txBody>
      </p:sp>
      <p:pic>
        <p:nvPicPr>
          <p:cNvPr id="128" name="image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5634276" y="-4130937"/>
            <a:ext cx="18648639" cy="15579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2"/>
          <p:cNvGrpSpPr/>
          <p:nvPr/>
        </p:nvGrpSpPr>
        <p:grpSpPr>
          <a:xfrm>
            <a:off x="397421" y="568103"/>
            <a:ext cx="12209958" cy="8617394"/>
            <a:chOff x="-165100" y="-114300"/>
            <a:chExt cx="12209957" cy="8617393"/>
          </a:xfrm>
        </p:grpSpPr>
        <p:pic>
          <p:nvPicPr>
            <p:cNvPr id="131" name="pasted-image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1879758" cy="81855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" name="Kép 129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2209958" cy="86173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6"/>
          <p:cNvGrpSpPr/>
          <p:nvPr/>
        </p:nvGrpSpPr>
        <p:grpSpPr>
          <a:xfrm>
            <a:off x="532654" y="1006896"/>
            <a:ext cx="11939492" cy="7739808"/>
            <a:chOff x="-165100" y="-114300"/>
            <a:chExt cx="11939490" cy="7739806"/>
          </a:xfrm>
        </p:grpSpPr>
        <p:pic>
          <p:nvPicPr>
            <p:cNvPr id="135" name="2007JJ43-d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1609291" cy="73080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" name="Kép 133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1939491" cy="773980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0"/>
          <p:cNvGrpSpPr/>
          <p:nvPr/>
        </p:nvGrpSpPr>
        <p:grpSpPr>
          <a:xfrm>
            <a:off x="138131" y="192783"/>
            <a:ext cx="12643025" cy="6484112"/>
            <a:chOff x="0" y="0"/>
            <a:chExt cx="12643024" cy="6484110"/>
          </a:xfrm>
        </p:grpSpPr>
        <p:pic>
          <p:nvPicPr>
            <p:cNvPr id="38" name="pasted-image.jpg"/>
            <p:cNvPicPr/>
            <p:nvPr/>
          </p:nvPicPr>
          <p:blipFill>
            <a:blip r:embed="rId2" cstate="print">
              <a:extLst/>
            </a:blip>
            <a:srcRect t="7091" b="7091"/>
            <a:stretch>
              <a:fillRect/>
            </a:stretch>
          </p:blipFill>
          <p:spPr>
            <a:xfrm>
              <a:off x="0" y="0"/>
              <a:ext cx="4863084" cy="6484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pasted-image.jpg"/>
            <p:cNvPicPr/>
            <p:nvPr/>
          </p:nvPicPr>
          <p:blipFill>
            <a:blip r:embed="rId3" cstate="print">
              <a:extLst/>
            </a:blip>
            <a:srcRect l="3192" r="3192"/>
            <a:stretch>
              <a:fillRect/>
            </a:stretch>
          </p:blipFill>
          <p:spPr>
            <a:xfrm>
              <a:off x="4960798" y="361200"/>
              <a:ext cx="7682227" cy="57616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" name="Shape 41"/>
          <p:cNvSpPr/>
          <p:nvPr/>
        </p:nvSpPr>
        <p:spPr>
          <a:xfrm>
            <a:off x="301587" y="7645399"/>
            <a:ext cx="386722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Tycho Brahe, 1590</a:t>
            </a:r>
          </a:p>
        </p:txBody>
      </p:sp>
      <p:sp>
        <p:nvSpPr>
          <p:cNvPr id="42" name="Shape 42"/>
          <p:cNvSpPr/>
          <p:nvPr/>
        </p:nvSpPr>
        <p:spPr>
          <a:xfrm>
            <a:off x="7439880" y="7645399"/>
            <a:ext cx="340824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ESO VLTI, 2010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anim(1).mp4"/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953583" y="-93856"/>
            <a:ext cx="14911966" cy="99413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2"/>
          <p:cNvGrpSpPr/>
          <p:nvPr/>
        </p:nvGrpSpPr>
        <p:grpSpPr>
          <a:xfrm>
            <a:off x="-165100" y="1840512"/>
            <a:ext cx="13335000" cy="6072576"/>
            <a:chOff x="-165100" y="-114300"/>
            <a:chExt cx="13335000" cy="6072574"/>
          </a:xfrm>
        </p:grpSpPr>
        <p:pic>
          <p:nvPicPr>
            <p:cNvPr id="141" name="k2tno1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3004800" cy="56407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Kép 139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3335000" cy="607257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brush-2_hi-res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036" y="2130246"/>
            <a:ext cx="11734802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965200" y="304800"/>
            <a:ext cx="11074400" cy="2082800"/>
          </a:xfrm>
          <a:prstGeom prst="rect">
            <a:avLst/>
          </a:prstGeom>
          <a:effectLst/>
        </p:spPr>
        <p:txBody>
          <a:bodyPr/>
          <a:lstStyle>
            <a:lvl1pPr>
              <a:defRPr sz="4800" b="1" cap="all" spc="24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24">
                <a:solidFill>
                  <a:srgbClr val="EDEDED"/>
                </a:solidFill>
              </a:rPr>
              <a:t>Spektroszkópiai fejlődés: kozmikus traffipax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965200" y="2717799"/>
            <a:ext cx="11074400" cy="6096002"/>
          </a:xfrm>
          <a:prstGeom prst="rect">
            <a:avLst/>
          </a:prstGeom>
        </p:spPr>
        <p:txBody>
          <a:bodyPr/>
          <a:lstStyle/>
          <a:p>
            <a:pPr marL="369824" lvl="0" indent="-369824" defTabSz="531622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458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Nagyságrendi ugrások:</a:t>
            </a:r>
          </a:p>
          <a:p>
            <a:pPr marL="774319" lvl="1" indent="-369824" defTabSz="531622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458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10 km/s: szoros kettőscsillagok, galaxisok vöröseltolódása</a:t>
            </a:r>
          </a:p>
          <a:p>
            <a:pPr marL="774319" lvl="1" indent="-369824" defTabSz="531622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458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 km/s: kettőscsillagok tömegei, klasszikus pulzáló csillagok, sötét anyag gravitációs hatása </a:t>
            </a:r>
          </a:p>
          <a:p>
            <a:pPr marL="774319" lvl="1" indent="-369824" defTabSz="531622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458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1-100 m/s: exobolygók (szuperföld-Neptunusz-Jupiter), Nap tipusú rezgések </a:t>
            </a:r>
          </a:p>
          <a:p>
            <a:pPr marL="774319" lvl="1" indent="-369824" defTabSz="531622">
              <a:lnSpc>
                <a:spcPct val="100000"/>
              </a:lnSpc>
              <a:spcBef>
                <a:spcPts val="29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458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1- 10 cm/s: kozmológiai tesztek, exoföldek, exoholdak, ???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50"/>
          <p:cNvGrpSpPr/>
          <p:nvPr/>
        </p:nvGrpSpPr>
        <p:grpSpPr>
          <a:xfrm>
            <a:off x="400299" y="1571571"/>
            <a:ext cx="12204203" cy="8131348"/>
            <a:chOff x="-165100" y="-114300"/>
            <a:chExt cx="12204202" cy="8131347"/>
          </a:xfrm>
        </p:grpSpPr>
        <p:pic>
          <p:nvPicPr>
            <p:cNvPr id="149" name="image.jpg"/>
            <p:cNvPicPr/>
            <p:nvPr/>
          </p:nvPicPr>
          <p:blipFill>
            <a:blip r:embed="rId2" cstate="print">
              <a:extLst/>
            </a:blip>
            <a:srcRect t="1367" b="1367"/>
            <a:stretch>
              <a:fillRect/>
            </a:stretch>
          </p:blipFill>
          <p:spPr>
            <a:xfrm>
              <a:off x="0" y="0"/>
              <a:ext cx="11874002" cy="76995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" name="Kép 147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2204203" cy="8131348"/>
            </a:xfrm>
            <a:prstGeom prst="rect">
              <a:avLst/>
            </a:prstGeom>
            <a:effectLst/>
          </p:spPr>
        </p:pic>
      </p:grpSp>
      <p:sp>
        <p:nvSpPr>
          <p:cNvPr id="151" name="Shape 151"/>
          <p:cNvSpPr/>
          <p:nvPr/>
        </p:nvSpPr>
        <p:spPr>
          <a:xfrm>
            <a:off x="825500" y="223841"/>
            <a:ext cx="11353800" cy="1524001"/>
          </a:xfrm>
          <a:prstGeom prst="rect">
            <a:avLst/>
          </a:prstGeom>
          <a:ln w="12700">
            <a:miter lim="400000"/>
          </a:ln>
          <a:effectLst>
            <a:outerShdw blurRad="25400" dist="38100" dir="5160000" rotWithShape="0">
              <a:srgbClr val="FFFFFF">
                <a:alpha val="9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443991">
              <a:defRPr sz="5472">
                <a:solidFill>
                  <a:srgbClr val="DD54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72">
                <a:solidFill>
                  <a:srgbClr val="DD5400"/>
                </a:solidFill>
              </a:rPr>
              <a:t>Színképvonalak - kozmikus traffipax </a:t>
            </a:r>
          </a:p>
        </p:txBody>
      </p:sp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7256">
              <a:defRPr sz="489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96">
                <a:solidFill>
                  <a:srgbClr val="DD5400"/>
                </a:solidFill>
              </a:rPr>
              <a:t>Hullámhossz-kalibráció: a pontosság kulcsa </a:t>
            </a:r>
          </a:p>
        </p:txBody>
      </p:sp>
      <p:grpSp>
        <p:nvGrpSpPr>
          <p:cNvPr id="156" name="Group 156"/>
          <p:cNvGrpSpPr/>
          <p:nvPr/>
        </p:nvGrpSpPr>
        <p:grpSpPr>
          <a:xfrm>
            <a:off x="1860805" y="2451131"/>
            <a:ext cx="9283190" cy="6717942"/>
            <a:chOff x="-165100" y="-114299"/>
            <a:chExt cx="9283189" cy="6717941"/>
          </a:xfrm>
        </p:grpSpPr>
        <p:pic>
          <p:nvPicPr>
            <p:cNvPr id="155" name="asset.gif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8952990" cy="6286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Kép 153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9283190" cy="67179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825499" y="277139"/>
            <a:ext cx="11353801" cy="1524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DD5400"/>
                </a:solidFill>
              </a:rPr>
              <a:t>Egy jódcella</a:t>
            </a:r>
          </a:p>
        </p:txBody>
      </p:sp>
      <p:pic>
        <p:nvPicPr>
          <p:cNvPr id="159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29173" y="1792675"/>
            <a:ext cx="10347397" cy="7168446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080905-nobel-dijas-technologiaval-a-meg-pontosabb-sebessegmeresert-2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19250" y="1766093"/>
            <a:ext cx="9766300" cy="7252383"/>
          </a:xfrm>
          <a:prstGeom prst="rect">
            <a:avLst/>
          </a:prstGeom>
          <a:ln>
            <a:round/>
          </a:ln>
        </p:spPr>
      </p:pic>
      <p:sp>
        <p:nvSpPr>
          <p:cNvPr id="162" name="Shape 162"/>
          <p:cNvSpPr/>
          <p:nvPr/>
        </p:nvSpPr>
        <p:spPr>
          <a:xfrm>
            <a:off x="698020" y="196511"/>
            <a:ext cx="1160876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5000">
                <a:solidFill>
                  <a:srgbClr val="DD54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DD5400"/>
                </a:solidFill>
              </a:rPr>
              <a:t>Lézerfésűk: továbblépés a cm/s pontosság irányába?</a:t>
            </a:r>
          </a:p>
        </p:txBody>
      </p:sp>
      <p:sp>
        <p:nvSpPr>
          <p:cNvPr id="163" name="Shape 163"/>
          <p:cNvSpPr/>
          <p:nvPr/>
        </p:nvSpPr>
        <p:spPr>
          <a:xfrm>
            <a:off x="6705600" y="9029700"/>
            <a:ext cx="5163109" cy="54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10000"/>
              </a:lnSpc>
              <a:spcBef>
                <a:spcPts val="2400"/>
              </a:spcBef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Steinmetz et al. 2008, Science</a:t>
            </a:r>
          </a:p>
        </p:txBody>
      </p:sp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080905-nobel-dijas-technologiaval-a-meg-pontosabb-sebessegmeresert-3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73400" y="1588972"/>
            <a:ext cx="6858000" cy="7785101"/>
          </a:xfrm>
          <a:prstGeom prst="rect">
            <a:avLst/>
          </a:prstGeom>
          <a:ln>
            <a:round/>
          </a:ln>
        </p:spPr>
      </p:pic>
      <p:sp>
        <p:nvSpPr>
          <p:cNvPr id="166" name="Shape 166"/>
          <p:cNvSpPr/>
          <p:nvPr/>
        </p:nvSpPr>
        <p:spPr>
          <a:xfrm>
            <a:off x="111299" y="420451"/>
            <a:ext cx="12782202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5000">
                <a:solidFill>
                  <a:srgbClr val="DD54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DD5400"/>
                </a:solidFill>
              </a:rPr>
              <a:t>Napfény és a lézerfésű szimultán spektruma</a:t>
            </a:r>
          </a:p>
        </p:txBody>
      </p:sp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618234" y="889834"/>
            <a:ext cx="1169530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DD5400"/>
                </a:solidFill>
                <a:latin typeface="Helvetica"/>
                <a:ea typeface="Helvetica"/>
                <a:cs typeface="Helvetica"/>
                <a:sym typeface="Helvetica"/>
              </a:rPr>
              <a:t>Az alfa Cen A az UVES/VLT műszerrel</a:t>
            </a:r>
          </a:p>
        </p:txBody>
      </p:sp>
      <p:sp>
        <p:nvSpPr>
          <p:cNvPr id="169" name="Shape 169"/>
          <p:cNvSpPr/>
          <p:nvPr/>
        </p:nvSpPr>
        <p:spPr>
          <a:xfrm>
            <a:off x="1332824" y="5462274"/>
            <a:ext cx="103886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110000"/>
              </a:lnSpc>
              <a:spcBef>
                <a:spcPts val="2400"/>
              </a:spcBef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Pontosság: 50-70 cm/s.  3 s expozíciók, 8m-es távcső, a déli ég 3. legfényesebb csillaga</a:t>
            </a:r>
          </a:p>
        </p:txBody>
      </p:sp>
      <p:pic>
        <p:nvPicPr>
          <p:cNvPr id="170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6145" y="2979839"/>
            <a:ext cx="11679479" cy="1878770"/>
          </a:xfrm>
          <a:prstGeom prst="rect">
            <a:avLst/>
          </a:prstGeom>
          <a:ln>
            <a:round/>
          </a:ln>
        </p:spPr>
      </p:pic>
      <p:sp>
        <p:nvSpPr>
          <p:cNvPr id="171" name="Shape 171"/>
          <p:cNvSpPr/>
          <p:nvPr/>
        </p:nvSpPr>
        <p:spPr>
          <a:xfrm>
            <a:off x="8904486" y="6485281"/>
            <a:ext cx="333494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10000"/>
              </a:lnSpc>
              <a:spcBef>
                <a:spcPts val="2400"/>
              </a:spcBef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Butler et al. (2003)</a:t>
            </a:r>
          </a:p>
        </p:txBody>
      </p:sp>
      <p:sp>
        <p:nvSpPr>
          <p:cNvPr id="172" name="Shape 172"/>
          <p:cNvSpPr/>
          <p:nvPr/>
        </p:nvSpPr>
        <p:spPr>
          <a:xfrm>
            <a:off x="1218523" y="7542752"/>
            <a:ext cx="103886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lnSpc>
                <a:spcPct val="110000"/>
              </a:lnSpc>
              <a:spcBef>
                <a:spcPts val="2400"/>
              </a:spcBef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Pontosság: 10-50 cm/s.  10-20 perc expozíciók, 1-4m-es távcsövek, szabad szemmel látszó csillagok (kb. 6000)</a:t>
            </a:r>
          </a:p>
        </p:txBody>
      </p:sp>
      <p:sp>
        <p:nvSpPr>
          <p:cNvPr id="173" name="Shape 173"/>
          <p:cNvSpPr/>
          <p:nvPr/>
        </p:nvSpPr>
        <p:spPr>
          <a:xfrm>
            <a:off x="8804027" y="8658054"/>
            <a:ext cx="396095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10000"/>
              </a:lnSpc>
              <a:spcBef>
                <a:spcPts val="2400"/>
              </a:spcBef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876552"/>
                </a:solidFill>
              </a:rPr>
              <a:t>Néhány csoport (2013)</a:t>
            </a:r>
          </a:p>
        </p:txBody>
      </p:sp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8287" y="178687"/>
            <a:ext cx="12582914" cy="9437186"/>
          </a:xfrm>
          <a:prstGeom prst="rect">
            <a:avLst/>
          </a:prstGeom>
          <a:ln>
            <a:round/>
          </a:ln>
        </p:spPr>
      </p:pic>
      <p:sp>
        <p:nvSpPr>
          <p:cNvPr id="176" name="Shape 176"/>
          <p:cNvSpPr/>
          <p:nvPr/>
        </p:nvSpPr>
        <p:spPr>
          <a:xfrm>
            <a:off x="6123278" y="1545398"/>
            <a:ext cx="23724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>
              <a:defRPr sz="1800"/>
            </a:pPr>
            <a:r>
              <a:rPr sz="3600"/>
              <a:t>V=8.7 mag</a:t>
            </a:r>
          </a:p>
        </p:txBody>
      </p:sp>
      <p:sp>
        <p:nvSpPr>
          <p:cNvPr id="177" name="Shape 177"/>
          <p:cNvSpPr/>
          <p:nvPr/>
        </p:nvSpPr>
        <p:spPr>
          <a:xfrm>
            <a:off x="2234712" y="206902"/>
            <a:ext cx="8650063" cy="9465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1F1F1"/>
                </a:solidFill>
                <a:effectLst>
                  <a:outerShdw blurRad="25400" dist="12700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2487662" y="267421"/>
            <a:ext cx="802947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DD54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DD5400"/>
                </a:solidFill>
              </a:rPr>
              <a:t>HAT-P-2b (Csák et al. 2014)</a:t>
            </a: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defRPr sz="50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40">
                <a:solidFill>
                  <a:srgbClr val="DD5400"/>
                </a:solidFill>
              </a:rPr>
              <a:t>(Optikai) csillagászat mért mennyiségei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974954" y="2412999"/>
            <a:ext cx="11353801" cy="4636472"/>
          </a:xfrm>
          <a:prstGeom prst="rect">
            <a:avLst/>
          </a:prstGeom>
        </p:spPr>
        <p:txBody>
          <a:bodyPr/>
          <a:lstStyle/>
          <a:p>
            <a:pPr marL="312420" lvl="0" indent="-312420" defTabSz="479044">
              <a:spcBef>
                <a:spcPts val="3400"/>
              </a:spcBef>
              <a:defRPr sz="1800">
                <a:solidFill>
                  <a:srgbClr val="000000"/>
                </a:solidFill>
              </a:defRPr>
            </a:pPr>
            <a:r>
              <a:rPr sz="2952" b="1">
                <a:solidFill>
                  <a:srgbClr val="876552"/>
                </a:solidFill>
              </a:rPr>
              <a:t>Égi irányok</a:t>
            </a:r>
            <a:r>
              <a:rPr sz="2952">
                <a:solidFill>
                  <a:srgbClr val="876552"/>
                </a:solidFill>
              </a:rPr>
              <a:t> - koordináták</a:t>
            </a:r>
          </a:p>
          <a:p>
            <a:pPr marL="312420" lvl="0" indent="-312420" defTabSz="479044">
              <a:spcBef>
                <a:spcPts val="3400"/>
              </a:spcBef>
              <a:defRPr sz="1800">
                <a:solidFill>
                  <a:srgbClr val="000000"/>
                </a:solidFill>
              </a:defRPr>
            </a:pPr>
            <a:r>
              <a:rPr sz="2952" b="1">
                <a:solidFill>
                  <a:srgbClr val="876552"/>
                </a:solidFill>
              </a:rPr>
              <a:t>Fényesség</a:t>
            </a:r>
            <a:r>
              <a:rPr sz="2952">
                <a:solidFill>
                  <a:srgbClr val="876552"/>
                </a:solidFill>
              </a:rPr>
              <a:t> - pontszerű és kiterjedt objektumok</a:t>
            </a:r>
          </a:p>
          <a:p>
            <a:pPr marL="312420" lvl="0" indent="-312420" defTabSz="479044">
              <a:spcBef>
                <a:spcPts val="3400"/>
              </a:spcBef>
              <a:defRPr sz="1800">
                <a:solidFill>
                  <a:srgbClr val="000000"/>
                </a:solidFill>
              </a:defRPr>
            </a:pPr>
            <a:r>
              <a:rPr sz="2952" b="1">
                <a:solidFill>
                  <a:srgbClr val="876552"/>
                </a:solidFill>
              </a:rPr>
              <a:t>Színkép</a:t>
            </a:r>
            <a:r>
              <a:rPr sz="2952">
                <a:solidFill>
                  <a:srgbClr val="876552"/>
                </a:solidFill>
              </a:rPr>
              <a:t> - folytonos és vonalas spektrumok</a:t>
            </a:r>
          </a:p>
          <a:p>
            <a:pPr marL="312420" lvl="0" indent="-312420" defTabSz="479044">
              <a:spcBef>
                <a:spcPts val="3400"/>
              </a:spcBef>
              <a:defRPr sz="1800">
                <a:solidFill>
                  <a:srgbClr val="000000"/>
                </a:solidFill>
              </a:defRPr>
            </a:pPr>
            <a:r>
              <a:rPr sz="2952" b="1">
                <a:solidFill>
                  <a:srgbClr val="876552"/>
                </a:solidFill>
              </a:rPr>
              <a:t>Sokaságok vizsgálata</a:t>
            </a:r>
            <a:r>
              <a:rPr sz="2952">
                <a:solidFill>
                  <a:srgbClr val="876552"/>
                </a:solidFill>
              </a:rPr>
              <a:t> - égboltfelmérések</a:t>
            </a:r>
          </a:p>
          <a:p>
            <a:pPr marL="0" lvl="0" indent="0" defTabSz="479044">
              <a:spcBef>
                <a:spcPts val="34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952">
                <a:solidFill>
                  <a:srgbClr val="876552"/>
                </a:solidFill>
              </a:rPr>
              <a:t>A pontosság növelése, “régi” technikák újszerű alkalmazásai új fizikai jelenségek felfedezéséhez vezethet!</a:t>
            </a:r>
          </a:p>
        </p:txBody>
      </p:sp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63762" y="2136775"/>
            <a:ext cx="8394701" cy="7023100"/>
          </a:xfrm>
          <a:prstGeom prst="rect">
            <a:avLst/>
          </a:prstGeom>
          <a:ln>
            <a:round/>
          </a:ln>
        </p:spPr>
      </p:pic>
      <p:sp>
        <p:nvSpPr>
          <p:cNvPr id="181" name="Shape 181"/>
          <p:cNvSpPr/>
          <p:nvPr/>
        </p:nvSpPr>
        <p:spPr>
          <a:xfrm>
            <a:off x="3659181" y="7353179"/>
            <a:ext cx="497651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0000"/>
                </a:solidFill>
              </a:rPr>
              <a:t>Piszkés-tető 1m (Csák et al. 2014)</a:t>
            </a:r>
          </a:p>
        </p:txBody>
      </p:sp>
      <p:sp>
        <p:nvSpPr>
          <p:cNvPr id="182" name="Shape 182"/>
          <p:cNvSpPr/>
          <p:nvPr/>
        </p:nvSpPr>
        <p:spPr>
          <a:xfrm>
            <a:off x="3648379" y="7759700"/>
            <a:ext cx="4603702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0D07D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D07D3"/>
                </a:solidFill>
              </a:rPr>
              <a:t>Keck/HiRES (Bakos et al. 2009)</a:t>
            </a:r>
          </a:p>
        </p:txBody>
      </p:sp>
      <p:sp>
        <p:nvSpPr>
          <p:cNvPr id="183" name="Shape 183"/>
          <p:cNvSpPr/>
          <p:nvPr/>
        </p:nvSpPr>
        <p:spPr>
          <a:xfrm>
            <a:off x="2393007" y="596244"/>
            <a:ext cx="821878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solidFill>
                  <a:srgbClr val="DD54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DD5400"/>
                </a:solidFill>
              </a:rPr>
              <a:t>HAT-P-22b (Csák et al. 2014)</a:t>
            </a:r>
          </a:p>
        </p:txBody>
      </p:sp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6700" y="254000"/>
            <a:ext cx="12458700" cy="9232900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dropped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7200" y="1816100"/>
            <a:ext cx="12077700" cy="6108700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dropped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8900" y="1371600"/>
            <a:ext cx="12827000" cy="6998966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brush-2_hi-res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036" y="2130246"/>
            <a:ext cx="11734802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965200" y="304800"/>
            <a:ext cx="11074400" cy="2082800"/>
          </a:xfrm>
          <a:prstGeom prst="rect">
            <a:avLst/>
          </a:prstGeom>
          <a:effectLst/>
        </p:spPr>
        <p:txBody>
          <a:bodyPr/>
          <a:lstStyle>
            <a:lvl1pPr>
              <a:defRPr sz="4800" b="1" cap="all" spc="24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24">
                <a:solidFill>
                  <a:srgbClr val="EDEDED"/>
                </a:solidFill>
              </a:rPr>
              <a:t>Égboltfelmérések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xfrm>
            <a:off x="965200" y="2717799"/>
            <a:ext cx="11074400" cy="6096002"/>
          </a:xfrm>
          <a:prstGeom prst="rect">
            <a:avLst/>
          </a:prstGeom>
        </p:spPr>
        <p:txBody>
          <a:bodyPr/>
          <a:lstStyle/>
          <a:p>
            <a:pPr marL="321056" lvl="0" indent="-321056" defTabSz="461518">
              <a:lnSpc>
                <a:spcPct val="100000"/>
              </a:lnSpc>
              <a:spcBef>
                <a:spcPts val="25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02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Nagyságrendi ugrások:</a:t>
            </a:r>
          </a:p>
          <a:p>
            <a:pPr marL="672211" lvl="1" indent="-321056" defTabSz="461518">
              <a:lnSpc>
                <a:spcPct val="100000"/>
              </a:lnSpc>
              <a:spcBef>
                <a:spcPts val="25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02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5000 csillag: szabad szemmel látszó égbolt </a:t>
            </a:r>
          </a:p>
          <a:p>
            <a:pPr marL="672211" lvl="1" indent="-321056" defTabSz="461518">
              <a:lnSpc>
                <a:spcPct val="100000"/>
              </a:lnSpc>
              <a:spcBef>
                <a:spcPts val="25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02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100 ezer csillag: távcsöves, vizuális felmérés - a Tejútrendszer szerkezete </a:t>
            </a:r>
          </a:p>
          <a:p>
            <a:pPr marL="672211" lvl="1" indent="-321056" defTabSz="461518">
              <a:lnSpc>
                <a:spcPct val="100000"/>
              </a:lnSpc>
              <a:spcBef>
                <a:spcPts val="25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02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10 millió csillag: fotografikus felmérés, égbolt homogén határfényességű lefedése</a:t>
            </a:r>
          </a:p>
          <a:p>
            <a:pPr marL="672211" lvl="1" indent="-321056" defTabSz="461518">
              <a:lnSpc>
                <a:spcPct val="100000"/>
              </a:lnSpc>
              <a:spcBef>
                <a:spcPts val="25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02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 milliárd csillag: digitális felmérés - a Tejútrendszer 1%-a</a:t>
            </a:r>
          </a:p>
          <a:p>
            <a:pPr marL="672211" lvl="1" indent="-321056" defTabSz="461518">
              <a:lnSpc>
                <a:spcPct val="100000"/>
              </a:lnSpc>
              <a:spcBef>
                <a:spcPts val="25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002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Pánkromatikus és spektroszkópiai felmérések: populációk elkülönítése, precíziós kozmológia</a:t>
            </a:r>
          </a:p>
        </p:txBody>
      </p:sp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97"/>
          <p:cNvGrpSpPr/>
          <p:nvPr/>
        </p:nvGrpSpPr>
        <p:grpSpPr>
          <a:xfrm>
            <a:off x="-165100" y="-114300"/>
            <a:ext cx="13335000" cy="10185400"/>
            <a:chOff x="-165100" y="-114300"/>
            <a:chExt cx="13335000" cy="10185400"/>
          </a:xfrm>
        </p:grpSpPr>
        <p:pic>
          <p:nvPicPr>
            <p:cNvPr id="196" name="asset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5" name="Kép 194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3335000" cy="10185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 201"/>
          <p:cNvGrpSpPr/>
          <p:nvPr/>
        </p:nvGrpSpPr>
        <p:grpSpPr>
          <a:xfrm>
            <a:off x="-165100" y="-114300"/>
            <a:ext cx="13335000" cy="10185400"/>
            <a:chOff x="-165100" y="-114300"/>
            <a:chExt cx="13335000" cy="10185400"/>
          </a:xfrm>
        </p:grpSpPr>
        <p:pic>
          <p:nvPicPr>
            <p:cNvPr id="200" name="asset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9" name="Kép 198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3335000" cy="10185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5"/>
          <p:cNvGrpSpPr/>
          <p:nvPr/>
        </p:nvGrpSpPr>
        <p:grpSpPr>
          <a:xfrm>
            <a:off x="-165100" y="-114300"/>
            <a:ext cx="13335000" cy="10185400"/>
            <a:chOff x="-165100" y="-114300"/>
            <a:chExt cx="13335000" cy="10185400"/>
          </a:xfrm>
        </p:grpSpPr>
        <p:pic>
          <p:nvPicPr>
            <p:cNvPr id="204" name="asset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3" name="Kép 202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3335000" cy="10185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 209"/>
          <p:cNvGrpSpPr/>
          <p:nvPr/>
        </p:nvGrpSpPr>
        <p:grpSpPr>
          <a:xfrm>
            <a:off x="-165100" y="-114300"/>
            <a:ext cx="13335000" cy="10185400"/>
            <a:chOff x="-165100" y="-114300"/>
            <a:chExt cx="13335000" cy="10185400"/>
          </a:xfrm>
        </p:grpSpPr>
        <p:pic>
          <p:nvPicPr>
            <p:cNvPr id="208" name="asset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Kép 206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3335000" cy="10185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roup 213"/>
          <p:cNvGrpSpPr/>
          <p:nvPr/>
        </p:nvGrpSpPr>
        <p:grpSpPr>
          <a:xfrm>
            <a:off x="-165100" y="-114300"/>
            <a:ext cx="13335000" cy="10185400"/>
            <a:chOff x="-165100" y="-114300"/>
            <a:chExt cx="13335000" cy="10185400"/>
          </a:xfrm>
        </p:grpSpPr>
        <p:pic>
          <p:nvPicPr>
            <p:cNvPr id="212" name="asset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Kép 210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3335000" cy="10185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rush-2_hi-res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1036" y="2130246"/>
            <a:ext cx="11734802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65200" y="304800"/>
            <a:ext cx="11074400" cy="2082800"/>
          </a:xfrm>
          <a:prstGeom prst="rect">
            <a:avLst/>
          </a:prstGeom>
          <a:effectLst/>
        </p:spPr>
        <p:txBody>
          <a:bodyPr/>
          <a:lstStyle>
            <a:lvl1pPr>
              <a:defRPr sz="4800" b="1" cap="all" spc="24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24">
                <a:solidFill>
                  <a:srgbClr val="EDEDED"/>
                </a:solidFill>
              </a:rPr>
              <a:t>Szögmérés fejlődése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965200" y="2489676"/>
            <a:ext cx="11074400" cy="6780969"/>
          </a:xfrm>
          <a:prstGeom prst="rect">
            <a:avLst/>
          </a:prstGeom>
        </p:spPr>
        <p:txBody>
          <a:bodyPr/>
          <a:lstStyle/>
          <a:p>
            <a:pPr marL="345440" lvl="0" indent="-345440" defTabSz="496570">
              <a:lnSpc>
                <a:spcPct val="100000"/>
              </a:lnSpc>
              <a:spcBef>
                <a:spcPts val="27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30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Nagyságrendi ugrások:</a:t>
            </a:r>
          </a:p>
          <a:p>
            <a:pPr marL="723265" lvl="1" indent="-345440" defTabSz="496570">
              <a:lnSpc>
                <a:spcPct val="100000"/>
              </a:lnSpc>
              <a:spcBef>
                <a:spcPts val="27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30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 ívperc: szabadszemes mérések, csillagkatalógus, sajátmozgás, bolygókoordináták, felső becslések parallaxisokra</a:t>
            </a:r>
          </a:p>
          <a:p>
            <a:pPr marL="723265" lvl="1" indent="-345440" defTabSz="496570">
              <a:lnSpc>
                <a:spcPct val="100000"/>
              </a:lnSpc>
              <a:spcBef>
                <a:spcPts val="27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30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1 ívmásodperc: kettőscsillagok, Naprendszer mérete, kis égitestek pályaszámítása </a:t>
            </a:r>
          </a:p>
          <a:p>
            <a:pPr marL="723265" lvl="1" indent="-345440" defTabSz="496570">
              <a:lnSpc>
                <a:spcPct val="100000"/>
              </a:lnSpc>
              <a:spcBef>
                <a:spcPts val="27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30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0,1- </a:t>
            </a:r>
            <a:r>
              <a:rPr sz="323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0,001</a:t>
            </a:r>
            <a:r>
              <a:rPr sz="3230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 ívmásodperc (</a:t>
            </a:r>
            <a:r>
              <a:rPr sz="323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 mas=4,8 nrad</a:t>
            </a:r>
            <a:r>
              <a:rPr sz="3230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): csillagok parallaxisa, bolygók asztrometriai hatása </a:t>
            </a:r>
          </a:p>
          <a:p>
            <a:pPr marL="723265" lvl="1" indent="-345440" defTabSz="496570">
              <a:lnSpc>
                <a:spcPct val="100000"/>
              </a:lnSpc>
              <a:spcBef>
                <a:spcPts val="2700"/>
              </a:spcBef>
              <a:buSzPct val="36663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3230" b="1">
                <a:solidFill>
                  <a:srgbClr val="EBCD9D"/>
                </a:solidFill>
                <a:latin typeface="Arial"/>
                <a:ea typeface="Arial"/>
                <a:cs typeface="Arial"/>
                <a:sym typeface="Arial"/>
              </a:rPr>
              <a:t>0,1-0,001 mas: csillagok &amp; exobolygók felszíni részletei, exoholdak, Tejútrendszer és közeli galaxisok térbeli feltérképezése,  ??????</a:t>
            </a:r>
          </a:p>
        </p:txBody>
      </p:sp>
    </p:spTree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7"/>
          <p:cNvGrpSpPr/>
          <p:nvPr/>
        </p:nvGrpSpPr>
        <p:grpSpPr>
          <a:xfrm>
            <a:off x="-165100" y="-114300"/>
            <a:ext cx="13335000" cy="10185400"/>
            <a:chOff x="-165100" y="-114300"/>
            <a:chExt cx="13335000" cy="10185400"/>
          </a:xfrm>
        </p:grpSpPr>
        <p:pic>
          <p:nvPicPr>
            <p:cNvPr id="216" name="asset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3004800" cy="9753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5" name="Kép 214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3335000" cy="10185400"/>
            </a:xfrm>
            <a:prstGeom prst="rect">
              <a:avLst/>
            </a:prstGeom>
            <a:effectLst/>
          </p:spPr>
        </p:pic>
      </p:grpSp>
      <p:grpSp>
        <p:nvGrpSpPr>
          <p:cNvPr id="220" name="Group 220"/>
          <p:cNvGrpSpPr/>
          <p:nvPr/>
        </p:nvGrpSpPr>
        <p:grpSpPr>
          <a:xfrm>
            <a:off x="-142939" y="0"/>
            <a:ext cx="13290678" cy="10249361"/>
            <a:chOff x="-165100" y="-114300"/>
            <a:chExt cx="13290677" cy="10249360"/>
          </a:xfrm>
        </p:grpSpPr>
        <p:pic>
          <p:nvPicPr>
            <p:cNvPr id="219" name="asset.jpeg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0"/>
              <a:ext cx="12960478" cy="98175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8" name="Kép 217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3290678" cy="1024936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3320581" y="1616474"/>
            <a:ext cx="7592310" cy="297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199" marR="55751" lvl="0" algn="l" defTabSz="647700">
              <a:lnSpc>
                <a:spcPct val="120000"/>
              </a:lnSpc>
              <a:buSzPct val="100000"/>
              <a:buFont typeface="Times New Roman"/>
              <a:buChar char="•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 kizárólag ESA-misszió</a:t>
            </a:r>
          </a:p>
          <a:p>
            <a:pPr marL="39199" marR="55751" lvl="0" algn="l" defTabSz="647700">
              <a:lnSpc>
                <a:spcPct val="120000"/>
              </a:lnSpc>
              <a:buSzPct val="100000"/>
              <a:buFont typeface="Arial"/>
              <a:buChar char="•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 indítás: </a:t>
            </a:r>
            <a:r>
              <a:rPr sz="2800">
                <a:solidFill>
                  <a:srgbClr val="B62D1F"/>
                </a:solidFill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2013. december 20.</a:t>
            </a:r>
            <a:endParaRPr sz="2800">
              <a:uFill>
                <a:solidFill/>
              </a:uFill>
              <a:latin typeface="Arial Rounded MT Bold"/>
              <a:ea typeface="Arial Rounded MT Bold"/>
              <a:cs typeface="Arial Rounded MT Bold"/>
              <a:sym typeface="Arial Rounded MT Bold"/>
            </a:endParaRPr>
          </a:p>
          <a:p>
            <a:pPr marL="39199" marR="55751" lvl="0" algn="l" defTabSz="647700">
              <a:lnSpc>
                <a:spcPct val="120000"/>
              </a:lnSpc>
              <a:buSzPct val="100000"/>
              <a:buFont typeface="Arial"/>
              <a:buChar char="•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 5 év működés (esetleg 1 év hosszabbítás)</a:t>
            </a:r>
          </a:p>
          <a:p>
            <a:pPr marL="39199" marR="55751" lvl="0" algn="l" defTabSz="647700">
              <a:lnSpc>
                <a:spcPct val="120000"/>
              </a:lnSpc>
              <a:buSzPct val="100000"/>
              <a:buFont typeface="Arial"/>
              <a:buChar char="•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 hordozórakéta: Szojuz–Fregat </a:t>
            </a:r>
          </a:p>
          <a:p>
            <a:pPr marL="39199" marR="55751" lvl="0" algn="l" defTabSz="647700">
              <a:lnSpc>
                <a:spcPct val="120000"/>
              </a:lnSpc>
              <a:buSzPct val="100000"/>
              <a:buFont typeface="Arial"/>
              <a:buChar char="•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 pálya: Lissajous-pálya az L2 pont körül</a:t>
            </a:r>
          </a:p>
          <a:p>
            <a:pPr marL="39199" marR="55751" lvl="0" algn="l" defTabSz="647700">
              <a:lnSpc>
                <a:spcPct val="120000"/>
              </a:lnSpc>
              <a:buSzPct val="100000"/>
              <a:buFont typeface="Arial"/>
              <a:buChar char="•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 adattovábbítás: 4–8 Mbps</a:t>
            </a:r>
          </a:p>
        </p:txBody>
      </p:sp>
      <p:pic>
        <p:nvPicPr>
          <p:cNvPr id="52" name="image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1164" y="1323057"/>
            <a:ext cx="2038775" cy="6168250"/>
          </a:xfrm>
          <a:prstGeom prst="rect">
            <a:avLst/>
          </a:prstGeom>
          <a:ln>
            <a:round/>
          </a:ln>
        </p:spPr>
      </p:pic>
      <p:pic>
        <p:nvPicPr>
          <p:cNvPr id="53" name="image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63598" y="5016782"/>
            <a:ext cx="6872677" cy="3899183"/>
          </a:xfrm>
          <a:prstGeom prst="rect">
            <a:avLst/>
          </a:prstGeom>
          <a:ln>
            <a:round/>
          </a:ln>
        </p:spPr>
      </p:pic>
      <p:sp>
        <p:nvSpPr>
          <p:cNvPr id="54" name="Shape 54"/>
          <p:cNvSpPr/>
          <p:nvPr/>
        </p:nvSpPr>
        <p:spPr>
          <a:xfrm>
            <a:off x="230700" y="7462219"/>
            <a:ext cx="6096001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9199" marR="55751" lvl="0" algn="l" defTabSz="647700">
              <a:lnSpc>
                <a:spcPct val="120000"/>
              </a:lnSpc>
              <a:buSzPct val="100000"/>
              <a:buFont typeface="Times New Roman"/>
              <a:buChar char="•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 tömeg: 2120 kg (hasznos 743 kg)</a:t>
            </a:r>
          </a:p>
          <a:p>
            <a:pPr marL="39199" marR="55751" lvl="0" algn="l" defTabSz="647700">
              <a:lnSpc>
                <a:spcPct val="120000"/>
              </a:lnSpc>
              <a:buSzPct val="100000"/>
              <a:buFont typeface="Arial"/>
              <a:buChar char="•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 teljesítmény: 1631 W </a:t>
            </a:r>
          </a:p>
          <a:p>
            <a:pPr marL="55751" marR="55751" lvl="0" algn="l" defTabSz="647700">
              <a:lnSpc>
                <a:spcPct val="120000"/>
              </a:lnSpc>
              <a:buFont typeface="Arial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uFill>
                  <a:solidFill/>
                </a:uFill>
                <a:latin typeface="Arial Rounded MT Bold"/>
                <a:ea typeface="Arial Rounded MT Bold"/>
                <a:cs typeface="Arial Rounded MT Bold"/>
                <a:sym typeface="Arial Rounded MT Bold"/>
              </a:rPr>
              <a:t>(hasznos 815 W)</a:t>
            </a:r>
          </a:p>
        </p:txBody>
      </p:sp>
      <p:sp>
        <p:nvSpPr>
          <p:cNvPr id="55" name="Shape 55"/>
          <p:cNvSpPr/>
          <p:nvPr/>
        </p:nvSpPr>
        <p:spPr>
          <a:xfrm>
            <a:off x="568122" y="9225280"/>
            <a:ext cx="193885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751" marR="55751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40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EADS-Astrium alapján</a:t>
            </a:r>
          </a:p>
        </p:txBody>
      </p:sp>
      <p:sp>
        <p:nvSpPr>
          <p:cNvPr id="56" name="Shape 56"/>
          <p:cNvSpPr/>
          <p:nvPr/>
        </p:nvSpPr>
        <p:spPr>
          <a:xfrm>
            <a:off x="1275395" y="167276"/>
            <a:ext cx="10337561" cy="2128018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defTabSz="572516">
              <a:defRPr sz="1800">
                <a:solidFill>
                  <a:srgbClr val="000000"/>
                </a:solidFill>
              </a:defRPr>
            </a:pPr>
            <a:r>
              <a:rPr sz="4704">
                <a:solidFill>
                  <a:srgbClr val="DD5400"/>
                </a:solidFill>
              </a:rPr>
              <a:t>Gaia: asztrometriai űrobszervatórium</a:t>
            </a:r>
            <a:r>
              <a:rPr sz="4704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</a:rPr>
              <a:t/>
            </a:r>
            <a:br>
              <a:rPr sz="4704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</a:rPr>
            </a:br>
            <a:r>
              <a:rPr sz="4704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</a:rPr>
              <a:t/>
            </a:r>
            <a:br>
              <a:rPr sz="4704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</a:rPr>
            </a:br>
            <a:endParaRPr sz="4704">
              <a:solidFill>
                <a:srgbClr val="000099"/>
              </a:solidFill>
              <a:uFill>
                <a:solidFill>
                  <a:srgbClr val="000099"/>
                </a:solidFill>
              </a:uFill>
            </a:endParaRPr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33226" y="2630310"/>
            <a:ext cx="7772401" cy="5420926"/>
          </a:xfrm>
          <a:prstGeom prst="rect">
            <a:avLst/>
          </a:prstGeom>
          <a:ln>
            <a:round/>
          </a:ln>
        </p:spPr>
      </p:pic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3163023" y="97649"/>
            <a:ext cx="6680559" cy="1194365"/>
          </a:xfrm>
          <a:prstGeom prst="rect">
            <a:avLst/>
          </a:prstGeom>
          <a:ln w="9525">
            <a:round/>
          </a:ln>
          <a:effectLst/>
        </p:spPr>
        <p:txBody>
          <a:bodyPr/>
          <a:lstStyle>
            <a:lvl1pPr defTabSz="414781">
              <a:defRPr sz="5112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12">
                <a:solidFill>
                  <a:srgbClr val="DD5400"/>
                </a:solidFill>
              </a:rPr>
              <a:t>A távcső és a műszerek</a:t>
            </a:r>
          </a:p>
        </p:txBody>
      </p:sp>
      <p:sp>
        <p:nvSpPr>
          <p:cNvPr id="60" name="Shape 60"/>
          <p:cNvSpPr/>
          <p:nvPr/>
        </p:nvSpPr>
        <p:spPr>
          <a:xfrm flipH="1" flipV="1">
            <a:off x="9629422" y="6942666"/>
            <a:ext cx="977901" cy="117406"/>
          </a:xfrm>
          <a:prstGeom prst="line">
            <a:avLst/>
          </a:prstGeom>
          <a:ln w="936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1907822" y="2527300"/>
            <a:ext cx="1864925" cy="1519485"/>
          </a:xfrm>
          <a:prstGeom prst="line">
            <a:avLst/>
          </a:prstGeom>
          <a:ln w="936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Shape 62"/>
          <p:cNvSpPr/>
          <p:nvPr/>
        </p:nvSpPr>
        <p:spPr>
          <a:xfrm>
            <a:off x="1907822" y="2549031"/>
            <a:ext cx="1808481" cy="471876"/>
          </a:xfrm>
          <a:prstGeom prst="line">
            <a:avLst/>
          </a:prstGeom>
          <a:ln w="936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 flipH="1">
            <a:off x="8654062" y="3314417"/>
            <a:ext cx="1801708" cy="806028"/>
          </a:xfrm>
          <a:prstGeom prst="line">
            <a:avLst/>
          </a:prstGeom>
          <a:ln w="936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 flipH="1">
            <a:off x="7181991" y="2232941"/>
            <a:ext cx="2959947" cy="1713655"/>
          </a:xfrm>
          <a:prstGeom prst="line">
            <a:avLst/>
          </a:prstGeom>
          <a:ln w="936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577442" y="1542062"/>
            <a:ext cx="359548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751" marR="55751" lvl="0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két SiC főtükör 106,5°-ra</a:t>
            </a:r>
          </a:p>
          <a:p>
            <a:pPr marL="55751" marR="55751" lvl="0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1,45 </a:t>
            </a:r>
            <a:r>
              <a:rPr sz="240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×</a:t>
            </a: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0,50 m</a:t>
            </a:r>
            <a:r>
              <a:rPr sz="2400" baseline="305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66" name="Shape 66"/>
          <p:cNvSpPr/>
          <p:nvPr/>
        </p:nvSpPr>
        <p:spPr>
          <a:xfrm>
            <a:off x="10144053" y="2704817"/>
            <a:ext cx="2050346" cy="115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751" marR="55751" lvl="0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SiC toroidális</a:t>
            </a:r>
          </a:p>
          <a:p>
            <a:pPr marL="55751" marR="55751" lvl="0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szerkezet</a:t>
            </a:r>
          </a:p>
          <a:p>
            <a:pPr marL="55751" marR="55751" lvl="0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(optikai pad)</a:t>
            </a:r>
          </a:p>
        </p:txBody>
      </p:sp>
      <p:sp>
        <p:nvSpPr>
          <p:cNvPr id="67" name="Shape 67"/>
          <p:cNvSpPr/>
          <p:nvPr/>
        </p:nvSpPr>
        <p:spPr>
          <a:xfrm>
            <a:off x="8956712" y="1363697"/>
            <a:ext cx="2677508" cy="802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751" marR="55751" lvl="0" defTabSz="647700">
              <a:buFont typeface="Times New Roman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alapszög-</a:t>
            </a:r>
          </a:p>
          <a:p>
            <a:pPr marL="55751" marR="55751" lvl="0" defTabSz="647700">
              <a:buFont typeface="Times New Roman"/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ellenőrző rendszer</a:t>
            </a:r>
          </a:p>
        </p:txBody>
      </p:sp>
      <p:sp>
        <p:nvSpPr>
          <p:cNvPr id="68" name="Shape 68"/>
          <p:cNvSpPr/>
          <p:nvPr/>
        </p:nvSpPr>
        <p:spPr>
          <a:xfrm>
            <a:off x="10680873" y="6425635"/>
            <a:ext cx="1559213" cy="115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5751" marR="55751" lvl="0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kombinált</a:t>
            </a:r>
          </a:p>
          <a:p>
            <a:pPr marL="55751" marR="55751" lvl="0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fókuszsík</a:t>
            </a:r>
          </a:p>
          <a:p>
            <a:pPr marL="55751" marR="55751" lvl="0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(CCD-k)</a:t>
            </a:r>
          </a:p>
        </p:txBody>
      </p:sp>
      <p:sp>
        <p:nvSpPr>
          <p:cNvPr id="69" name="Shape 69"/>
          <p:cNvSpPr/>
          <p:nvPr/>
        </p:nvSpPr>
        <p:spPr>
          <a:xfrm>
            <a:off x="5453737" y="1409700"/>
            <a:ext cx="2711442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751" marR="55751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240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forgástengely (6 h)</a:t>
            </a:r>
          </a:p>
        </p:txBody>
      </p:sp>
      <p:sp>
        <p:nvSpPr>
          <p:cNvPr id="70" name="Shape 70"/>
          <p:cNvSpPr/>
          <p:nvPr/>
        </p:nvSpPr>
        <p:spPr>
          <a:xfrm flipV="1">
            <a:off x="6457244" y="1946204"/>
            <a:ext cx="2259" cy="2095501"/>
          </a:xfrm>
          <a:prstGeom prst="line">
            <a:avLst/>
          </a:prstGeom>
          <a:ln w="2556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568122" y="9225280"/>
            <a:ext cx="193885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751" marR="55751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40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EADS-Astrium alapján</a:t>
            </a:r>
          </a:p>
        </p:txBody>
      </p:sp>
      <p:sp>
        <p:nvSpPr>
          <p:cNvPr id="72" name="Shape 72"/>
          <p:cNvSpPr/>
          <p:nvPr/>
        </p:nvSpPr>
        <p:spPr>
          <a:xfrm>
            <a:off x="6667217" y="7303911"/>
            <a:ext cx="995681" cy="564446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647700">
              <a:defRPr sz="3400">
                <a:solidFill>
                  <a:srgbClr val="0000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5564292" y="7353582"/>
            <a:ext cx="2908301" cy="8028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5751" marR="55751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2400">
                <a:solidFill>
                  <a:srgbClr val="000000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a két látómező  egyesítése (FoV)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1401711" y="-206025"/>
            <a:ext cx="10201376" cy="1799450"/>
          </a:xfrm>
          <a:prstGeom prst="rect">
            <a:avLst/>
          </a:prstGeom>
          <a:ln w="9525">
            <a:round/>
          </a:ln>
          <a:effectLst/>
        </p:spPr>
        <p:txBody>
          <a:bodyPr/>
          <a:lstStyle>
            <a:lvl1pPr defTabSz="484886">
              <a:defRPr sz="597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976">
                <a:solidFill>
                  <a:srgbClr val="DD5400"/>
                </a:solidFill>
              </a:rPr>
              <a:t>Az égbolt szkennelésének elve</a:t>
            </a:r>
          </a:p>
        </p:txBody>
      </p:sp>
      <p:sp>
        <p:nvSpPr>
          <p:cNvPr id="76" name="Shape 76"/>
          <p:cNvSpPr/>
          <p:nvPr/>
        </p:nvSpPr>
        <p:spPr>
          <a:xfrm>
            <a:off x="598311" y="1487875"/>
            <a:ext cx="11446935" cy="7302501"/>
          </a:xfrm>
          <a:prstGeom prst="rect">
            <a:avLst/>
          </a:prstGeom>
          <a:solidFill/>
          <a:ln w="9360">
            <a:solidFill/>
            <a:miter lim="400000"/>
          </a:ln>
        </p:spPr>
        <p:txBody>
          <a:bodyPr lIns="0" tIns="0" rIns="0" bIns="0" anchor="ctr"/>
          <a:lstStyle/>
          <a:p>
            <a:pPr marL="57799" marR="57799" lvl="0" algn="l" defTabSz="647700">
              <a:defRPr sz="3400">
                <a:solidFill>
                  <a:srgbClr val="0000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pic>
        <p:nvPicPr>
          <p:cNvPr id="77" name="image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0568" y="2061351"/>
            <a:ext cx="7335523" cy="6292427"/>
          </a:xfrm>
          <a:prstGeom prst="rect">
            <a:avLst/>
          </a:prstGeom>
          <a:ln>
            <a:round/>
          </a:ln>
        </p:spPr>
      </p:pic>
      <p:sp>
        <p:nvSpPr>
          <p:cNvPr id="78" name="Shape 78"/>
          <p:cNvSpPr/>
          <p:nvPr/>
        </p:nvSpPr>
        <p:spPr>
          <a:xfrm>
            <a:off x="9683608" y="4761653"/>
            <a:ext cx="1295401" cy="1295401"/>
          </a:xfrm>
          <a:prstGeom prst="rect">
            <a:avLst/>
          </a:prstGeom>
          <a:ln w="9360">
            <a:solidFill/>
            <a:miter lim="400000"/>
          </a:ln>
        </p:spPr>
        <p:txBody>
          <a:bodyPr lIns="0" tIns="0" rIns="0" bIns="0" anchor="ctr"/>
          <a:lstStyle/>
          <a:p>
            <a:pPr marL="57799" marR="57799" lvl="0" algn="l" defTabSz="647700">
              <a:defRPr sz="3400">
                <a:solidFill>
                  <a:srgbClr val="0000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7581900" y="3937000"/>
            <a:ext cx="5232400" cy="1333500"/>
          </a:xfrm>
          <a:prstGeom prst="rect">
            <a:avLst/>
          </a:prstGeom>
          <a:ln w="936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751" marR="55751" lvl="0" algn="l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forgástengely: 45</a:t>
            </a:r>
            <a:r>
              <a:rPr sz="2800" baseline="3057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 a Naphoz;</a:t>
            </a:r>
          </a:p>
          <a:p>
            <a:pPr marL="55751" marR="55751" lvl="0" algn="l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haladás:  60 ívmásodperc s</a:t>
            </a:r>
            <a:r>
              <a:rPr sz="2800" baseline="3057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-1 </a:t>
            </a: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</a:p>
          <a:p>
            <a:pPr marL="55751" marR="55751" lvl="0" algn="l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forgási periódus:    6 óra</a:t>
            </a:r>
          </a:p>
        </p:txBody>
      </p:sp>
      <p:sp>
        <p:nvSpPr>
          <p:cNvPr id="80" name="Shape 80"/>
          <p:cNvSpPr/>
          <p:nvPr/>
        </p:nvSpPr>
        <p:spPr>
          <a:xfrm>
            <a:off x="2730500" y="2181013"/>
            <a:ext cx="763129" cy="447041"/>
          </a:xfrm>
          <a:prstGeom prst="rect">
            <a:avLst/>
          </a:prstGeom>
          <a:solidFill/>
          <a:ln w="9360">
            <a:solidFill/>
            <a:miter lim="400000"/>
          </a:ln>
        </p:spPr>
        <p:txBody>
          <a:bodyPr lIns="0" tIns="0" rIns="0" bIns="0" anchor="ctr"/>
          <a:lstStyle/>
          <a:p>
            <a:pPr marL="57799" marR="57799" lvl="0" algn="l" defTabSz="647700">
              <a:defRPr sz="3400">
                <a:solidFill>
                  <a:srgbClr val="000000"/>
                </a:solidFill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2819400" y="2287129"/>
            <a:ext cx="774700" cy="41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5751" marR="55751" lvl="0" algn="r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r>
            <a:r>
              <a:rPr sz="2200" baseline="3054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</a:p>
        </p:txBody>
      </p:sp>
      <p:sp>
        <p:nvSpPr>
          <p:cNvPr id="82" name="Shape 82"/>
          <p:cNvSpPr/>
          <p:nvPr/>
        </p:nvSpPr>
        <p:spPr>
          <a:xfrm>
            <a:off x="482219" y="9225280"/>
            <a:ext cx="212646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5751" marR="55751" defTabSz="647700">
              <a:tabLst>
                <a:tab pos="50800" algn="l"/>
                <a:tab pos="1358900" algn="l"/>
                <a:tab pos="2654300" algn="l"/>
                <a:tab pos="3949700" algn="l"/>
                <a:tab pos="5257800" algn="l"/>
                <a:tab pos="6553200" algn="l"/>
                <a:tab pos="7861300" algn="l"/>
                <a:tab pos="9156700" algn="l"/>
                <a:tab pos="10452100" algn="l"/>
                <a:tab pos="11760200" algn="l"/>
                <a:tab pos="13055600" algn="l"/>
                <a:tab pos="14363700" algn="l"/>
              </a:tabLst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Forrás: Karen O’Flaherty</a:t>
            </a:r>
          </a:p>
        </p:txBody>
      </p:sp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6"/>
          <p:cNvGrpSpPr/>
          <p:nvPr/>
        </p:nvGrpSpPr>
        <p:grpSpPr>
          <a:xfrm>
            <a:off x="-165100" y="347641"/>
            <a:ext cx="13335000" cy="9058318"/>
            <a:chOff x="-165100" y="-114300"/>
            <a:chExt cx="13335000" cy="9058317"/>
          </a:xfrm>
        </p:grpSpPr>
        <p:pic>
          <p:nvPicPr>
            <p:cNvPr id="85" name="pasted-image.png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3004800" cy="86265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" name="Kép 83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13335000" cy="90583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90"/>
          <p:cNvGrpSpPr/>
          <p:nvPr/>
        </p:nvGrpSpPr>
        <p:grpSpPr>
          <a:xfrm>
            <a:off x="249187" y="263822"/>
            <a:ext cx="5705005" cy="5806605"/>
            <a:chOff x="-165100" y="-114300"/>
            <a:chExt cx="5705003" cy="5806603"/>
          </a:xfrm>
        </p:grpSpPr>
        <p:pic>
          <p:nvPicPr>
            <p:cNvPr id="89" name="pasted-image.tif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5374804" cy="53748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8" name="Kép 87"/>
            <p:cNvPicPr/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-165100" y="-114300"/>
              <a:ext cx="5705004" cy="5806604"/>
            </a:xfrm>
            <a:prstGeom prst="rect">
              <a:avLst/>
            </a:prstGeom>
            <a:effectLst/>
          </p:spPr>
        </p:pic>
      </p:grpSp>
      <p:grpSp>
        <p:nvGrpSpPr>
          <p:cNvPr id="93" name="Group 93"/>
          <p:cNvGrpSpPr/>
          <p:nvPr/>
        </p:nvGrpSpPr>
        <p:grpSpPr>
          <a:xfrm>
            <a:off x="2368550" y="6065986"/>
            <a:ext cx="8267700" cy="3302001"/>
            <a:chOff x="-165100" y="-114300"/>
            <a:chExt cx="8267700" cy="3302000"/>
          </a:xfrm>
        </p:grpSpPr>
        <p:pic>
          <p:nvPicPr>
            <p:cNvPr id="92" name="pasted-image.tif"/>
            <p:cNvPicPr/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0"/>
              <a:ext cx="7937500" cy="2870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" name="Kép 90"/>
            <p:cNvPicPr/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-165100" y="-114300"/>
              <a:ext cx="8267700" cy="3302000"/>
            </a:xfrm>
            <a:prstGeom prst="rect">
              <a:avLst/>
            </a:prstGeom>
            <a:effectLst/>
          </p:spPr>
        </p:pic>
      </p:grpSp>
      <p:grpSp>
        <p:nvGrpSpPr>
          <p:cNvPr id="96" name="Group 96"/>
          <p:cNvGrpSpPr/>
          <p:nvPr/>
        </p:nvGrpSpPr>
        <p:grpSpPr>
          <a:xfrm>
            <a:off x="5886826" y="744301"/>
            <a:ext cx="6898424" cy="4845647"/>
            <a:chOff x="-165100" y="-114300"/>
            <a:chExt cx="6898422" cy="4845645"/>
          </a:xfrm>
        </p:grpSpPr>
        <p:pic>
          <p:nvPicPr>
            <p:cNvPr id="95" name="pasted-image.tif"/>
            <p:cNvPicPr/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0" y="0"/>
              <a:ext cx="6568223" cy="44138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" name="Kép 93"/>
            <p:cNvPicPr/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-165100" y="-114300"/>
              <a:ext cx="6898423" cy="48456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356A87"/>
      </a:dk1>
      <a:lt1>
        <a:srgbClr val="876552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25400" dir="5280000" rotWithShape="0">
              <a:srgbClr val="6A6559">
                <a:alpha val="45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25400" dist="25400" dir="5280000" rotWithShape="0">
            <a:srgbClr val="6A6559">
              <a:alpha val="45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1F1F1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6B8896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876552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eorgia"/>
        <a:ea typeface="Georgia"/>
        <a:cs typeface="Georgia"/>
      </a:majorFont>
      <a:minorFont>
        <a:latin typeface="Georgia"/>
        <a:ea typeface="Georgia"/>
        <a:cs typeface="Georgi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25400" dir="5280000" rotWithShape="0">
              <a:srgbClr val="6A6559">
                <a:alpha val="45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25400" dist="25400" dir="5280000" rotWithShape="0">
            <a:srgbClr val="6A6559">
              <a:alpha val="45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1F1F1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6B8896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876552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622</Words>
  <Application>Microsoft Office PowerPoint</Application>
  <PresentationFormat>Egyéni</PresentationFormat>
  <Paragraphs>102</Paragraphs>
  <Slides>40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1" baseType="lpstr">
      <vt:lpstr>White</vt:lpstr>
      <vt:lpstr>Csillagászati észlelési technikák</vt:lpstr>
      <vt:lpstr>2. dia</vt:lpstr>
      <vt:lpstr>(Optikai) csillagászat mért mennyiségei</vt:lpstr>
      <vt:lpstr>Szögmérés fejlődése</vt:lpstr>
      <vt:lpstr>5. dia</vt:lpstr>
      <vt:lpstr>A távcső és a műszerek</vt:lpstr>
      <vt:lpstr>Az égbolt szkennelésének elve</vt:lpstr>
      <vt:lpstr>8. dia</vt:lpstr>
      <vt:lpstr>9. dia</vt:lpstr>
      <vt:lpstr>Fotometriai fejlődés</vt:lpstr>
      <vt:lpstr>11. dia</vt:lpstr>
      <vt:lpstr>12. dia</vt:lpstr>
      <vt:lpstr>13. dia</vt:lpstr>
      <vt:lpstr>14. dia</vt:lpstr>
      <vt:lpstr>15. dia</vt:lpstr>
      <vt:lpstr>A K2 misszió</vt:lpstr>
      <vt:lpstr>A K2 misszió</vt:lpstr>
      <vt:lpstr>18. dia</vt:lpstr>
      <vt:lpstr>19. dia</vt:lpstr>
      <vt:lpstr>20. dia</vt:lpstr>
      <vt:lpstr>21. dia</vt:lpstr>
      <vt:lpstr>Spektroszkópiai fejlődés: kozmikus traffipax</vt:lpstr>
      <vt:lpstr>23. dia</vt:lpstr>
      <vt:lpstr>Hullámhossz-kalibráció: a pontosság kulcsa </vt:lpstr>
      <vt:lpstr>Egy jódcella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Égboltfelmérések</vt:lpstr>
      <vt:lpstr>35. dia</vt:lpstr>
      <vt:lpstr>36. dia</vt:lpstr>
      <vt:lpstr>37. dia</vt:lpstr>
      <vt:lpstr>38. dia</vt:lpstr>
      <vt:lpstr>39. dia</vt:lpstr>
      <vt:lpstr>40.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Csillagászati észlelési technikák</dc:title>
  <dc:creator>Acer</dc:creator>
  <cp:lastModifiedBy>Acer</cp:lastModifiedBy>
  <cp:revision>1</cp:revision>
  <dcterms:modified xsi:type="dcterms:W3CDTF">2015-03-29T19:10:18Z</dcterms:modified>
</cp:coreProperties>
</file>