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48" r:id="rId2"/>
    <p:sldMasterId id="2147483650" r:id="rId3"/>
  </p:sldMasterIdLst>
  <p:notesMasterIdLst>
    <p:notesMasterId r:id="rId27"/>
  </p:notesMasterIdLst>
  <p:handoutMasterIdLst>
    <p:handoutMasterId r:id="rId28"/>
  </p:handoutMasterIdLst>
  <p:sldIdLst>
    <p:sldId id="263" r:id="rId4"/>
    <p:sldId id="302" r:id="rId5"/>
    <p:sldId id="298" r:id="rId6"/>
    <p:sldId id="300" r:id="rId7"/>
    <p:sldId id="301" r:id="rId8"/>
    <p:sldId id="271" r:id="rId9"/>
    <p:sldId id="262" r:id="rId10"/>
    <p:sldId id="297" r:id="rId11"/>
    <p:sldId id="295" r:id="rId12"/>
    <p:sldId id="290" r:id="rId13"/>
    <p:sldId id="291" r:id="rId14"/>
    <p:sldId id="292" r:id="rId15"/>
    <p:sldId id="276" r:id="rId16"/>
    <p:sldId id="279" r:id="rId17"/>
    <p:sldId id="281" r:id="rId18"/>
    <p:sldId id="282" r:id="rId19"/>
    <p:sldId id="303" r:id="rId20"/>
    <p:sldId id="304" r:id="rId21"/>
    <p:sldId id="305" r:id="rId22"/>
    <p:sldId id="307" r:id="rId23"/>
    <p:sldId id="309" r:id="rId24"/>
    <p:sldId id="308" r:id="rId25"/>
    <p:sldId id="265" r:id="rId2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043163"/>
    <a:srgbClr val="194C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 autoAdjust="0"/>
    <p:restoredTop sz="94612" autoAdjust="0"/>
  </p:normalViewPr>
  <p:slideViewPr>
    <p:cSldViewPr snapToObjects="1">
      <p:cViewPr varScale="1">
        <p:scale>
          <a:sx n="73" d="100"/>
          <a:sy n="73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EF12D-F132-7F4C-BD1E-0A783B3D1E62}" type="datetimeFigureOut">
              <a:rPr lang="fr-FR" smtClean="0"/>
              <a:pPr/>
              <a:t>29/03/2015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EFDC8-28DA-AB4F-8C11-892BC14E6F6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2552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64634-B004-D84B-8C1B-90CDEE065BC4}" type="datetime1">
              <a:rPr lang="en-US" smtClean="0"/>
              <a:pPr/>
              <a:t>3/29/2015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7A9B-A759-5641-B729-C8E2FB42A53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8031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7A9B-A759-5641-B729-C8E2FB42A53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822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F7A9B-A759-5641-B729-C8E2FB42A53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021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23528" y="6356350"/>
            <a:ext cx="2133600" cy="365125"/>
          </a:xfrm>
        </p:spPr>
        <p:txBody>
          <a:bodyPr/>
          <a:lstStyle/>
          <a:p>
            <a:fld id="{8009D635-BD2E-4BEC-9BDE-06C8F1DF6C0E}" type="datetime1">
              <a:rPr lang="en-US" smtClean="0"/>
              <a:pPr/>
              <a:t>3/29/2015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Schréder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2133600" cy="365125"/>
          </a:xfrm>
        </p:spPr>
        <p:txBody>
          <a:bodyPr/>
          <a:lstStyle/>
          <a:p>
            <a:fld id="{7401B48B-81A9-0344-9FA4-2AB3FDE4A9E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1087016"/>
            <a:ext cx="8458200" cy="685800"/>
          </a:xfrm>
          <a:prstGeom prst="rect">
            <a:avLst/>
          </a:prstGeom>
        </p:spPr>
        <p:txBody>
          <a:bodyPr vert="horz"/>
          <a:lstStyle>
            <a:lvl1pPr>
              <a:buNone/>
              <a:defRPr cap="sm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TITLE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1798712"/>
            <a:ext cx="8458200" cy="8382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800" cap="sm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EVENT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2527176"/>
            <a:ext cx="8458200" cy="6858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 strike="noStrike" cap="small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nl-BE" dirty="0" smtClean="0"/>
              <a:t>SPEAKER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536" y="3644900"/>
            <a:ext cx="4032000" cy="24479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6016" y="3645371"/>
            <a:ext cx="4032000" cy="24479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, sub-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4800" y="692696"/>
            <a:ext cx="8610600" cy="8382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nl-BE" dirty="0" smtClean="0"/>
              <a:t>CLICK TO INSERT THE TITLE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628800"/>
            <a:ext cx="8610600" cy="609600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INSERT THE SUB-TITLE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286000" cy="365125"/>
          </a:xfrm>
        </p:spPr>
        <p:txBody>
          <a:bodyPr/>
          <a:lstStyle/>
          <a:p>
            <a:fld id="{34B47FDA-34ED-47C6-9F6B-A3F9248684F6}" type="datetime1">
              <a:rPr lang="en-US" smtClean="0"/>
              <a:pPr/>
              <a:t>3/29/2015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Schréder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62200" cy="365125"/>
          </a:xfrm>
        </p:spPr>
        <p:txBody>
          <a:bodyPr/>
          <a:lstStyle/>
          <a:p>
            <a:fld id="{C424EAD3-8C6B-2E46-9950-60798504E42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276872"/>
            <a:ext cx="8610600" cy="3888432"/>
          </a:xfrm>
        </p:spPr>
        <p:txBody>
          <a:bodyPr>
            <a:normAutofit/>
          </a:bodyPr>
          <a:lstStyle>
            <a:lvl1pPr>
              <a:defRPr sz="2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BE" dirty="0" err="1" smtClean="0"/>
              <a:t>Main</a:t>
            </a:r>
            <a:r>
              <a:rPr lang="nl-BE" dirty="0" smtClean="0"/>
              <a:t> </a:t>
            </a:r>
            <a:r>
              <a:rPr lang="nl-BE" dirty="0" err="1" smtClean="0"/>
              <a:t>text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 and text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4800" y="692696"/>
            <a:ext cx="8382000" cy="838200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nl-BE" dirty="0" smtClean="0"/>
              <a:t>CLICK TO INSERT THE TITLE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286000" cy="365125"/>
          </a:xfrm>
        </p:spPr>
        <p:txBody>
          <a:bodyPr/>
          <a:lstStyle/>
          <a:p>
            <a:fld id="{DF246B86-4CA6-4900-A799-26FBE66233CD}" type="datetime1">
              <a:rPr lang="en-US" smtClean="0"/>
              <a:pPr/>
              <a:t>3/29/2015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Schréder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362200" cy="365125"/>
          </a:xfrm>
        </p:spPr>
        <p:txBody>
          <a:bodyPr/>
          <a:lstStyle/>
          <a:p>
            <a:fld id="{C424EAD3-8C6B-2E46-9950-60798504E42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628800"/>
            <a:ext cx="8610600" cy="4464496"/>
          </a:xfrm>
        </p:spPr>
        <p:txBody>
          <a:bodyPr>
            <a:normAutofit/>
          </a:bodyPr>
          <a:lstStyle>
            <a:lvl1pPr>
              <a:defRPr sz="2000" cap="none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l-BE" dirty="0" err="1" smtClean="0"/>
              <a:t>Main</a:t>
            </a:r>
            <a:r>
              <a:rPr lang="nl-BE" dirty="0" smtClean="0"/>
              <a:t> </a:t>
            </a:r>
            <a:r>
              <a:rPr lang="nl-BE" dirty="0" err="1" smtClean="0"/>
              <a:t>text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5973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8A2-B1EF-4F58-869A-C5CE0CEBE82A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5E06-C3F2-49D4-8AFF-D8C945481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237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5973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A8A2-B1EF-4F58-869A-C5CE0CEBE82A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5E06-C3F2-49D4-8AFF-D8C945481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566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A37A-619C-404C-8DE2-95B399CD63BE}" type="datetime1">
              <a:rPr lang="en-US" smtClean="0"/>
              <a:pPr/>
              <a:t>3/29/2015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Schréder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2D14-2D8A-7A4A-8A52-63BEFAA4D99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411413" y="0"/>
            <a:ext cx="4321175" cy="685800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762784"/>
            <a:ext cx="9144000" cy="5561816"/>
          </a:xfrm>
          <a:prstGeom prst="rect">
            <a:avLst/>
          </a:prstGeom>
          <a:solidFill>
            <a:srgbClr val="0431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152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96E7B-FC1B-49FD-B985-C340C9D04922}" type="datetime1">
              <a:rPr lang="en-US" smtClean="0"/>
              <a:pPr/>
              <a:t>3/29/2015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Schréder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B48B-81A9-0344-9FA4-2AB3FDE4A9E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7" descr="SCHREDER BLEU-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6000" y="3600"/>
            <a:ext cx="1703628" cy="76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8509"/>
            <a:ext cx="8229600" cy="455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Cliquez pour modifier les styles du texte du </a:t>
            </a:r>
            <a:r>
              <a:rPr lang="nl-BE" dirty="0" err="1" smtClean="0"/>
              <a:t>masque</a:t>
            </a:r>
            <a:endParaRPr lang="nl-BE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8080-785D-4566-A3F0-B146FFCE6F09}" type="datetime1">
              <a:rPr lang="en-US" smtClean="0"/>
              <a:pPr/>
              <a:t>3/29/2015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Schréder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4EAD3-8C6B-2E46-9950-60798504E42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228600" y="762784"/>
            <a:ext cx="8686800" cy="804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 userDrawn="1"/>
        </p:nvCxnSpPr>
        <p:spPr>
          <a:xfrm flipV="1">
            <a:off x="228600" y="6324600"/>
            <a:ext cx="8686800" cy="804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SCHREDER BLEU-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16000" y="3600"/>
            <a:ext cx="1703628" cy="76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43163"/>
          </a:solidFill>
          <a:latin typeface="+mj-lt"/>
          <a:ea typeface="+mj-ea"/>
          <a:cs typeface="+mj-cs"/>
        </a:defRPr>
      </a:lvl1pPr>
    </p:titleStyle>
    <p:bodyStyle>
      <a:lvl1pPr marL="0" indent="-342900" algn="l" defTabSz="457200" rtl="0" eaLnBrk="1" latinLnBrk="0" hangingPunct="1">
        <a:spcBef>
          <a:spcPct val="20000"/>
        </a:spcBef>
        <a:buFont typeface="Arial"/>
        <a:buNone/>
        <a:defRPr sz="24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781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10C76-7DFC-40B2-9412-0636E21CA788}" type="datetime1">
              <a:rPr lang="en-US" smtClean="0"/>
              <a:pPr/>
              <a:t>3/29/2015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Schréder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588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A2D14-2D8A-7A4A-8A52-63BEFAA4D998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SCHREDER BLEU-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6000" y="3600"/>
            <a:ext cx="1703628" cy="763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tags" Target="../tags/tag3.xml"/><Relationship Id="rId16" Type="http://schemas.openxmlformats.org/officeDocument/2006/relationships/image" Target="../media/image14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jpeg"/><Relationship Id="rId5" Type="http://schemas.openxmlformats.org/officeDocument/2006/relationships/tags" Target="../tags/tag6.xml"/><Relationship Id="rId15" Type="http://schemas.openxmlformats.org/officeDocument/2006/relationships/image" Target="../media/image13.jpeg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0264" y="1087016"/>
            <a:ext cx="8458200" cy="685800"/>
          </a:xfrm>
        </p:spPr>
        <p:txBody>
          <a:bodyPr/>
          <a:lstStyle/>
          <a:p>
            <a:r>
              <a:rPr lang="hu-HU" dirty="0" err="1" smtClean="0"/>
              <a:t>Ledek</a:t>
            </a:r>
            <a:r>
              <a:rPr lang="hu-HU" dirty="0" smtClean="0"/>
              <a:t> és alkalmazásaik technikai fejlődése</a:t>
            </a:r>
          </a:p>
          <a:p>
            <a:r>
              <a:rPr lang="hu-HU" dirty="0" smtClean="0"/>
              <a:t>Hogyan köszöntött be a LED a közvilágításba?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 err="1" smtClean="0"/>
              <a:t>Tungsram-Schreder</a:t>
            </a:r>
            <a:r>
              <a:rPr lang="hu-HU" dirty="0" smtClean="0"/>
              <a:t> </a:t>
            </a:r>
            <a:r>
              <a:rPr lang="hu-HU" dirty="0" err="1" smtClean="0"/>
              <a:t>Zrt</a:t>
            </a:r>
            <a:r>
              <a:rPr lang="hu-HU" dirty="0" smtClean="0"/>
              <a:t>.</a:t>
            </a:r>
            <a:endParaRPr lang="fr-BE" dirty="0" smtClean="0"/>
          </a:p>
          <a:p>
            <a:r>
              <a:rPr lang="hu-HU" dirty="0" smtClean="0"/>
              <a:t>Cseresznyák Miklós</a:t>
            </a:r>
            <a:endParaRPr lang="fr-BE" dirty="0"/>
          </a:p>
        </p:txBody>
      </p:sp>
      <p:pic>
        <p:nvPicPr>
          <p:cNvPr id="8" name="Picture 46"/>
          <p:cNvPicPr>
            <a:picLocks noGrp="1"/>
          </p:cNvPicPr>
          <p:nvPr>
            <p:ph type="pic" sz="quarter" idx="17"/>
          </p:nvPr>
        </p:nvPicPr>
        <p:blipFill>
          <a:blip r:embed="rId2" cstate="print"/>
          <a:srcRect t="3603" b="360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3"/>
          <a:srcRect t="9606" b="960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30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/>
          <a:lstStyle/>
          <a:p>
            <a:r>
              <a:rPr lang="hu-HU" dirty="0" smtClean="0"/>
              <a:t>2011- A LED felé fordulás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marL="342900" indent="-342900"/>
            <a:r>
              <a:rPr lang="hu-HU" sz="1800" b="1" dirty="0" err="1" smtClean="0">
                <a:latin typeface="Century Gothic" pitchFamily="34" charset="0"/>
              </a:rPr>
              <a:t>McKinsey</a:t>
            </a:r>
            <a:r>
              <a:rPr lang="hu-HU" sz="1800" b="1" dirty="0" smtClean="0">
                <a:latin typeface="Century Gothic" pitchFamily="34" charset="0"/>
              </a:rPr>
              <a:t> „</a:t>
            </a:r>
            <a:r>
              <a:rPr lang="en-US" sz="1800" dirty="0" smtClean="0"/>
              <a:t>Lighting the Way</a:t>
            </a:r>
            <a:r>
              <a:rPr lang="hu-HU" sz="1800" dirty="0" smtClean="0"/>
              <a:t>”</a:t>
            </a:r>
            <a:r>
              <a:rPr lang="en-US" sz="1800" dirty="0" smtClean="0"/>
              <a:t>  </a:t>
            </a:r>
            <a:r>
              <a:rPr lang="hu-HU" sz="1800" b="1" dirty="0" smtClean="0">
                <a:latin typeface="Century Gothic" pitchFamily="34" charset="0"/>
              </a:rPr>
              <a:t>tanulmány </a:t>
            </a:r>
          </a:p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04801" y="2204864"/>
            <a:ext cx="4267199" cy="4032448"/>
          </a:xfrm>
        </p:spPr>
        <p:txBody>
          <a:bodyPr>
            <a:normAutofit fontScale="92500" lnSpcReduction="10000"/>
          </a:bodyPr>
          <a:lstStyle/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A piac egyértelműen átalakulóban van a tradicionális technológiáktól a LED technológiák felé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A szigorúbb szabályozás és a költségcsökkentési igények növekedése előtérbe helyezi az energia-hatékony fényforrások alkalmazását.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A hatékonyság javulás és a berendezések árainak csökkenése lerövidíti a LED világítások megtérülési idejét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A világ egészére kiterjedő világítási piac évente 5%-al fog növekedni 2016-ig, és évi 3%-al 2020.-ig.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Ázsia fogja uralni a világpiac 45%-t 2020-ra.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A </a:t>
            </a:r>
            <a:r>
              <a:rPr lang="hu-HU" sz="1600" dirty="0" err="1" smtClean="0"/>
              <a:t>LED-ek</a:t>
            </a:r>
            <a:r>
              <a:rPr lang="hu-HU" sz="1600" dirty="0" smtClean="0"/>
              <a:t> felhasználása a dekoratív világításból az általános világítások felé tolódik el.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A vezérelt világítások gomba módjára fognak szaporodni évi 20%-os bővülés mellett.</a:t>
            </a:r>
            <a:endParaRPr lang="fr-FR" sz="16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volt</a:t>
            </a:r>
            <a:endParaRPr lang="hu-H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02376" y="5743525"/>
            <a:ext cx="2006600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lett</a:t>
            </a:r>
            <a:endParaRPr lang="hu-H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4325" y="2924944"/>
            <a:ext cx="4411076" cy="323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/>
          <a:lstStyle/>
          <a:p>
            <a:r>
              <a:rPr lang="hu-HU" dirty="0" smtClean="0"/>
              <a:t>2011- A LED felé fordulás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marL="342900" indent="-342900"/>
            <a:r>
              <a:rPr lang="hu-HU" sz="1800" b="1" dirty="0" err="1" smtClean="0">
                <a:latin typeface="Century Gothic" pitchFamily="34" charset="0"/>
              </a:rPr>
              <a:t>McKinsey</a:t>
            </a:r>
            <a:r>
              <a:rPr lang="hu-HU" sz="1800" b="1" dirty="0" smtClean="0">
                <a:latin typeface="Century Gothic" pitchFamily="34" charset="0"/>
              </a:rPr>
              <a:t> „</a:t>
            </a:r>
            <a:r>
              <a:rPr lang="en-US" sz="1800" dirty="0" smtClean="0"/>
              <a:t>Lighting the Way</a:t>
            </a:r>
            <a:r>
              <a:rPr lang="hu-HU" sz="1800" dirty="0" smtClean="0"/>
              <a:t>”</a:t>
            </a:r>
            <a:r>
              <a:rPr lang="en-US" sz="1800" dirty="0" smtClean="0"/>
              <a:t>  </a:t>
            </a:r>
            <a:r>
              <a:rPr lang="hu-HU" sz="1800" b="1" dirty="0" smtClean="0">
                <a:latin typeface="Century Gothic" pitchFamily="34" charset="0"/>
              </a:rPr>
              <a:t>tanulmány </a:t>
            </a:r>
          </a:p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04801" y="2204864"/>
            <a:ext cx="2539007" cy="4032448"/>
          </a:xfrm>
        </p:spPr>
        <p:txBody>
          <a:bodyPr>
            <a:normAutofit/>
          </a:bodyPr>
          <a:lstStyle/>
          <a:p>
            <a:pPr marL="342900" eaLnBrk="0" hangingPunct="0">
              <a:tabLst>
                <a:tab pos="457200" algn="l"/>
              </a:tabLst>
            </a:pPr>
            <a:r>
              <a:rPr lang="hu-HU" sz="1600" dirty="0" smtClean="0"/>
              <a:t>	Ha egy technológia egyszer elérte az 5-10%-os elterjedtségi küszöböt a trend felgyorsul</a:t>
            </a:r>
            <a:endParaRPr lang="fr-FR" sz="16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volt</a:t>
            </a:r>
            <a:endParaRPr lang="hu-H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02376" y="5743525"/>
            <a:ext cx="2006600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lett</a:t>
            </a:r>
            <a:endParaRPr lang="hu-H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2042838"/>
            <a:ext cx="5927576" cy="419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/>
          <a:lstStyle/>
          <a:p>
            <a:r>
              <a:rPr lang="hu-HU" dirty="0" smtClean="0"/>
              <a:t>2011- A LED felé fordulás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marL="342900" indent="-342900"/>
            <a:r>
              <a:rPr lang="hu-HU" sz="1800" b="1" dirty="0" err="1" smtClean="0">
                <a:latin typeface="Century Gothic" pitchFamily="34" charset="0"/>
              </a:rPr>
              <a:t>McKinsey</a:t>
            </a:r>
            <a:r>
              <a:rPr lang="hu-HU" sz="1800" b="1" dirty="0" smtClean="0">
                <a:latin typeface="Century Gothic" pitchFamily="34" charset="0"/>
              </a:rPr>
              <a:t> „</a:t>
            </a:r>
            <a:r>
              <a:rPr lang="en-US" sz="1800" dirty="0" smtClean="0"/>
              <a:t>Lighting the Way</a:t>
            </a:r>
            <a:r>
              <a:rPr lang="hu-HU" sz="1800" dirty="0" smtClean="0"/>
              <a:t>”</a:t>
            </a:r>
            <a:r>
              <a:rPr lang="en-US" sz="1800" dirty="0" smtClean="0"/>
              <a:t>  </a:t>
            </a:r>
            <a:r>
              <a:rPr lang="hu-HU" sz="1800" b="1" dirty="0" smtClean="0">
                <a:latin typeface="Century Gothic" pitchFamily="34" charset="0"/>
              </a:rPr>
              <a:t>tanulmány </a:t>
            </a:r>
          </a:p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04801" y="2125415"/>
            <a:ext cx="2539007" cy="4032448"/>
          </a:xfrm>
        </p:spPr>
        <p:txBody>
          <a:bodyPr>
            <a:normAutofit/>
          </a:bodyPr>
          <a:lstStyle/>
          <a:p>
            <a:pPr marL="342900" eaLnBrk="0" hangingPunct="0">
              <a:tabLst>
                <a:tab pos="457200" algn="l"/>
              </a:tabLst>
            </a:pPr>
            <a:r>
              <a:rPr lang="hu-HU" sz="1600" dirty="0" smtClean="0"/>
              <a:t>	</a:t>
            </a:r>
            <a:endParaRPr lang="fr-FR" sz="1600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2519264" y="2125415"/>
            <a:ext cx="6624736" cy="4464496"/>
            <a:chOff x="1763688" y="2204864"/>
            <a:chExt cx="6624736" cy="446449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299668" y="5743525"/>
              <a:ext cx="2005013" cy="414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lvl="1">
                <a:spcAft>
                  <a:spcPts val="1000"/>
                </a:spcAft>
              </a:pPr>
              <a:r>
                <a:rPr lang="hu-HU" sz="2200" b="1">
                  <a:solidFill>
                    <a:srgbClr val="FFFFFF"/>
                  </a:solidFill>
                </a:rPr>
                <a:t>Ilyen volt</a:t>
              </a:r>
              <a:endParaRPr lang="hu-HU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5222256" y="5743525"/>
              <a:ext cx="2006600" cy="4143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lvl="1">
                <a:spcAft>
                  <a:spcPts val="1000"/>
                </a:spcAft>
              </a:pPr>
              <a:r>
                <a:rPr lang="hu-HU" sz="2200" b="1">
                  <a:solidFill>
                    <a:srgbClr val="FFFFFF"/>
                  </a:solidFill>
                </a:rPr>
                <a:t>Ilyen lett</a:t>
              </a:r>
              <a:endParaRPr lang="hu-HU"/>
            </a:p>
          </p:txBody>
        </p:sp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63688" y="2204864"/>
              <a:ext cx="5544616" cy="417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6017" y="2852936"/>
              <a:ext cx="3672407" cy="315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églalap 10"/>
            <p:cNvSpPr/>
            <p:nvPr/>
          </p:nvSpPr>
          <p:spPr>
            <a:xfrm>
              <a:off x="4716016" y="6005711"/>
              <a:ext cx="3347864" cy="663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4" name="Espace réservé du texte 3"/>
          <p:cNvSpPr txBox="1">
            <a:spLocks/>
          </p:cNvSpPr>
          <p:nvPr/>
        </p:nvSpPr>
        <p:spPr>
          <a:xfrm>
            <a:off x="304801" y="2204864"/>
            <a:ext cx="2539007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57200" algn="l"/>
              </a:tabLst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2016-ra a LED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átveszi a vezető szerepet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17146"/>
            <a:ext cx="4775448" cy="412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57064"/>
            <a:ext cx="8610600" cy="838200"/>
          </a:xfrm>
        </p:spPr>
        <p:txBody>
          <a:bodyPr/>
          <a:lstStyle/>
          <a:p>
            <a:r>
              <a:rPr lang="hu-HU" dirty="0" smtClean="0"/>
              <a:t>Globális világítási piac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marL="342900" indent="-342900"/>
            <a:r>
              <a:rPr lang="hu-HU" sz="1800" b="1" dirty="0" smtClean="0">
                <a:latin typeface="Century Gothic" pitchFamily="34" charset="0"/>
              </a:rPr>
              <a:t>Néhány megállapítás</a:t>
            </a:r>
          </a:p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04800" y="2636912"/>
            <a:ext cx="5203304" cy="3600400"/>
          </a:xfrm>
        </p:spPr>
        <p:txBody>
          <a:bodyPr>
            <a:normAutofit/>
          </a:bodyPr>
          <a:lstStyle/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A világítás a villamos energifelhasználás15%-a 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Évi 100 milliárd dollárt tesz ki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Energiaár emelkedés, klímaváltozás, energiafüggetlenség igénye nyomja a hatékony energiafelhasználás felé az iparágat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Globális szinten 2013-ban LED 18%-a az új értékesítéseknek, nagy gyártóknál 30-40%-a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volt</a:t>
            </a:r>
            <a:endParaRPr lang="hu-H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02376" y="5743525"/>
            <a:ext cx="2006600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lett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57064"/>
            <a:ext cx="8610600" cy="8382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LED technológia fejlődése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marL="342900" indent="-342900"/>
            <a:r>
              <a:rPr lang="hu-HU" sz="1600" b="1" dirty="0" smtClean="0">
                <a:latin typeface="Century Gothic" pitchFamily="34" charset="0"/>
              </a:rPr>
              <a:t>Hatékonyság és Hatásosság</a:t>
            </a:r>
          </a:p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04800" y="2636912"/>
            <a:ext cx="2849880" cy="3600400"/>
          </a:xfrm>
        </p:spPr>
        <p:txBody>
          <a:bodyPr>
            <a:normAutofit/>
          </a:bodyPr>
          <a:lstStyle/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A múltban a hangsúly a megfelelő szín mixen volt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dirty="0" smtClean="0"/>
              <a:t>A jövőben a fénykonverzión (foszfor rétegek) lesz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endParaRPr lang="hu-HU" sz="1600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volt</a:t>
            </a:r>
            <a:endParaRPr lang="hu-H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02376" y="5743525"/>
            <a:ext cx="2006600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lett</a:t>
            </a:r>
            <a:endParaRPr lang="hu-H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4680" y="1268760"/>
            <a:ext cx="55054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zis 13"/>
          <p:cNvSpPr/>
          <p:nvPr/>
        </p:nvSpPr>
        <p:spPr>
          <a:xfrm>
            <a:off x="6876256" y="3429000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zis 14"/>
          <p:cNvSpPr/>
          <p:nvPr/>
        </p:nvSpPr>
        <p:spPr>
          <a:xfrm>
            <a:off x="6876256" y="4365104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/>
          <p:cNvSpPr/>
          <p:nvPr/>
        </p:nvSpPr>
        <p:spPr>
          <a:xfrm>
            <a:off x="6876256" y="5311477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7884368" y="3429000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/>
          <p:cNvSpPr/>
          <p:nvPr/>
        </p:nvSpPr>
        <p:spPr>
          <a:xfrm>
            <a:off x="7884368" y="4365104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/>
          <p:cNvSpPr/>
          <p:nvPr/>
        </p:nvSpPr>
        <p:spPr>
          <a:xfrm>
            <a:off x="7884368" y="5311477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1" name="Görbe összekötő 20"/>
          <p:cNvCxnSpPr/>
          <p:nvPr/>
        </p:nvCxnSpPr>
        <p:spPr>
          <a:xfrm rot="16200000" flipH="1">
            <a:off x="6931354" y="4021974"/>
            <a:ext cx="540060" cy="218208"/>
          </a:xfrm>
          <a:prstGeom prst="curvedConnector3">
            <a:avLst>
              <a:gd name="adj1" fmla="val 5479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örbe összekötő 27"/>
          <p:cNvCxnSpPr/>
          <p:nvPr/>
        </p:nvCxnSpPr>
        <p:spPr>
          <a:xfrm rot="16200000" flipH="1">
            <a:off x="6974649" y="4958078"/>
            <a:ext cx="540060" cy="218208"/>
          </a:xfrm>
          <a:prstGeom prst="curvedConnector3">
            <a:avLst>
              <a:gd name="adj1" fmla="val 5479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örbe összekötő 28"/>
          <p:cNvCxnSpPr/>
          <p:nvPr/>
        </p:nvCxnSpPr>
        <p:spPr>
          <a:xfrm rot="16200000" flipH="1">
            <a:off x="8038946" y="4021974"/>
            <a:ext cx="540060" cy="218208"/>
          </a:xfrm>
          <a:prstGeom prst="curvedConnector3">
            <a:avLst>
              <a:gd name="adj1" fmla="val 5479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örbe összekötő 29"/>
          <p:cNvCxnSpPr/>
          <p:nvPr/>
        </p:nvCxnSpPr>
        <p:spPr>
          <a:xfrm rot="16200000" flipH="1">
            <a:off x="7929842" y="4932343"/>
            <a:ext cx="540060" cy="218208"/>
          </a:xfrm>
          <a:prstGeom prst="curvedConnector3">
            <a:avLst>
              <a:gd name="adj1" fmla="val 54792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>
            <a:off x="6876256" y="6237312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>
            <a:off x="7874745" y="6237312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>
            <a:off x="6876256" y="5949280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>
            <a:off x="7874745" y="5949280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57064"/>
            <a:ext cx="8610600" cy="8382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LED technológia fejlődése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marL="342900" indent="-342900"/>
            <a:r>
              <a:rPr lang="hu-HU" sz="1600" b="1" dirty="0" smtClean="0">
                <a:latin typeface="Century Gothic" pitchFamily="34" charset="0"/>
              </a:rPr>
              <a:t>Hatékonyság</a:t>
            </a:r>
          </a:p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volt</a:t>
            </a:r>
            <a:endParaRPr lang="hu-HU"/>
          </a:p>
        </p:txBody>
      </p:sp>
      <p:pic>
        <p:nvPicPr>
          <p:cNvPr id="22" name="Picture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4680" y="1889427"/>
            <a:ext cx="5760720" cy="434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57064"/>
            <a:ext cx="8610600" cy="8382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LED technológiát használó lámpatestek fejlődése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marL="342900" indent="-342900"/>
            <a:r>
              <a:rPr lang="hu-HU" sz="1600" b="1" dirty="0" smtClean="0">
                <a:latin typeface="Century Gothic" pitchFamily="34" charset="0"/>
              </a:rPr>
              <a:t>Hatékonyság és Hatásosság</a:t>
            </a:r>
          </a:p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volt</a:t>
            </a:r>
            <a:endParaRPr lang="hu-HU"/>
          </a:p>
        </p:txBody>
      </p:sp>
      <p:pic>
        <p:nvPicPr>
          <p:cNvPr id="7" name="Picture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788" y="1863759"/>
            <a:ext cx="5760720" cy="437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7"/>
          <p:cNvSpPr>
            <a:spLocks noGrp="1"/>
          </p:cNvSpPr>
          <p:nvPr>
            <p:ph type="body" sz="quarter" idx="13"/>
          </p:nvPr>
        </p:nvSpPr>
        <p:spPr>
          <a:xfrm>
            <a:off x="304800" y="4553744"/>
            <a:ext cx="3074988" cy="2304256"/>
          </a:xfrm>
        </p:spPr>
        <p:txBody>
          <a:bodyPr>
            <a:normAutofit/>
          </a:bodyPr>
          <a:lstStyle/>
          <a:p>
            <a:r>
              <a:rPr lang="hu-HU" sz="1200" dirty="0" smtClean="0"/>
              <a:t>Zafír:      7400lm /    80W 	   93lm/W</a:t>
            </a:r>
          </a:p>
          <a:p>
            <a:pPr lvl="0"/>
            <a:r>
              <a:rPr lang="hu-HU" sz="1200" dirty="0" smtClean="0"/>
              <a:t>Zafír:      9900lm /  112W 	   88lm/W</a:t>
            </a:r>
          </a:p>
          <a:p>
            <a:r>
              <a:rPr lang="hu-HU" sz="1200" dirty="0" err="1" smtClean="0"/>
              <a:t>Aresa</a:t>
            </a:r>
            <a:r>
              <a:rPr lang="hu-HU" sz="1200" dirty="0" smtClean="0"/>
              <a:t>:    1900lm /    20W 	   95lm/W</a:t>
            </a:r>
          </a:p>
          <a:p>
            <a:pPr lvl="0"/>
            <a:r>
              <a:rPr lang="hu-HU" sz="1200" dirty="0" err="1" smtClean="0"/>
              <a:t>Aresa</a:t>
            </a:r>
            <a:r>
              <a:rPr lang="hu-HU" sz="1200" dirty="0" smtClean="0"/>
              <a:t>:    3700lm /    41W 	   90lm/W </a:t>
            </a:r>
          </a:p>
          <a:p>
            <a:pPr lvl="0"/>
            <a:r>
              <a:rPr lang="hu-HU" sz="1200" dirty="0" smtClean="0"/>
              <a:t>Teceo:    6800lm /    54W 	 126lm/W</a:t>
            </a:r>
          </a:p>
          <a:p>
            <a:pPr lvl="0"/>
            <a:r>
              <a:rPr lang="hu-HU" sz="1200" dirty="0" smtClean="0"/>
              <a:t>Teceo:  16600lm / 139W 	 119lm/W</a:t>
            </a:r>
          </a:p>
          <a:p>
            <a:endParaRPr lang="hu-HU" dirty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304800" y="2276872"/>
            <a:ext cx="340310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>
                <a:tab pos="457200" algn="l"/>
              </a:tabLst>
              <a:defRPr/>
            </a:pPr>
            <a:r>
              <a:rPr kumimoji="0" lang="hu-H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jelenlegi</a:t>
            </a:r>
            <a:r>
              <a:rPr kumimoji="0" lang="hu-HU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tipikus lámpatest hatékonyság 100lm/W-120lm/W</a:t>
            </a:r>
          </a:p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>
                <a:tab pos="457200" algn="l"/>
              </a:tabLst>
              <a:defRPr/>
            </a:pPr>
            <a:r>
              <a:rPr lang="hu-HU" sz="1600" baseline="0" dirty="0" smtClean="0">
                <a:solidFill>
                  <a:srgbClr val="000000"/>
                </a:solidFill>
              </a:rPr>
              <a:t>2020-ra</a:t>
            </a:r>
            <a:r>
              <a:rPr lang="hu-HU" sz="1600" dirty="0" smtClean="0">
                <a:solidFill>
                  <a:srgbClr val="000000"/>
                </a:solidFill>
              </a:rPr>
              <a:t> az elérendő cél a fentiek figyelembevételével ( ha minden a tervek szerint halad) 200lm/W</a:t>
            </a: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AutoNum type="arabicPeriod"/>
              <a:tabLst>
                <a:tab pos="457200" algn="l"/>
              </a:tabLst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74576"/>
            <a:ext cx="8610600" cy="838200"/>
          </a:xfrm>
        </p:spPr>
        <p:txBody>
          <a:bodyPr/>
          <a:lstStyle/>
          <a:p>
            <a:r>
              <a:rPr lang="hu-HU" dirty="0" smtClean="0"/>
              <a:t>A magyarországi közvilágítási hálózat jelenlegi állapota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volt</a:t>
            </a:r>
            <a:endParaRPr lang="hu-H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02376" y="5743525"/>
            <a:ext cx="2006600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lett</a:t>
            </a:r>
            <a:endParaRPr lang="hu-HU"/>
          </a:p>
        </p:txBody>
      </p:sp>
      <p:sp>
        <p:nvSpPr>
          <p:cNvPr id="31746" name="AutoShape 2" descr="https://encrypted-tbn2.gstatic.com/images?q=tbn:ANd9GcTDqjDCeKgRgh7HTH158p4Om6SCmmqjZSAxWYG2mCzMQTfIjrh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50" name="AutoShape 6" descr="https://encrypted-tbn1.gstatic.com/images?q=tbn:ANd9GcRTONiUJiECAB8W9nHicBkeMAzlmkGEjLVE9Rmbnta93hWkgMJ6hPkyH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52" name="AutoShape 8" descr="https://encrypted-tbn1.gstatic.com/images?q=tbn:ANd9GcRTONiUJiECAB8W9nHicBkeMAzlmkGEjLVE9Rmbnta93hWkgMJ6hPkyH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60" name="AutoShape 16" descr="data:image/jpeg;base64,/9j/4AAQSkZJRgABAQAAAQABAAD/2wCEAAkGBxQTEhUUEhQWFhQXGCEaGBcYGSAfIBwfISAfIB8gICAhICggHB0lHCEcJDIiJikrLi4uHB8zODMsNygtLisBCgoKDg0OGxAQGywkHyY1LCwsLCw0LCwsLCwsLy8sLCwsLCwsLCwsLCwsLCwsLCwsLCwsLCwsLCwsLCwsLCwsLP/AABEIAKgBLAMBIgACEQEDEQH/xAAcAAACAgMBAQAAAAAAAAAAAAAGBwQFAAMIAgH/xABLEAACAQIEBAQCBgYGBwcFAAABAgMEEQAFEiEGEzFBByIyURRhI0JScYGRFTOSobHBJGJyosLRU1RzgpOy0ggWFzRDY9NEg7Ph8f/EABgBAAMBAQAAAAAAAAAAAAAAAAABAgME/8QAJREAAgIDAQEAAQMFAAAAAAAAAAECEQMSITFBURMi4UJhobHR/9oADAMBAAIRAxEAPwAt8Gm1ZXCe4aRT+Dtb9xGDq19scwcMHNTG3wBqjGreYQsdIYi/pva5Fu2Ls5zxDH/r340+r+MRxFFvoUeA55ctdB9goLfNWlU/yw3745byHiSuo6iV4b8+Qnmq0VySW1NdLAqdXyFr4Ij4v5mnrWD/AH4WH+MYAC7wwXl5rmkXvI5/ASsR+58NQHHMeVeIM8FbNXKkJkmBDqdWjfRe3muDdB1J6nBXF45zD1UsB+6Rh/I4EBd+DlJGWzCF40bRP0ZQfrSL3H9XBDx5wtR/AVci0kAkSCRldYlDAqpIIIF77YVHCHiL8HUVUxp+YKpy5USW0Xd3sDoOr1kdumCrMvGWnmglialmXmRslw6EDUpHy98ICXwFwNQVeXQSzQXkOsMwkkUmzsBfSwHQDtgf8SOBaWklohTiREnl5cl3LWF03XVexsW9+2JHh74l0tHRpTTpOWVmOpFUrYm/dwfftjR4kcd0lalL8OZNcM+sh0K7WPfcHe2J/cPhOn8H4fqVUw/tKrfw04B8l4SkmM2iZVMMrR7qd9Pe4O33Ya8fiRlrH/zFv7UUg/fotgI4YzumjmrdUyKr1DPGWNgylmNxf5Wxgp5Kdm2sG0UWY5RXQT04NQWkdisLCV/Kdr2J3S9x0xaZr+m1glWaZ5ICjCQa428lvN6hr6X6b4l8U5rA8tE8c0b6ahdWlwbC4uTY7DbrgxzOeOSnmVXRrxONmB6qfnhPLJJNof6cegxkvFmexU8ZipubAEAjPIL3UbD0OG6e4vjTw54iVdKai9DrMk7SSi0iaHcliPQ2nr0bfDH8MpNeV0p/qsPydhj5wQ1q7NU9poz+1Hf+eN1K3RhQvqTxXjXMHrJKd1DU6wmNZASCrltV2C9ja3yxaTeKFHNX0lRpmjSFJkk1KCfOE02CM1xdTfpgxrqdf01EWUHXSFdwD0dj/PEbi3h6lasoNVNCVeR1cctbN5LjVYeax3F8UBBzDj3L5qqikjqABG76y6smkMtrnUo74tq/PaWasoWhqYJdLSA6JFa2pO9jtuB1xT8X8CZeslEFp1QS1IjfQzLdSkjW2O26jpbFfxP4XUKyUqx81BNNy28+rbQ7C2sHe6/PAwDfNaaOSvpQ6I4aGYWZQw2MR74pJeCaCWvnjeljC/DxuAl47EvICRoK2JsLn5DAlmnhf8NUU0dLWTR87mea266FDbaCnq3/ACxkPDebRVbRQZjql5AfmSFt0DkBPOJDsxJ9vNhWkw6WVL4V0kxqtLzRGKdkQKwI0hEYA6lJPqO974roeEq6OkpqiDMpLSGEiJ9RVGdlAIuzLZSb+jtiTlEnEETVIjWnncSjm30eZyiG43j20aR23B294kXE2YpQQI+XM0CGLRKrHcI6lbgBt2IC9uvTthgWsZz+nqTcU1VIYR7C6Kx/2QDamPbEWLjSqip1Soy2cIlRqMsd2GpZ9TL6dIOu6Dz7m3viTJ4orHUrJU0NVD9CyFSu/qU3GvRcC1j94x8pvEeganeMysrtUmVQY29JqOaLlQQDp+fbCYEhfE2haSp5hlhMsKoFkjN9QEgIOjVb1Lvi3hqMsrpYVY0s55DBg2gsGvFbr5gfVb7jj03EGXVM0/09M4enRVDldyDNcAPY3AZfzGIi8D5bUmmBp49L07M3KJS7Dk7nQRv5m6+5wCIlL4d0zfDmF6imeSmLs8MzAlhyvtXsPM2wt1xqXJ80ih1Q10cyGlDGOeO1lsSVDC5J62JI7Y95d4eqPhzT1lXTs8LMdEmwI0dBYbHUbi+9l9sa48rzaKC8dbBOhpQ2iaLTpS3pUrckgdCT7YQyfJxNmELn4rLXcLKCXpXElzoAssZ83Sx64iScUZVUhUq1VJAoGmqiKMPPvZiLDbrZsTDnuaRSfT5aso5gLPTzr1CDYI3mNxY40zcbUhS1bTVEKhbEVFMzL67ncBgR88AG6m4ThID5bWzQgliOVKJYv1gt5G1Aj7iL7YkRyZrATqSnrVB6qTBIfM/Y3juTc9RirpsqySqYNTSRRyXaxp5jC4u40+UEfVva4xaDh+tib+jZi7KOiVUay33e3nGl+3XfrhMRXV2Z5fMw/SFLJSybfSSxslv1fpnj26d9Q64UXiAkYrpBDM08emPTI0nMJ+jXbX9YDp+GHgmZ5jFYT0Mc67XammH/ALf/AKcuk+31j3wj/ECVWr5ikLQKQn0TIEKnlre6jYXO9+9798Vj9Bg7j6Dj5jMbEDq/7PtTtVxe3Lf8+Yp/gMOC+OY+CeNmy6aaVIVkEosULlQvm1Cx0m9tx074NR45P/qK/wDHP/xYgs3ZeeTxVKOnNJ/vQa/+ZcOLHNVXx5zM0jzH4fSU03iEl72VlJ1aBa6n7PbBuvjivehb8Jh/0YQEqtUR8URbC0sIvt/7cg/igwypKCJvVFGfvQH+WEDnHiGk2ZU9etOy8lApQuLtYv3tts5HTBWvjjF3o5PwlX/pGEFlLPlcP6frIXijaPTqVCgKglYm2FrDq35nBDLwpRkH+iwg27IB/DAHX8cRvmjV6wuFZApjuL7IFvfp2GLhfFCH/V5fzX/PGGWORyuJtCUVHosFvbfr3x9x7mYFmI2BJIHyvjxjqMDdyxiTltCshYEkWta34/LEUSYl5XWLGzFr2I7DESuuGsdbVnrMMtEYBDE3Nt7Y+vkw66vzX/8AePeaV6SJZb3vfcY2/pJPc/liLnSNUsVsqYZ2XdWZf7LEfwOJ2X5pUqzGKomRjYsVldS1thcg3aw98VuN1JIFJv7Y1fhhFJvoUZJXZlU1cSRVTmoKsI3eQ7AC7DUQTY/ccEec02fQyUxnmV2MwSA6o2tIQbdUH1QfVcYG+Bs2ihzCnllcJGurUxvtcW9r4ZfGHGFDKKQxVUTGKsikYAnZRqDE3HQA4zt/gckk+A9ntfnymnNTCjaJ1aI2jN5bMFB0ONiC3YD5425zxNnQanaqoF+jnV49EbDU+llCbO97hj0HYYJOK+LaGWOLl1cLMtRG9g4vYHc/cAcWnFPEtHIkBjq6dytTE1lmQ2Abc7HoB3wJ2ukgHnfiLVCWmlqcukh5LNbVrQOWQqQC8YsQN+/TGQ+LEPxYqHp5VUQGIqrKxuXDA76Rbr+eLzxrzCGWjg5U0chFSPQ6ttok32PTphccIsBVC5G8bD+GJnS7RcY2vRhZB4r0KzVMknORZnVlBQEgLGiG+lj3U9L7Wx9g48oDl8cHOIlUx+UxyDZZVbrp0+kX64uPDykieSsDxo41RndQfqW7j5Y01PDdIcskkNLBzFaTz8pdXlnYeq1+gt92HFpxsmSp0T340oHrYHWrh0CGVWZnCgEtEVB1W3Nm/I40VElFNS1O9NKeezDeNiQXBuOtwRfG7MuBMvNVAvwkaqyS6gt1uRo0+kjpc/mcUVf4c5fyKyQQsGhdglpH2AVWAsWIPU9cUxF9UcC5dJUunwsQQwqQI7oL6mBI0Eb2t+WA3L/D+mYUjRtNC00Bd3jksdQWM3Fwbepthi6fwqolqBFC9RCOWX1RyAG+oDup2A/jhMjN6mJ7JUTroJVbSNsL2sBewGw2HtiJRlLx0NNL0aWW8N1a8jkZnUoXR7a/pAttOwBYCx9vkMeY5c3SAFamnlQ0pbTJHpKxgC6goN2AOxJ7YXlNxZXJo0VTjTfTcKbX69VN7/PEmLjmtVNGuNl5RiGpBshsCNrb7DfE65Pyiqj+BpQ8R5srkSUEEzc1SeTPo30CwAe/bfG1uN5IgPiMtrUGki6Isiizgkkqw2HS+AzhvxArpqhI0p4JJJHBADMgJVPckgeUYv8AO+NKuBR8VlpjUrIAy1CPezqWNguwU2G/W+Gtq76S0r4SariXJKg2qUjVrt+vpyp3cH1Fetr99t8bKDIsre/wNa0J3sKasItu/wBRmYdLbW7/ADwNL4mUz/rIJgLseiMPNIr/AGvYEdMToOJsil/XxR6jfd6Uk9ZD1VT7r3/hgTl9QNL8hgmR18f6nMRIOy1ECt3H1oyh7DCO8RxL+kaj4jlmXyauVq0fqktbVv6bXv3vhn06ZCd4KpYP9nVSxW3+yXAH5YVPHQj+Pn5MxnjuumVpOYW+jT6/1rG4/C3bGkPSWUOMxmMxsQNPL8mp04kkpngiaAuwWJkBQaoeYLLawsemGx/3Jy7/AFGl/wCCn+WFHn/ElL+n4qyKVXgBjLuoNhsY22tc2Sx2GGS/illQ/wDqr/dFKf8ABiCwG8TeH6WnzDLhFTxJFIwEiKgCsFlTVcDY3ViPuwyjwLlv+o03/CX/ACwqfFnjGkrBTNSSF5IWcm8brYMFtuyi/mUYOz4vZZ/pJT90L/5YBAV4w8PU1LUUBggjjjdmEiooAbS0fUd9iRgg/wC6dF/qsP7AwKeLXGtJXxQClLl4nYnUhUWK27/MDEz/AMT6a36qcn+yn/XjDMputTbE4q7BLxIyyOCqVYUWNGiU2UWF9Tg/wGBXBJxxxFHWyRvGjpoUqddt97i1ifngbxrjvVWZzrZ0HvhPk9PUyVC1ESSaVQrq7bte337flgr454Qo4qGeSGnRJEUEMoNxZlv39rjC94E4oWgld2jaQOmmykDe4IO/3H88EvEPidHUU00ApnXmoVDFxtfobW3xlOM97XhpFx1oPuEuB8uloqaR6SJnaJSzG9ybbk79zimg4Nof03JTtTJyPhFkWO7WDFrE9euxxS8OeL60tNFAaUuY1tq5oW+5I20G2xxAk8VAcwFctMNoRCY+d13c31aNvV0t2642Mw28QeA6GKgmkgplSRSlmBa4HMQN1bupIxb5b4eZY8MTmkXzxqx8z91B+1hd8Q+MBqqaWD4RVEi21CfVp3Bvbli/T3xLyvxdqEhjjSgDiNFQNzG30gC9hH3t74PoFnwTwJQzGtE0GoxVkkaedxZAbKNmHQdzvgR8S+GKekro4qeMpE0AfTqZvNrcE3Yk9ANumJmQ+IdXDJUtFQmQzSmR1Gs6Cb7bLff526YqeL8+q66ohd6J45AhVEVJCXFySQCtza/bpiaY4tX0GcxpVQAqOp98SMmy6KTeSULZh5De7i6CwPudRP3I2PmbUdUqBpqaaJNWzPE6i++12AF+u3yxWxSlSGHUEEfhhpOhzcduDd4p8P6GCAyRpICJI1/WMdmkRD1PsTiy4t8MqCCDmRrKDzY1N5CdmkVT1+RwGZzxhmc0LJNTRrGSpJETg3V1Zdy5+sB2xe8R59nklO3xFFGkIZGLBLEFXVl6zHYsFHToe3XGcNqdsJVfDz4l+HlJRUomp+bq5qodT3Fm1fLrcDC/yjKEmnSNiwDBtxa+wv3FsG/HmZZ1JSEV1LFFAHUllABDXsv/AKzGxJt0wDZVNOJ4zEqmTfSD0PlN+47X74qd1xjhX1B7wt4awVEsyNPOgjVCpUpc6tV73U+w6YkN4cKtHUTCrqQYmlGi40kRuyi4FuoAJ+eI/ClbnAnlFPDAZDGpcPawUFtJH0g3vqxOaXOzS1S8ql5IabnfaBJLSafP8zbbChevRSq2Tajw2dJoEXMqvzh7Nqa62AO1nHXv92Ik/BFSsNaRmlSRCzBlYuRJaJHOr6S1yG07g7AYmVc2fcymJSjDksIutt0JOrzfZB/HESoGecuuDCj07mo63/UpfR/9vT173xRJOfg/MlqkRc4k1mFmDtFcgBkBWxkPUsDf5YU+ScPPV1j04kCuC5LsCQSp32HvhrN+n/iYyfgeaYX0+rTo1R6r99WrRb5Xwt+E1q/0k4puSKm8oPMvovc6+m/W9sJ2k6Bel5TeE1S4iK1EP0hYC4bbTe/Y9bY0P4UVukMstMQY2k3Zxstrj9Wd9xgyy+HPdMGhqAWeQJfmdfPq1bdNmtb5Y2RwZ5oX6SgtyJLbSX0eXV29Xpt264LYWDOR+HuZ0lQk8fwjPE4sGkexLLbeyA2s3vj34jT5gYoxVQ06jTOAYnY7al1mzextb3vgvamzy+8uX+pPqS9dgPw98CPiNDmIiT4qSlZdM9hErg2DLr9XubW/HCY4ttgnlfAdfPCk0MKtHICVPMQEgNp6Ei2+PqZFV5dIKiopyEW4NnQ+rUg6MT6r9u2GJwHDmTUFMYJqRYtLaFeJ2YASi+ohgD5vbtj3xZwzmFRCyT1FLouD5InB8rSMNyx73wSf58BNlxTcVNPGJBldS6Ncg2ha+7e8gPUfuwk+PZQ2YVLCFoLsPomCqV8i7EKSov12PfDW8P5cxmoYXimpUjKtpV4XZvVJ1IkA637e2FT4gCQZjVCZlaUSAMyKVUnSvRSSQLW7nFY/SZA/jMZjMakBx4kcDrljQaJXlWVXJLKBbRp2FvcN+7DBh8E6OwPxNSbi/WP/AOM48f8AaBpr01K9ukxT8HQn/Bg+4bzBZKKmkLAa4I23IHVBiSxSeIXhnTUNE1RDJOzK6KRIyEWY2+qgN7kd8W/CXhfQVFHTzyc4vJErNaSw1EeawA2F74IvFasgkyupTnRa7KyrzFuSrq1gL3J2xXeHHF1HHlsCT1UEcia1KPIoYAO2na991scJgD/iT4eUdHQPPTrIJFdBdpGYWZgp2O3cYUOHz4j8X5fUZfUQx1UTyMFKKpJuVdWHQW7YQ2GgMvbc9sOiPhSitf4aP8Rf+JwliMMeDxHiVFXkykhQCbqASBv3OMc8ZutTXE4q9iy4cySlGdiB4ImieK6xsgZQdLG4Ui1/IcNOq4UouVIqUdMpKMAVhQEXB9lwhk45CZhFXLD+qTTyy9tWzj1aTbZz2PTBSfHKVvRRxfdzmb9wQYuCevSJNN8CvwbpIZMtjLRRlgxBJRSdwG3Nr/Wxu4npkjzjKmVFAYTqQFA7KB/zYWHBnG1fSQGCjplkXXqJMUjkHSq28jC2yjrjdnXFWbTTUsk1MY5EktB/R5EDO1vL5ydV9I2w64Id3FlOHoatLDzU8g/uNiP4fzasupSP9Hb8iR/LCzqariaVWBjdVYEMNFOux6+rfpiv4Qoc8mpYzRzlKaxEd3jW25v9Uv1v1w/oDJ4V8ua5svu0LD/hL/M4+8UrbNcqf5VCfmiW/nha03C+byV0sJrNFRy1kkcTyDUuyrui3JFrWt2xszvgCujlpVqK8uZpeUja5X5ZIJuNTA9B2thfADbxvivlbH7MsZ/fp/njn1+mGVxh4WvSUktU9YZmj0+XlkXuyqfMZG6A36dsUuZcEpFBJLzWYohYDSADYX+eJcox4yowck6LzNMyhNOw5seoqDbWL32PS+Dniri2hky+SNauBpDGtkWRSbjSbWB63GOedO18O+q8OsvXLHqFiYyilMoYyyerl6r21W69rWwoY1BNDnNzds++JvGNDUZdJFDUI8paMhVDfVdSd7W2APfCnyrMEjnidj5VYk2HaxGG3xfwXQxZTLNDTIsoiRw92JG6k7knqL4UuVwqZ4QVBBkAIIuDfDlVdHC/gfcM+INHT1MkrmQo0IQaU3uHJ7kdjiYPFOk5dXGsc7c9pGWypsHQLv5/e/S+LPgqkiSvA0RgGnf6oA2dPli+jzimiOYLJUQRhpdtUiLe8EfS533xGNpxVCyXs7Bao8S1dqVkoqpuU5PpHnvE6WW17nfV9wONc3HNQ61oTK6q0oOosGHLHKVLt9H7DV22xf1fGlCEoSauImN1Zwraio5Mim4W56kD8cV9Z4lZcprBzmbnABLRvueXoPVRbf3xZBoPF2ZGeB1yh9QidUUzW1KTES26C1tK7f1/lhc8MVdUuaO8ECtUl5bwuwABJbWC1wPLv33thjjxOp2lp2ip6uXlxOhCRA3Lcv0+e5A0m/3jCwy7iI02ZSVYhJJllblOdBGsts2xsy33FuowNWnwF6M/L6zOysOiCiUc2XRrZz5ry6gdL9B57W9hjZFHnjKt3y9BypALCQnTddV/ne1vxwLU/inUhYxHSxDTLI6lnJuX5hINrbDWfv0jEVvEfMSAB8OgCuBZGJsxBbqx3uBbAuIerfiGC+W5wfVXUy7x+mnv1It1PY/ngO8Q8prUiVqiu5wtPZRAiAWYaxcG51mx+Vsb+GswzKuPmzAxLzI0ISCO/UWINha378avEfh6SKFGlramc2nNnIC+VgDsB9Ym5HyGE2mhqLUqLfgLhyeWgpnWvqYkZWtHGEAX6UCwJUk3O++LTMuFkVTz80rbWJs1SiD/ANT2Ue37zgZ4XyfKTQ0z10y6mQlkkqmUD6S1ggcWFr7W+eLAyZAisIIIpm0n9XBJNY2fvpYD6vf+GGQD3h41D8L/AEyteJgNohVPGBvJ0RWH9U/j88A/FjRGsqDTsXh5h5bFma67b6mJZvvJww/CeukSGURUMk7Er5wY0A2fqzsD37A9MAHGkrtX1TSJoczNqQNq0m9rarC9vfDx+sJIpcZjMZjUgMOIuE80hgM9aJOUpAPMnElix0g2Dt3Nr/PGzh3wxrK2FKiL4cRuTYu5B8rFTcBG7g4dvijTczKqwfZj1/sMH/lip8EKnVlun/RzOv52f/HiSwBqvBmqjiklaan8iM+lAxJ0gmwOletrYqOB+Bf0hG8nxHKCPoKiPUT5Va99Qt1t07Y6Rni1qynowI/MWwkvBOo0JVROQCpRjc23syn/AJcRkk1FtFQSb6fMw8J4o4ZZBUSs6RsyjSoBIUkA7E2v88KgHHSmYZ7SKrLJUwLcEWaVR1HtfHNSCwA9sThlKV2PIkvD0MdC8C8IUElBTSvSQO7RjWzIGJYbEm9+4xz1hqcIeKsdHRRU7U8sjx6vMGULYuzD3OwIHTtjVkF7xzk1PTZhlTQ08MaNMVcJGqg+eG1wBvsW64asUSr6VA+4AY524w8SzWtAVp1iNPJzFPM1E/IjSth0xcjxRzeb9RSpY9NFPK/79RB/LCQBp4W+SXMovsVbn83kt+4DG3xXFkoZP9HWxk/sv/MDCuyWqzp6mpFKJEqJGD1ChI0IPUXEg8vqvt9rEji7JM6FOZq6ZjCrL5TKCQzEKp0p5ep632vhfBnQdsAHhXXRQ0BjkljTlTOnncL0t7nArH4R1s6g1FeDqF9zJL1/tFcQuDvC2KqNQJp5FaCdofIqi4UkavNqtexNu3zwfQCyXiijizp5jVQ8pqNULq4YaxIx03W/mtY2+eIfG3H9BI9GYZi5gq1le0cnoCuCQSoBO42BxCm8NaOHMaWmJlkimjkY6nAOpN9igWw6YtOMuBaClpkkhpwCJ4wxZna6lrEHUx2NxgAreO/FCiqaKaniWctKtlYooUEEHe7X7e2Aus415sLwpAzaoyjHV0utibBT9/XDk4x4bpYsurOTTQRkU8hBSJQbhSeoF+2PmTjXl0Vh6qZenzjxll15aNMbaumc132w1qatz6ah0LDGtLyCur6MEx6SD1kLX036KMKeL0j7sPbh7jygiyyKKaoAk5JUoFZiCbix0qbfjjaRmD+aZRnT5c8s9XGaUQa+UCLmMKCBZYhva3VvxwuaamZnQFyNTqLjtc2v+GGbmXibSHKzRhJmlem5N9KhQxTTuS+ogH2BwsIaltSFVuQykfMgiw/E4l3RUa+h/kHAEE1XHDPLKysjuSCoN1026htvNgvyfwxy7nVKNEziJkCXkcWDRqxvpIv5r4DMhnzWSri5KQwzFXCF7WtYFr7tvYC22Cah4VzaaadZsz5T+TmGFT5rr5baRHawFsRjvVWwnW3C1peEaEU9A/wsJMjRayy6tWqNib6r3Baxt8hie81BTS1as1JAvLTSLxoLkSAgdN9h0+WBKHw4jkpqWSeqqZBI0amMt5VD2FgG1Wt0H8MX2WeG+XR1M0fw+tVijZdbsd2MoY2vb6q9u2LJPB8Q8vi+ELVIOiEhwiO1iVTY6VI6gjCQzqpWarnkiuyyTSOm25DMzDbr0OHnQPltNHQu3wkJMd3J5YYkxg3PcnV+84Tma1iNmc8sV5EaeRk0C5YMWtpHe98C8sF6ecvymrdY+XASGchWZlALWa43ItYBvyxZU/CVW1tTxICshG5Y+UgMLWt1O2+CHIjXvHAsFA5CzOweVhGCSJbrZrHYFr/2bd8W1LwrmkttdRTU40yleWhkYDUNYOrbraxB6DGL/UfxI12ivrIPDHA8m4NfOg1REiACM+Y2Bvcm69jiJ4kcOU1NGn00sshE+805drq6hdr9Tck7bnBZH4fIBeorauQfRXHM5aWZrbhfYdN9r4CuPqTK4EVKTkmT6YNpcyNfUoj1G7EG2q1z74pWl3/BFpsuOB83yyOlgHw/Oqwo5vKpWkfVrHVtNr6fngorc+q3hcQZbIictrtPIkVhoffQupjtc2sOnbFTwNntT8DTRU1BLJpS3NkdYoz9IDdTcsw7XC4sM9hzNqeR5aingXlsSkEZckCOQ2LyG24uCQvfbFNkoHfCzL6xqRmhqY4ImsSeTrfo/dmCr37HCx4rBFbVAuZCJ5AZDa72Y+bygLv12FsMTg2DKxSRfEF6mZkDGnUyTaT5tuSl1FtvUNr9d8LXP9PxVRoQxrz5NMZUKUGtrKVGylRtYdLYrGKRAxmMxmNSA/zXxWr6qOSDTBokRkZY42J0sCD1dux62xVcJZnmiq8WXGfSWDOIow25GkEsVOm4W3UenHTsUKrsqhR7AAfwwnfA0cqsrqf2Frf7KRl/x4kspWyDiKe2o1YB+1UBB+QkH8MBcfD0z1ElOdAliLB9R2uraWsQDff88dZ4QOcx8riCqX7ZJH+9Gj/xvhSbSbQ4q2kyjh4BfvMi/cpP8xgWqYdDunXSxW/3EjDkeQDckAfM2wp+INPxU2kgguSCDcb7/wATjLDklJuzXLBRSoggYd/g7w/Rz0PMmpoZZVlKlpEDH0qw6g/awjwcH3AHiKuW08kRgaUtJrB1hQPKBubE9h2xsYjA8ZcqiTLlMUSJonQ+RQvUMvYf1sMOin1xo/2kVvzAOOfuLfE2fMKd4BTxpHdWZlZnYaWDDfYLuANxiwyvNOIZ4Y1p0kWIIFRljjW6gAA6pOuw6jCANsmGjiKsHaSnV/3RD/CcWvioVOWVCsyg+RgCRc6ZEbYd+mFFNwxmcuYJBUzlKqaPVzGlPoGvYlP7LeUbdPfFxm3g6YKaeokqg7xRPIFWLqVUmxYsTvb2whjBoeP8vSnhMlXFq5SalUl2B0i4IQEgg9sBeQ+I1JS1Fe9pZI5ptcWhOvqJvrK6dz3xZcHeGNBNSxTSiWRpF1MDJpAPcDQFNr+5ON3DXClGma1sJpomjRY2iWRdekFEvbXc7sTgAFs78UFmraWop6Zy1OJF0Owu/MCj6oa1rH3vfH3ivi/NKumYPQmGn1IzOY5Lgh1K+ZrD1WHTvg/40hSKfLCiKg+LCWUADzC/b+zi08Q7fo6p1dkvv/VIb+WABdV9DxFUwyGaRIomRtaExDUljceRWbcdie+KvIPDypq6eKR69lidRpj872HS1i6qOnQbYZMvHGXpTKJKuLUYQCqnWwJXoQlyDhecMeJ8FJRQQtFK8qKQ1tIW+okblr9CO2Int/SONfRYOliR7Ej8jh6eGfBtDNl8M0tMkkrg6me7AkMR6SSo2t0GEbUS6ndgLBmJt7XJNsNDgfKM4qKSMU1WlPS7hdxq679ELdf6wxoyQ2yWij/QJsiKXo3DEKASdDDc23OEHHMBoJPQqfyIOGfknhitRRCaoqp2srlY19KlCwt5tWxIvsB1wq4YxpViOtif3YnlGkb7Qw8u46p4quGVEll0awVRbE6lsLaiO+COj4wzKaonajyxruIwROxXTbVYkNouGue/1e+I+RyU9LWUzExQIC4JOlAAY26nYYt6jxJoIKudxI0weOILyV1amUyagCbLfde/fGWGtVXg8qal0p4qDOZaWm1VEEEGuNU0LqcEsApNwfS1jswvbE+Hw8MtRKlbX1U5EUbEhtAbUZRpKkt5RpuAD9ZsVw4srpaWGOly9wiyR6Z5iQpYSAoLeUEFrKbP3OLGLJM4qamQT1sdKxiQsKdb3TVJpFzYhgde4Y9R17amZuyng3LYo6KR4IrSx6pGlJZSTHq3DnSN9+mFpS5rBTZ084I+HWeXTygCNJ1BdAXYjcWttg/yjw5pXWieoaao5q3KySHSo5eoKumxCggbXPTAFT1dPRZ27tZKeGeQDSCQq2YKABcnsMT6mAwsv4tq5ViFHl0zj4iRleZhEp1c023veykk7/VI74kRZdm84HMq4KVbSm0EetrahqUl9uvQj2xooOMKiYRChoJpR8RIyySkRI2oS7Am97KxJ/skYkQ5Tmc4HxFYlOpWY6KVPN6hqBd9xv3Ht88C4gfp5rODaGMcyvqJZrco6qqoOkXaxFrqNIF9t7b4C+O81oDEsdBGpCiYM0UWlRdl0ktYBgFHUXtce+C+rybKKE66t0klAiOqpcyyEX81kN7i3suBjxGz/wCIhjEFNKkKrNaSRRGrKzqbxr1IAt2HXCY4+hFwRHmUlDSrE1PTwiNQshDSyMC+zBPKi79iTge8UKIRQxq9bNU1DyRgxvIPSVe+mFLAebSL2J3tffAcOKKswRw/EPHDGgVUjOjYHuw8x/PEjgbJaqWoSampzIqMGLsdCXDKxu56/O1zv0w2voJfka/CU1YtLBDTUIhtGoaWpIQFt7kRpeRuv1tF8IviDV8VU6yC/Pk1FRYFtbXIFzYXvtc4f+YxOoDZnXCJGNhBTExhrn06/wBfKdz6NN/bHPGYEGWQrfTzG03ve2o2vfe9vff3xWMmRHxmMxmNSB81vjZSL+qp6h/YnQgP94n92FnlXGz0tfPWwxIDMZPo3YkLzGDHcWvYge2HRR+FWWR9YGk/2kjkfkCF/dgIzXKoKTiOlSOJEhYRkIFGm7h4unT1b/fiSyr/APE3OKkf0dVH+wpy5/fr/hgTz/45qoNViVaqQKQXHLYg3RTYBbDYjt0OOrBtsOmEr48x6Kuhl91IJ/sOrf4jgAAk4RqHN3KD5sxJ/cD/ABxWZvlpp5OWWDeUG4Fuv/8AMM9cA3HVuehBB8ljY+xP+eMMeWUpUzfJjjGNg6MNPwJoYZJqkSxRyMqqULorabEg2uNr3F7ewwq74JeCeMWy2Z5VjWTXGU0s2kC5U3uAb+np8+uN2Y8OgOPaYHK61VAAFO5AAt6VLdPwx58NZ9eWUx/qsv7LsP5YVtTxtnVejRw01o5FKnlwMQVIsRrcldweu2Kzg3h7NK6C1NUtHTRsU0md0AJAY+VASfUDv74Qhi8a1ccGdZdNI6onLkVmZgAB03J2Hr74mcTeIeW8iaL4lZDJG6ARqzjzKR6gNPf3wtOI/DVqM07T1Ak584jfQlitwTfUxOo2B6gYZeXeE2Wx21RyTEd5JDv94TSp/LBQAVw34tR0lFDB8O8kqAgkuqIbsSLHzN0P2cQqfi/Mp8weakpdE0sIXllS3kB9QLaB2tqO2xwe+ENFEtNLaNA8dQ8ZfSNXlC9Ta/viTnDBM8oyduZTyL+xrP8Aiwhi94qyzOnjjlrpdCLKugakDI5uFYcobWuRfVffFpmXhE4hlmqa15pY43dfKTuqkgFnZiQSOwGCHxY4gpfgniWoiM4kjYRq4LeWRSdgdvLfriDn3jDR8tkijml1qVuQEXcW+sdX93ABM4Q8OMuanhmkhaV3QMdbta56+UEKRf3BxQ8EUEaQbIgdZJFLaRqNnYC569LDEbhvijOZKaKGho10IukTMh82/UM7LHt/vdML2unqg8sUkrqVlcSIrELr1HXstgfNf5e2IyQ2VWaY5UyFmq2qJx7TSD8nOGZwJ4k01DQLFIkskodiFRRaxtbzMwH4C5wAZPlqPqL3Nmt1w5vBihiWmmYRprWdhr0jVpsLDVa9hv398UpK6JcGlsUGQ8UZpJTGGhoAU1P9LJe1mZmI3KLdb26np07YUqqdF7+UDb7sP7KONqGkjqFnqFDCqnsiguxBkJBsoOxHc2GEG0vlKgG2+/yw14Ea7Ywsg4MpzVUwmLzCWTS+piL+RmG62bqB3wy6OmosvrJtqemj+Hia50pvrmBNzuSQB8zYYVGW01fUTUytMKcPIFRo/UpKtZtjf03HqHXB5lfhrSitK1LS1bCFZNUrn1FmU9DciwGzE98Z47rrseSr4iJV+IVIKVIIuZPMJlYLGhsQtQH2Y2Buo2033IxJizXOKqpc01LFRlokF6klmCapNLAWBDElhYofTjdVZnQ0dAY9cMTipP0a21kR1X2V8xsi+3bFLmvi6gqHkoqdpbxqgaU6BszNqsLkjzWsSpxSIJFBwO88dD8ZWzzRyCwhU6FReUzBe9zYaSbAkE4BIBT0OdMD5KeCZwL3bSoVgvuxN7e5wbZbkdfVxUHxNcYoJBaOOmGllHKdgS+x1FAVI8w82FfxbQLT11RChYrHKVBY3JHuT3OBdtAvRjVHiwiKi00DyMkzyBpDoUhuZa3Vuj33t0wIZpxrX1GzTmJPP5IfJ6muw1es3NvrdB9+KGhp5JAojQm7WDHZb2Pf7r/lizp8j2vK+2lzZdgCpA69xc/LthNxjw0jCz1wXVpDXQSaHlIfVojXW7HS3Qdze2DnjOGtrIlaSFKWFUNg7a5HDyL1VbKhv2JOKjg6cpUIaGmadlYbJ5UvoOzSHZevU3wcy5DPUIHzKpSGBVS8MB0rpL9JJW3NvlpGJ6+/7E2k/wDgr8loYI5kGhqiQHaNV1sbM3RRsNgOuGnlVJmDxgM0dDDYXO0k1tMY7/RRbWN/MRjMlr41HKyekV12BnYGOG4LbmQjXNtbdQ17dcea2kiUp+k52q5Wty6SNfIf1fpgUkybfWkJG3bAo9t+icr4j1lMkAkJy+Bqyc2DVcrkoDdes7A3F7+SIEC/QY57qGuzE9SxJ/E3x0ZUyzNCHqpFoKUKAERhzW2SwMg2jvtZY7t/WxzevQY1x/SGZjMZjMaEHVuYcZUEFxLWQAjqocM37K3P7sJ3xI4wpaiupKmkZnEFtZ0Mt9EgdQNQBP1u2L3LPBC36+r2+zFHb+8xP/LiD4k+HdNQ0STQGVnEqq7SNe6sGHQAKPNp3tiSiRmPjk3SCkVfYyy3/uqB/wA2AzjLiKvr0SSqh0xRk6WSF1QFrba2ve9hYX7YefAGW0woaWWKnhR3gRmZY1BLaRqJNrk3viL4wU3Mymo90KP+zIt/3XwAJeg4OzCqRZCQI3AZTLLsQdwbLqI29wMaOKeC3oYkkeRX1vo0qpAHlJ6k79D2GGlwBUa8vpz7KU/ZYr/LFR4sSxmj0l05gkVgmoaj1BsOuwOOdZZb6m7xrWxPYLfCqXTmlLe1izDf5o4H7yMCWJeUZg9PNHNFbXG4Zbi4JBBAIG5B9sdLMUddXwtvCGpSFK+J2VFiqWuWIAG7L1P9jAY+b5/W9DNEh+yqwAfibSfkTiDwlwA9ZVzw1E+iSE6pCAZCxNiSGJG+4JYg3viE1Y6YZ+LnFVHNTxJBURyzRzhwIzq20up8w8v1h3x7zHxsj6U1JI7E2HNYJf7gusn7tsReMfDKko6CWaMyyTIUOt27GRQ3lUBfST1BwxuEcvgjpYHghij1xIxKIqkkqCSSBcn78MBNcLV+cSmoSgQxiSdpZfKgMbOSbXl6DYiwF9sbc64HrXqaVMyqtZqHKKdTSaLadrEKovcbLtt3wfcJ1CxZpm6uyquuN7sQAAUv1PzfFP4i8a0fNomhnWZoKkSOIvN5B6rN6CbgC18IDVn3hZR0lDPKGlkkjTUpZgALEX8qgXFr9b4PuEcopo6eF4YIoy8SMWVACSVBJJtcnC04j8T5K2CeCkonaN42R3YlmRSDclUBC2G9y1seMkyXPK2niHxXw9NoCpZwpKqLA/RDW3TozDDAL+Ac4p6bLIhUTRRBGdPO4Xo52FzufkMJHievjetqniOuN53dGHQhje+++LTKeFI2ecTMzNFM8Rttq0G1z1bc/PFBn9MkdRKibBWFh8tIPW/zxClFvUupRWxacK5RW1WsUcYIuNbkqAtxtcsfl2BODLhXw2kqGqYaurdRFIokiiJKszIrg3ay9COqHEDwi4ppqJKr4mTRqKFFCsxa2q9goPuMW+U8c1MtVWNllG03PZCGk+oUQJ5gp072uLuv+R/V4S22usJuBOCqKM1AMCyNFUtGrS+eygKV2PlB36gA4RmZWWSZfaSRQPuZhhp5PwpmFbJUiqrGpxzQZooT1ZkU/VIFtOnqWHyPXCszDL1ilnjFzy5ZIwT1IRioJttfbDHC/hfLxroaAwx3eJlYFzYEqLWsN7b+4xqznjCvqpC0k5jumkrDdBpve2x1EXPcnAqjWIOLOnpJpXAVdBKkgvttcXPT5jC1UFwuL3dvrIvJUKT3v1P343xTXeyKzm1gFF++LBMiURSO7FmRmFhsNja/vvi4+KhgmCxrc6CoSIXJbUCBt3PzxDmvnS0q94gtySgzOohoFaaOkg2WIxDVKbRSeZrmwugYbEEFhttgazvJaemlcuzSOKgqZJm1OwBO5Hc+5tfBTlAzSohoY1CUUKnTHMfPIx5Um+giyjRrFiAb2scWFPw5QUQWqq3EkvxLhp6g6i2kuNl7m4HYm+G42q8MIyp36BGUZbV1ZT4WGyNKxWaXyoTpfoPUdtXTpa2Cek4CpoUEuYT820crWZtESsrLa24J3Y9Tvtti1hz+rqzGMvgCRmeQrVVAIU3Enpj2c+UsbnoVsRviPVZNSU6LPmdR8RKYpSvON1DgqAIotwCSTsAf3Yaio+DlOUvSfT5881o8pphygygTyqY4FIU+lbB5PwAHzxGqsvpoeXLmlQamW0bRREeW5Y7RwJu9hfchj3OJwrK2sYCnQ0UBcDmyqDMbIfRFuqC3Qtfr0xDy6SmppNFJE9ZXMset9Wog3JIkmN1hFreUfKy4ZBNV6ypUEf0CnCjchTOVAc3AN44Ra/XUw+WNGTsi3XKoRIWID1sxZkJ+j31k66gg38qkKOmoY15hSqFSTNZhLqA5dJEraD5WIHLF3ncH6zeXfoBiZXNJInMrH+CpAbCFGtK+4AV3S+m9haOLftq7YQyIdCOxj1V1aikNK5Ajg8gNrgaIdttKAu1hq98c7J0H3Y6JzF2FJJcCgokjYIgssshKGwsNogSPSLu199JuMc7L0H3YvGKR9xmMxmNSDsWOUFQ9/KQDf5HfC98XM+o5MvngFTC010Kxq4Zrq6kiwvbYHrhd5RwNmmYxRyM5MDAaDPOSNI2GlBqIt7EDpgkHgqEhkeSqLOqMypHGFGoAkAliSRe3QDEFmnhXxYipKGGAwSyyxhhsVVLamK+a5b0kfVxV8QeKNZXRS08dPGsboVdUDyvpPXcWC7d9OLnwT4do6qCaSop45ZElABkGoBSikeU+X1a97Xw4Y6NFQxoiohFtKgAWO3QbYAObOFeHcxroitK7CnRipvNoQMbMRYHUfUD6T1xd5l4RSU9JPUS1CFoomk5caEglRc3ckbdfq4I/AdtCVlOfVHIpP3kMh/8Ax4OOLMypo6eaOonij5kbpZ3AJ1KRsL3P4DGbk74M5cx9WQqdQ6jcfhjynQe+NiwsQSAbDqew+/2xqSdLQyalDdiL/ngHyviKmos6q5ZpQInhHmW7ea0W1lBN/KdsK6szOeVQJZpHUCwUsdNh0Gn09Plix4Cy2GoroIJ1JicsCAxXojEbixG4HTGEMenbNpz25QweOfFemqKaamghlbmrpEj2QDuCBcsbHsQuIWQ5pn1VTxRUiGKFFCLKEVLhRa5eQm/S10HUYYNRwtSRU08cFPGheF01BRqN0I3Y3Y/ica/CmvX9EQPIyqq67sxAA87Hcnbvi4yshqhcZb4fS1GZPTZhUEy8oTM6kyFrkKBqcDcD5EDTYYIuNuBKKhpEmiRmdZkDPI2q6m4sV2QAkjooxoz/AI6pafORVRt8RF8KI25JB8wZza5IUjddwcUfGfiJUZhTPHHScumurNJdnPlYFfMAEU6rbb/zwxDzrKZRBJGqqqGNhYAAAEEdBsMLrhHxDoabLKYTzXlCG8SAs4OpuoGy7faIwHnIK6uVWraxijAEJcsLdR5RpjU/OxwBpGNwRuCR+WEpxfhWjXpfVXFpE1S9OllnneVeZ1Go3sQDa/4nEnhLhZ80nlaWYRldLOdFy19hYAgDYdf3HAoFGo37HBnwFxK1NLLyoHqHkQKqL7g33sCbW9gcTJV2K6F3xh5whwPRw10sDR88JAkimazbszA+WwXt7bYuqjPaWhzCq58qRKYISq9zbWLKqi5NuwGA2ny7NayvYSP8A704vovcxBzYbEtq1E/WQ/d0xc8PcAUsGZPDKDU/0ZZtUu93aR1by9CLKNm1deuHG6Vkv+x4y/jCWWesbLKZ5+bIhDtsqlY1Q6hcAXK33YfxADouBp52qZqmQIwlk1ond7ktvewXUdtjthornVLQ1dYJXWNSISqKP6hFgqj5D92BjK6qsrJag0dPaGSZ35s21rqgtb3vfYX6jBJOv2hFpPoDHKVjoo5+WASYmZybndlvvfYfdjatW9RVKtHE07hCLAEAXKm5Ntl26mw6b4LqLgaNcujnlleQnlFY7lUVTIilbXN9r+33YI8/4iosuqoEQL5IpV5FOqlgzGLSCosFLWO7WvbEfpJu33+TVZpJUufwBVJ4f1D0881VPywjtqgj3uwPmBbpb9r8MGjR5bk06myQgwN7vI5Dr97Ha/Tbr0GKGpqMyq6arZVWjpdUjuri8zCwJT+rt3spF9icXUOS0GV1KSzuCzQuzTVDa3Z1aMAre5L2YjygtY98aUZNt+lfSZjmFUlIlNEKWLWdFRLZmYmOXdY7WtoLEE3BNt8b4sjoqMLVVsnNmFQ6tNNuTYvfSguNyAbAE36Y002c1lWlIlHDyIxK2mqm6MSkvoj7jQWIY33ABAxuTKaOh0VdbLzpxUODLLuTbXfRGL2uQDYA2PtgEboM1rawxijj+HhM8hWpmF2NxL6YvkpO7bXAFsaGpqOgs8peprZYXsWvJKWuNOlRtEu777AC++2JFLUVtc0fKBoqYzSFZmAMz35hsEO0Y06hc3N7Ee2ItPPS0itDRRGoq3gbnFSGYE2808hPlHU269bDfCAtJ6WpqSXrpPg6bmeaGOSz2Ed7yT7aRpG6pbqbnGnJ6x5FjhyqFIYAEBqZEIW9mJMcezTE/bJC3HVsfMxo0RhUZvKJDzvLToCYg3LuAke7TP6Rc3+QF8bJOdOivVv8DRqFBQOFkYCNjd5AbRKRtoXze5F7YANNEY4nZaNTV1hUCWoka4jGg7NJYhQL3EKb/Idcb9ISe/8A53MFv5j5Yqe+q/2hApFthqkf5jp8gdngIiHwNAiajIQEkcaFvpUj6JCOsh85vsB6sL7i3xHVUalyocqG5DTfWe5a5W++4O7t5j8uuBKwL7jjiOGjWRJJBVZg6NHtskAZWU6VueXsQbXLttc2tZKY+s1zckknck9z/M4+Y1jGiW7MxmMxmKEdI+DVVryqIXuY3kT++WH91hgxrKmONS0zpGndnYKPzO2ObeD63NWjeny4y6C2txGq7EgLcyMPJcL9odDgoo/CGuqGD1tQqn3dmmf+IA/aOIssgeGnGNPlj1ay63RioiEQDatDSC4NwLFSDcnF1mfjTM50UdIoY+kykux+6NLb/wC8cVXDfCNMmdvQ1CmaNQdOoldR0CQE6SPq326Yd+WZTBTrpp4Y4h7IgX87DfCA5wyHLMwqaqaGAvDNJeSZdbQi2q51D1AXfZbHr0wc5T4IXOqrqrE+pYVub9/O/X9jE1DyOKSO1RHt/wAH/qiwwc54kpKX/wAzURRn7JYaj9yi7H8BgAQPDuVRCoqonQOYZSil9/Szr06X8vti64jhHwkwAsAhNh8t/wCWB3M+I0Wvq56Ya4pnLKWuvU3uQRf1FtjbrifT5Pm1cp0RMsRBudPLUi3u9iwtt5b4xlCTlZvHJFQoBwffFjw9mRpamKfTq5bBtN7X9xextcfLEjh7JlqFLlyFBtYDc7A9T06+xxJ4nymOGJDGpHnsSSSTsf8ALtjRzjtqZ6S12LrOfFatlBEXLgU/ZGpv2nuPyUYFcroGmWxchENgu5t91zYYrMWeTZmsKvqBNyCAPxv/ACw2qX7Qg05fuLrJcujjr6RSoZWYgh7MCbWGx26kYY/HKr8BUA2H0ZsOm43AH5dMKCqzOVmjlRTHob6NwL+bqNyNJO17Y9VlNLKS9RK0jgEjUS1vuv0HyAxjKFtOTNE/VFBfTcdwQ00K2eSVY1DACwBCgbsfn7XwLZPkFTWtI0CALrJZmYAKSb2+0evZcT+H6ZOUjhRqN7t36kfhi84O4ggpPixO+m8oZVAJZr3vYDc9vzwr120XRyTaTkyTwT4dwvWTQ1bNJyo1cBDpDavc+rb3BGDmioaahzW0SxwRNQkt0UXWXdmJ6mxG5PtgCyniarqK+R8rhu7wiM80DYK+7+oKLbCxJ/E7Ys5OCJ5swpUzapM7TJIwCEWXl6TpHlCgHVvpUW33PXGqulsYOr4WOfeINOmYxyUgNWwgaIrHexYsGUBrHUOu6BsRDSZpX1y85v0eZICF5d9RiVwSD5tWrUw6lD129yWryyky+toGjWOCIpUCRybXsikF3Y3NgDux74p884+R8wh/RsZq5EikQgBgvmKWIOkllGkkkC3TfqRQFjwnwbTUldNHbmkQpLrlsTqZ5Ax6WHpHufnjSvH8FPPVxRrJVTPUkxxwjUG+jjHq6eoEWFzsdsVkXC1ZXVzDNJeXqpwxigNgUDkBG3KmzEncv16jsQZE9BlT1oZo4I0kQLqN3IMKMVHV38xY2F+p2wCBWHL8yqctQzTJBRoqgRRr55FDAeY9rdeo6enBO2V5flE9M/liUpNqkc3Z2HLt97btZVHc7b4F04grKjLWipKbTTorcyqkNrrrLfRjubW9yD1A64IY+EIaergmrpjUyMshllqCNA0BSLKfKqi5NunyGEMqa3iOqq6at+BgApWaRnqZSV8mhdQRft2BIO9ri4F9riHh2npKlJ8wqPiHMLu8tSRpBVowNCnZR5jYb7na2KzMuK2nizCKggaaN2ctUemJI+UqsQT6mGlrLtewIvizHDkaVUc+a1AqCIZJCZbLFFpaIeVdltZyDfrZdrjAIh0+eVVUtIlDFyoxK1qqYeVjol9CdWGgsQT0KgEY3RZdSUOiqq5DNUmodea41O1i4+jjF7eax2GxPUDGqnzmoqVpYqGPloszWqpV8hOmXaNOrfRliCdgVAI3xthpaWgaOaYtUVrTyDVbVNJp5i+RL+UFiOlgC25wASIIauuKczVR0jSykKptUNfmE6iNogASpAub98RaLME5Rp8qhRrQaZpjtHGTa5JteaTrsO/UjG4UElUFkzF1go+ZMxpw2n6zlufJfcC7KVFl7480tVNVQrHRL8NTLAivMyWLC/mEC9rm45jd7kA9cIDYeVS1J9ddmZY39OsKYh1+pBFcqPewHqtiNnNXDSBKjNZlllBHKp4x5FtHsUjJ8zBioMr9Li2nFNxHxxTZcJKbLwJZ+Y3MlclxcrYlnveV9RO17DcbWthR5jXyTyGWZ2kkbqzG526D5Aew2GKUbCy94x41qMwb6Q6IQQVhU+UEAC5NgXbbqdh2AwMnHzGY0SJMxmMxmGIzGYzGYAG54FTmOtqoG9Rj3HzjfSf+c4dpOMxmM/hYkeMM6gpuIYqkOHjVUMhjIax0vGwNvrBbG3XcYsc28aCfLRUpJOweY9+1kS5P7QxmMweIP7AJn0mY1VXBLUq0M01o4WKmEW1W2+uFBc3bc2Pfpg/yXwTQearqGck3KwjSD97tct94CnGYzCTsGeaHJoKDiGGCGPTHJBdQxLblZN7sSb3j/fhtE9z0+eMxmAZzJl+Yx00lTG1yBMwQKL3szDbt0A740ZxmMtTGwWBhEhBZ7E6ew1EDSl72398fMZhaq7K3dahHwt4UzVMaTTTJFFIodQvncqRceyqbfNvux4XhyGlzOamK8xEjV4zIATuEJJ2AvqLdu2MxmMpSbTLxxWyPfHy/0ZT9mRSPyI/ngYarLeWNGkY7AAHc+wHUn5AYzGYMKThbKzzcZ8CDgzgWtrYhpcQwBipZjvfqRpXzG19wSv34MeC+AaWKvqoJ0FRyljZDINjqUFrpfSRc2Aa9sZjMbHPZfcRZpT0OZ08kzrFGaR02HZWuAFUX6nYAYFs84zlra6kbLIHDxGREkmWyuZFUHa4AsBezMD8vf5jMD4BKr+CpnqaRs0qWqTNKUMYJCp5Sw0kWAuR9VV+89cX/ABC9JltVQPZIIlE4bSu5ui22UFmJItfck4zGYGBRzcR1lfXKctiMAMDJzqhQLprBLoNxsbDo533UYs+GOCIVqql61vi500Eyy9PMtzcEkEC1gDsABYDHzGYQFRVcYJ+j5qSliknk+mDMi/RxJzHIct0K6bEadj0uMWUvCk9RU0r5tMJtZcinS6xR2TULdydtz1/rHGYzABHzTiSKOPMaShgMxJYfQgCKJORGrMWHl8pD+UdSpBtfE1OHb1EU+cTxzWhkkCGywwhTENr9QQ25brYA3tjMZg+gumqnzaoqlpYqGPkxLKwFVIo030S7RJ9YaCxDHYFQCN8e6ZaahaPQrVVe9RJqtZppAOalyekaXtfoNu9sZjMAjzLSovLqs4lQRK8zLTHeKNtbH2vPJckD3HQb4W/F3iLNVRiCAGGDlLG4v5pAo7kelbk+UdR19sZjMVBX0AHx8xmMxYjMZjMZhiMxmMxmADMZjMZ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62" name="AutoShape 18" descr="data:image/jpeg;base64,/9j/4AAQSkZJRgABAQAAAQABAAD/2wCEAAkGBxQTEhUUEhQWFhQXGCEaGBcYGSAfIBwfISAfIB8gICAhICggHB0lHCEcJDIiJikrLi4uHB8zODMsNygtLisBCgoKDg0OGxAQGywkHyY1LCwsLCw0LCwsLCwsLy8sLCwsLCwsLCwsLCwsLCwsLCwsLCwsLCwsLCwsLCwsLCwsLP/AABEIAKgBLAMBIgACEQEDEQH/xAAcAAACAgMBAQAAAAAAAAAAAAAGBwQFAAMIAgH/xABLEAACAQIEBAQCBgYGBwcFAAABAgMEEQAFEiEGEzFBByIyURRhI0JScYGRFTOSobHBJGJyosLRU1RzgpOy0ggWFzRDY9NEg7Ph8f/EABgBAAMBAQAAAAAAAAAAAAAAAAABAgME/8QAJREAAgIDAQEAAQMFAAAAAAAAAAECEQMSITFBURMi4UJhobHR/9oADAMBAAIRAxEAPwAt8Gm1ZXCe4aRT+Dtb9xGDq19scwcMHNTG3wBqjGreYQsdIYi/pva5Fu2Ls5zxDH/r340+r+MRxFFvoUeA55ctdB9goLfNWlU/yw3745byHiSuo6iV4b8+Qnmq0VySW1NdLAqdXyFr4Ij4v5mnrWD/AH4WH+MYAC7wwXl5rmkXvI5/ASsR+58NQHHMeVeIM8FbNXKkJkmBDqdWjfRe3muDdB1J6nBXF45zD1UsB+6Rh/I4EBd+DlJGWzCF40bRP0ZQfrSL3H9XBDx5wtR/AVci0kAkSCRldYlDAqpIIIF77YVHCHiL8HUVUxp+YKpy5USW0Xd3sDoOr1kdumCrMvGWnmglialmXmRslw6EDUpHy98ICXwFwNQVeXQSzQXkOsMwkkUmzsBfSwHQDtgf8SOBaWklohTiREnl5cl3LWF03XVexsW9+2JHh74l0tHRpTTpOWVmOpFUrYm/dwfftjR4kcd0lalL8OZNcM+sh0K7WPfcHe2J/cPhOn8H4fqVUw/tKrfw04B8l4SkmM2iZVMMrR7qd9Pe4O33Ya8fiRlrH/zFv7UUg/fotgI4YzumjmrdUyKr1DPGWNgylmNxf5Wxgp5Kdm2sG0UWY5RXQT04NQWkdisLCV/Kdr2J3S9x0xaZr+m1glWaZ5ICjCQa428lvN6hr6X6b4l8U5rA8tE8c0b6ahdWlwbC4uTY7DbrgxzOeOSnmVXRrxONmB6qfnhPLJJNof6cegxkvFmexU8ZipubAEAjPIL3UbD0OG6e4vjTw54iVdKai9DrMk7SSi0iaHcliPQ2nr0bfDH8MpNeV0p/qsPydhj5wQ1q7NU9poz+1Hf+eN1K3RhQvqTxXjXMHrJKd1DU6wmNZASCrltV2C9ja3yxaTeKFHNX0lRpmjSFJkk1KCfOE02CM1xdTfpgxrqdf01EWUHXSFdwD0dj/PEbi3h6lasoNVNCVeR1cctbN5LjVYeax3F8UBBzDj3L5qqikjqABG76y6smkMtrnUo74tq/PaWasoWhqYJdLSA6JFa2pO9jtuB1xT8X8CZeslEFp1QS1IjfQzLdSkjW2O26jpbFfxP4XUKyUqx81BNNy28+rbQ7C2sHe6/PAwDfNaaOSvpQ6I4aGYWZQw2MR74pJeCaCWvnjeljC/DxuAl47EvICRoK2JsLn5DAlmnhf8NUU0dLWTR87mea266FDbaCnq3/ACxkPDebRVbRQZjql5AfmSFt0DkBPOJDsxJ9vNhWkw6WVL4V0kxqtLzRGKdkQKwI0hEYA6lJPqO974roeEq6OkpqiDMpLSGEiJ9RVGdlAIuzLZSb+jtiTlEnEETVIjWnncSjm30eZyiG43j20aR23B294kXE2YpQQI+XM0CGLRKrHcI6lbgBt2IC9uvTthgWsZz+nqTcU1VIYR7C6Kx/2QDamPbEWLjSqip1Soy2cIlRqMsd2GpZ9TL6dIOu6Dz7m3viTJ4orHUrJU0NVD9CyFSu/qU3GvRcC1j94x8pvEeganeMysrtUmVQY29JqOaLlQQDp+fbCYEhfE2haSp5hlhMsKoFkjN9QEgIOjVb1Lvi3hqMsrpYVY0s55DBg2gsGvFbr5gfVb7jj03EGXVM0/09M4enRVDldyDNcAPY3AZfzGIi8D5bUmmBp49L07M3KJS7Dk7nQRv5m6+5wCIlL4d0zfDmF6imeSmLs8MzAlhyvtXsPM2wt1xqXJ80ih1Q10cyGlDGOeO1lsSVDC5J62JI7Y95d4eqPhzT1lXTs8LMdEmwI0dBYbHUbi+9l9sa48rzaKC8dbBOhpQ2iaLTpS3pUrckgdCT7YQyfJxNmELn4rLXcLKCXpXElzoAssZ83Sx64iScUZVUhUq1VJAoGmqiKMPPvZiLDbrZsTDnuaRSfT5aso5gLPTzr1CDYI3mNxY40zcbUhS1bTVEKhbEVFMzL67ncBgR88AG6m4ThID5bWzQgliOVKJYv1gt5G1Aj7iL7YkRyZrATqSnrVB6qTBIfM/Y3juTc9RirpsqySqYNTSRRyXaxp5jC4u40+UEfVva4xaDh+tib+jZi7KOiVUay33e3nGl+3XfrhMRXV2Z5fMw/SFLJSybfSSxslv1fpnj26d9Q64UXiAkYrpBDM08emPTI0nMJ+jXbX9YDp+GHgmZ5jFYT0Mc67XammH/ALf/AKcuk+31j3wj/ECVWr5ikLQKQn0TIEKnlre6jYXO9+9798Vj9Bg7j6Dj5jMbEDq/7PtTtVxe3Lf8+Yp/gMOC+OY+CeNmy6aaVIVkEosULlQvm1Cx0m9tx074NR45P/qK/wDHP/xYgs3ZeeTxVKOnNJ/vQa/+ZcOLHNVXx5zM0jzH4fSU03iEl72VlJ1aBa6n7PbBuvjivehb8Jh/0YQEqtUR8URbC0sIvt/7cg/igwypKCJvVFGfvQH+WEDnHiGk2ZU9etOy8lApQuLtYv3tts5HTBWvjjF3o5PwlX/pGEFlLPlcP6frIXijaPTqVCgKglYm2FrDq35nBDLwpRkH+iwg27IB/DAHX8cRvmjV6wuFZApjuL7IFvfp2GLhfFCH/V5fzX/PGGWORyuJtCUVHosFvbfr3x9x7mYFmI2BJIHyvjxjqMDdyxiTltCshYEkWta34/LEUSYl5XWLGzFr2I7DESuuGsdbVnrMMtEYBDE3Nt7Y+vkw66vzX/8AePeaV6SJZb3vfcY2/pJPc/liLnSNUsVsqYZ2XdWZf7LEfwOJ2X5pUqzGKomRjYsVldS1thcg3aw98VuN1JIFJv7Y1fhhFJvoUZJXZlU1cSRVTmoKsI3eQ7AC7DUQTY/ccEec02fQyUxnmV2MwSA6o2tIQbdUH1QfVcYG+Bs2ihzCnllcJGurUxvtcW9r4ZfGHGFDKKQxVUTGKsikYAnZRqDE3HQA4zt/gckk+A9ntfnymnNTCjaJ1aI2jN5bMFB0ONiC3YD5425zxNnQanaqoF+jnV49EbDU+llCbO97hj0HYYJOK+LaGWOLl1cLMtRG9g4vYHc/cAcWnFPEtHIkBjq6dytTE1lmQ2Abc7HoB3wJ2ukgHnfiLVCWmlqcukh5LNbVrQOWQqQC8YsQN+/TGQ+LEPxYqHp5VUQGIqrKxuXDA76Rbr+eLzxrzCGWjg5U0chFSPQ6ttok32PTphccIsBVC5G8bD+GJnS7RcY2vRhZB4r0KzVMknORZnVlBQEgLGiG+lj3U9L7Wx9g48oDl8cHOIlUx+UxyDZZVbrp0+kX64uPDykieSsDxo41RndQfqW7j5Y01PDdIcskkNLBzFaTz8pdXlnYeq1+gt92HFpxsmSp0T340oHrYHWrh0CGVWZnCgEtEVB1W3Nm/I40VElFNS1O9NKeezDeNiQXBuOtwRfG7MuBMvNVAvwkaqyS6gt1uRo0+kjpc/mcUVf4c5fyKyQQsGhdglpH2AVWAsWIPU9cUxF9UcC5dJUunwsQQwqQI7oL6mBI0Eb2t+WA3L/D+mYUjRtNC00Bd3jksdQWM3Fwbepthi6fwqolqBFC9RCOWX1RyAG+oDup2A/jhMjN6mJ7JUTroJVbSNsL2sBewGw2HtiJRlLx0NNL0aWW8N1a8jkZnUoXR7a/pAttOwBYCx9vkMeY5c3SAFamnlQ0pbTJHpKxgC6goN2AOxJ7YXlNxZXJo0VTjTfTcKbX69VN7/PEmLjmtVNGuNl5RiGpBshsCNrb7DfE65Pyiqj+BpQ8R5srkSUEEzc1SeTPo30CwAe/bfG1uN5IgPiMtrUGki6Isiizgkkqw2HS+AzhvxArpqhI0p4JJJHBADMgJVPckgeUYv8AO+NKuBR8VlpjUrIAy1CPezqWNguwU2G/W+Gtq76S0r4SariXJKg2qUjVrt+vpyp3cH1Fetr99t8bKDIsre/wNa0J3sKasItu/wBRmYdLbW7/ADwNL4mUz/rIJgLseiMPNIr/AGvYEdMToOJsil/XxR6jfd6Uk9ZD1VT7r3/hgTl9QNL8hgmR18f6nMRIOy1ECt3H1oyh7DCO8RxL+kaj4jlmXyauVq0fqktbVv6bXv3vhn06ZCd4KpYP9nVSxW3+yXAH5YVPHQj+Pn5MxnjuumVpOYW+jT6/1rG4/C3bGkPSWUOMxmMxsQNPL8mp04kkpngiaAuwWJkBQaoeYLLawsemGx/3Jy7/AFGl/wCCn+WFHn/ElL+n4qyKVXgBjLuoNhsY22tc2Sx2GGS/illQ/wDqr/dFKf8ABiCwG8TeH6WnzDLhFTxJFIwEiKgCsFlTVcDY3ViPuwyjwLlv+o03/CX/ACwqfFnjGkrBTNSSF5IWcm8brYMFtuyi/mUYOz4vZZ/pJT90L/5YBAV4w8PU1LUUBggjjjdmEiooAbS0fUd9iRgg/wC6dF/qsP7AwKeLXGtJXxQClLl4nYnUhUWK27/MDEz/AMT6a36qcn+yn/XjDMputTbE4q7BLxIyyOCqVYUWNGiU2UWF9Tg/wGBXBJxxxFHWyRvGjpoUqddt97i1ifngbxrjvVWZzrZ0HvhPk9PUyVC1ESSaVQrq7bte337flgr454Qo4qGeSGnRJEUEMoNxZlv39rjC94E4oWgld2jaQOmmykDe4IO/3H88EvEPidHUU00ApnXmoVDFxtfobW3xlOM97XhpFx1oPuEuB8uloqaR6SJnaJSzG9ybbk79zimg4Nof03JTtTJyPhFkWO7WDFrE9euxxS8OeL60tNFAaUuY1tq5oW+5I20G2xxAk8VAcwFctMNoRCY+d13c31aNvV0t2642Mw28QeA6GKgmkgplSRSlmBa4HMQN1bupIxb5b4eZY8MTmkXzxqx8z91B+1hd8Q+MBqqaWD4RVEi21CfVp3Bvbli/T3xLyvxdqEhjjSgDiNFQNzG30gC9hH3t74PoFnwTwJQzGtE0GoxVkkaedxZAbKNmHQdzvgR8S+GKekro4qeMpE0AfTqZvNrcE3Yk9ANumJmQ+IdXDJUtFQmQzSmR1Gs6Cb7bLff526YqeL8+q66ohd6J45AhVEVJCXFySQCtza/bpiaY4tX0GcxpVQAqOp98SMmy6KTeSULZh5De7i6CwPudRP3I2PmbUdUqBpqaaJNWzPE6i++12AF+u3yxWxSlSGHUEEfhhpOhzcduDd4p8P6GCAyRpICJI1/WMdmkRD1PsTiy4t8MqCCDmRrKDzY1N5CdmkVT1+RwGZzxhmc0LJNTRrGSpJETg3V1Zdy5+sB2xe8R59nklO3xFFGkIZGLBLEFXVl6zHYsFHToe3XGcNqdsJVfDz4l+HlJRUomp+bq5qodT3Fm1fLrcDC/yjKEmnSNiwDBtxa+wv3FsG/HmZZ1JSEV1LFFAHUllABDXsv/AKzGxJt0wDZVNOJ4zEqmTfSD0PlN+47X74qd1xjhX1B7wt4awVEsyNPOgjVCpUpc6tV73U+w6YkN4cKtHUTCrqQYmlGi40kRuyi4FuoAJ+eI/ClbnAnlFPDAZDGpcPawUFtJH0g3vqxOaXOzS1S8ql5IabnfaBJLSafP8zbbChevRSq2Tajw2dJoEXMqvzh7Nqa62AO1nHXv92Ik/BFSsNaRmlSRCzBlYuRJaJHOr6S1yG07g7AYmVc2fcymJSjDksIutt0JOrzfZB/HESoGecuuDCj07mo63/UpfR/9vT173xRJOfg/MlqkRc4k1mFmDtFcgBkBWxkPUsDf5YU+ScPPV1j04kCuC5LsCQSp32HvhrN+n/iYyfgeaYX0+rTo1R6r99WrRb5Xwt+E1q/0k4puSKm8oPMvovc6+m/W9sJ2k6Bel5TeE1S4iK1EP0hYC4bbTe/Y9bY0P4UVukMstMQY2k3Zxstrj9Wd9xgyy+HPdMGhqAWeQJfmdfPq1bdNmtb5Y2RwZ5oX6SgtyJLbSX0eXV29Xpt264LYWDOR+HuZ0lQk8fwjPE4sGkexLLbeyA2s3vj34jT5gYoxVQ06jTOAYnY7al1mzextb3vgvamzy+8uX+pPqS9dgPw98CPiNDmIiT4qSlZdM9hErg2DLr9XubW/HCY4ttgnlfAdfPCk0MKtHICVPMQEgNp6Ei2+PqZFV5dIKiopyEW4NnQ+rUg6MT6r9u2GJwHDmTUFMYJqRYtLaFeJ2YASi+ohgD5vbtj3xZwzmFRCyT1FLouD5InB8rSMNyx73wSf58BNlxTcVNPGJBldS6Ncg2ha+7e8gPUfuwk+PZQ2YVLCFoLsPomCqV8i7EKSov12PfDW8P5cxmoYXimpUjKtpV4XZvVJ1IkA637e2FT4gCQZjVCZlaUSAMyKVUnSvRSSQLW7nFY/SZA/jMZjMakBx4kcDrljQaJXlWVXJLKBbRp2FvcN+7DBh8E6OwPxNSbi/WP/AOM48f8AaBpr01K9ukxT8HQn/Bg+4bzBZKKmkLAa4I23IHVBiSxSeIXhnTUNE1RDJOzK6KRIyEWY2+qgN7kd8W/CXhfQVFHTzyc4vJErNaSw1EeawA2F74IvFasgkyupTnRa7KyrzFuSrq1gL3J2xXeHHF1HHlsCT1UEcia1KPIoYAO2na991scJgD/iT4eUdHQPPTrIJFdBdpGYWZgp2O3cYUOHz4j8X5fUZfUQx1UTyMFKKpJuVdWHQW7YQ2GgMvbc9sOiPhSitf4aP8Rf+JwliMMeDxHiVFXkykhQCbqASBv3OMc8ZutTXE4q9iy4cySlGdiB4ImieK6xsgZQdLG4Ui1/IcNOq4UouVIqUdMpKMAVhQEXB9lwhk45CZhFXLD+qTTyy9tWzj1aTbZz2PTBSfHKVvRRxfdzmb9wQYuCevSJNN8CvwbpIZMtjLRRlgxBJRSdwG3Nr/Wxu4npkjzjKmVFAYTqQFA7KB/zYWHBnG1fSQGCjplkXXqJMUjkHSq28jC2yjrjdnXFWbTTUsk1MY5EktB/R5EDO1vL5ydV9I2w64Id3FlOHoatLDzU8g/uNiP4fzasupSP9Hb8iR/LCzqariaVWBjdVYEMNFOux6+rfpiv4Qoc8mpYzRzlKaxEd3jW25v9Uv1v1w/oDJ4V8ua5svu0LD/hL/M4+8UrbNcqf5VCfmiW/nha03C+byV0sJrNFRy1kkcTyDUuyrui3JFrWt2xszvgCujlpVqK8uZpeUja5X5ZIJuNTA9B2thfADbxvivlbH7MsZ/fp/njn1+mGVxh4WvSUktU9YZmj0+XlkXuyqfMZG6A36dsUuZcEpFBJLzWYohYDSADYX+eJcox4yowck6LzNMyhNOw5seoqDbWL32PS+Dniri2hky+SNauBpDGtkWRSbjSbWB63GOedO18O+q8OsvXLHqFiYyilMoYyyerl6r21W69rWwoY1BNDnNzds++JvGNDUZdJFDUI8paMhVDfVdSd7W2APfCnyrMEjnidj5VYk2HaxGG3xfwXQxZTLNDTIsoiRw92JG6k7knqL4UuVwqZ4QVBBkAIIuDfDlVdHC/gfcM+INHT1MkrmQo0IQaU3uHJ7kdjiYPFOk5dXGsc7c9pGWypsHQLv5/e/S+LPgqkiSvA0RgGnf6oA2dPli+jzimiOYLJUQRhpdtUiLe8EfS533xGNpxVCyXs7Bao8S1dqVkoqpuU5PpHnvE6WW17nfV9wONc3HNQ61oTK6q0oOosGHLHKVLt9H7DV22xf1fGlCEoSauImN1Zwraio5Mim4W56kD8cV9Z4lZcprBzmbnABLRvueXoPVRbf3xZBoPF2ZGeB1yh9QidUUzW1KTES26C1tK7f1/lhc8MVdUuaO8ECtUl5bwuwABJbWC1wPLv33thjjxOp2lp2ip6uXlxOhCRA3Lcv0+e5A0m/3jCwy7iI02ZSVYhJJllblOdBGsts2xsy33FuowNWnwF6M/L6zOysOiCiUc2XRrZz5ry6gdL9B57W9hjZFHnjKt3y9BypALCQnTddV/ne1vxwLU/inUhYxHSxDTLI6lnJuX5hINrbDWfv0jEVvEfMSAB8OgCuBZGJsxBbqx3uBbAuIerfiGC+W5wfVXUy7x+mnv1It1PY/ngO8Q8prUiVqiu5wtPZRAiAWYaxcG51mx+Vsb+GswzKuPmzAxLzI0ISCO/UWINha378avEfh6SKFGlramc2nNnIC+VgDsB9Ym5HyGE2mhqLUqLfgLhyeWgpnWvqYkZWtHGEAX6UCwJUk3O++LTMuFkVTz80rbWJs1SiD/ANT2Ue37zgZ4XyfKTQ0z10y6mQlkkqmUD6S1ggcWFr7W+eLAyZAisIIIpm0n9XBJNY2fvpYD6vf+GGQD3h41D8L/AEyteJgNohVPGBvJ0RWH9U/j88A/FjRGsqDTsXh5h5bFma67b6mJZvvJww/CeukSGURUMk7Er5wY0A2fqzsD37A9MAHGkrtX1TSJoczNqQNq0m9rarC9vfDx+sJIpcZjMZjUgMOIuE80hgM9aJOUpAPMnElix0g2Dt3Nr/PGzh3wxrK2FKiL4cRuTYu5B8rFTcBG7g4dvijTczKqwfZj1/sMH/lip8EKnVlun/RzOv52f/HiSwBqvBmqjiklaan8iM+lAxJ0gmwOletrYqOB+Bf0hG8nxHKCPoKiPUT5Va99Qt1t07Y6Rni1qynowI/MWwkvBOo0JVROQCpRjc23syn/AJcRkk1FtFQSb6fMw8J4o4ZZBUSs6RsyjSoBIUkA7E2v88KgHHSmYZ7SKrLJUwLcEWaVR1HtfHNSCwA9sThlKV2PIkvD0MdC8C8IUElBTSvSQO7RjWzIGJYbEm9+4xz1hqcIeKsdHRRU7U8sjx6vMGULYuzD3OwIHTtjVkF7xzk1PTZhlTQ08MaNMVcJGqg+eG1wBvsW64asUSr6VA+4AY524w8SzWtAVp1iNPJzFPM1E/IjSth0xcjxRzeb9RSpY9NFPK/79RB/LCQBp4W+SXMovsVbn83kt+4DG3xXFkoZP9HWxk/sv/MDCuyWqzp6mpFKJEqJGD1ChI0IPUXEg8vqvt9rEji7JM6FOZq6ZjCrL5TKCQzEKp0p5ep632vhfBnQdsAHhXXRQ0BjkljTlTOnncL0t7nArH4R1s6g1FeDqF9zJL1/tFcQuDvC2KqNQJp5FaCdofIqi4UkavNqtexNu3zwfQCyXiijizp5jVQ8pqNULq4YaxIx03W/mtY2+eIfG3H9BI9GYZi5gq1le0cnoCuCQSoBO42BxCm8NaOHMaWmJlkimjkY6nAOpN9igWw6YtOMuBaClpkkhpwCJ4wxZna6lrEHUx2NxgAreO/FCiqaKaniWctKtlYooUEEHe7X7e2Aus415sLwpAzaoyjHV0utibBT9/XDk4x4bpYsurOTTQRkU8hBSJQbhSeoF+2PmTjXl0Vh6qZenzjxll15aNMbaumc132w1qatz6ah0LDGtLyCur6MEx6SD1kLX036KMKeL0j7sPbh7jygiyyKKaoAk5JUoFZiCbix0qbfjjaRmD+aZRnT5c8s9XGaUQa+UCLmMKCBZYhva3VvxwuaamZnQFyNTqLjtc2v+GGbmXibSHKzRhJmlem5N9KhQxTTuS+ogH2BwsIaltSFVuQykfMgiw/E4l3RUa+h/kHAEE1XHDPLKysjuSCoN1026htvNgvyfwxy7nVKNEziJkCXkcWDRqxvpIv5r4DMhnzWSri5KQwzFXCF7WtYFr7tvYC22Cah4VzaaadZsz5T+TmGFT5rr5baRHawFsRjvVWwnW3C1peEaEU9A/wsJMjRayy6tWqNib6r3Baxt8hie81BTS1as1JAvLTSLxoLkSAgdN9h0+WBKHw4jkpqWSeqqZBI0amMt5VD2FgG1Wt0H8MX2WeG+XR1M0fw+tVijZdbsd2MoY2vb6q9u2LJPB8Q8vi+ELVIOiEhwiO1iVTY6VI6gjCQzqpWarnkiuyyTSOm25DMzDbr0OHnQPltNHQu3wkJMd3J5YYkxg3PcnV+84Tma1iNmc8sV5EaeRk0C5YMWtpHe98C8sF6ecvymrdY+XASGchWZlALWa43ItYBvyxZU/CVW1tTxICshG5Y+UgMLWt1O2+CHIjXvHAsFA5CzOweVhGCSJbrZrHYFr/2bd8W1LwrmkttdRTU40yleWhkYDUNYOrbraxB6DGL/UfxI12ivrIPDHA8m4NfOg1REiACM+Y2Bvcm69jiJ4kcOU1NGn00sshE+805drq6hdr9Tck7bnBZH4fIBeorauQfRXHM5aWZrbhfYdN9r4CuPqTK4EVKTkmT6YNpcyNfUoj1G7EG2q1z74pWl3/BFpsuOB83yyOlgHw/Oqwo5vKpWkfVrHVtNr6fngorc+q3hcQZbIictrtPIkVhoffQupjtc2sOnbFTwNntT8DTRU1BLJpS3NkdYoz9IDdTcsw7XC4sM9hzNqeR5aingXlsSkEZckCOQ2LyG24uCQvfbFNkoHfCzL6xqRmhqY4ImsSeTrfo/dmCr37HCx4rBFbVAuZCJ5AZDa72Y+bygLv12FsMTg2DKxSRfEF6mZkDGnUyTaT5tuSl1FtvUNr9d8LXP9PxVRoQxrz5NMZUKUGtrKVGylRtYdLYrGKRAxmMxmNSA/zXxWr6qOSDTBokRkZY42J0sCD1dux62xVcJZnmiq8WXGfSWDOIow25GkEsVOm4W3UenHTsUKrsqhR7AAfwwnfA0cqsrqf2Frf7KRl/x4kspWyDiKe2o1YB+1UBB+QkH8MBcfD0z1ElOdAliLB9R2uraWsQDff88dZ4QOcx8riCqX7ZJH+9Gj/xvhSbSbQ4q2kyjh4BfvMi/cpP8xgWqYdDunXSxW/3EjDkeQDckAfM2wp+INPxU2kgguSCDcb7/wATjLDklJuzXLBRSoggYd/g7w/Rz0PMmpoZZVlKlpEDH0qw6g/awjwcH3AHiKuW08kRgaUtJrB1hQPKBubE9h2xsYjA8ZcqiTLlMUSJonQ+RQvUMvYf1sMOin1xo/2kVvzAOOfuLfE2fMKd4BTxpHdWZlZnYaWDDfYLuANxiwyvNOIZ4Y1p0kWIIFRljjW6gAA6pOuw6jCANsmGjiKsHaSnV/3RD/CcWvioVOWVCsyg+RgCRc6ZEbYd+mFFNwxmcuYJBUzlKqaPVzGlPoGvYlP7LeUbdPfFxm3g6YKaeokqg7xRPIFWLqVUmxYsTvb2whjBoeP8vSnhMlXFq5SalUl2B0i4IQEgg9sBeQ+I1JS1Fe9pZI5ptcWhOvqJvrK6dz3xZcHeGNBNSxTSiWRpF1MDJpAPcDQFNr+5ON3DXClGma1sJpomjRY2iWRdekFEvbXc7sTgAFs78UFmraWop6Zy1OJF0Owu/MCj6oa1rH3vfH3ivi/NKumYPQmGn1IzOY5Lgh1K+ZrD1WHTvg/40hSKfLCiKg+LCWUADzC/b+zi08Q7fo6p1dkvv/VIb+WABdV9DxFUwyGaRIomRtaExDUljceRWbcdie+KvIPDypq6eKR69lidRpj872HS1i6qOnQbYZMvHGXpTKJKuLUYQCqnWwJXoQlyDhecMeJ8FJRQQtFK8qKQ1tIW+okblr9CO2Int/SONfRYOliR7Ej8jh6eGfBtDNl8M0tMkkrg6me7AkMR6SSo2t0GEbUS6ndgLBmJt7XJNsNDgfKM4qKSMU1WlPS7hdxq679ELdf6wxoyQ2yWij/QJsiKXo3DEKASdDDc23OEHHMBoJPQqfyIOGfknhitRRCaoqp2srlY19KlCwt5tWxIvsB1wq4YxpViOtif3YnlGkb7Qw8u46p4quGVEll0awVRbE6lsLaiO+COj4wzKaonajyxruIwROxXTbVYkNouGue/1e+I+RyU9LWUzExQIC4JOlAAY26nYYt6jxJoIKudxI0weOILyV1amUyagCbLfde/fGWGtVXg8qal0p4qDOZaWm1VEEEGuNU0LqcEsApNwfS1jswvbE+Hw8MtRKlbX1U5EUbEhtAbUZRpKkt5RpuAD9ZsVw4srpaWGOly9wiyR6Z5iQpYSAoLeUEFrKbP3OLGLJM4qamQT1sdKxiQsKdb3TVJpFzYhgde4Y9R17amZuyng3LYo6KR4IrSx6pGlJZSTHq3DnSN9+mFpS5rBTZ084I+HWeXTygCNJ1BdAXYjcWttg/yjw5pXWieoaao5q3KySHSo5eoKumxCggbXPTAFT1dPRZ27tZKeGeQDSCQq2YKABcnsMT6mAwsv4tq5ViFHl0zj4iRleZhEp1c023veykk7/VI74kRZdm84HMq4KVbSm0EetrahqUl9uvQj2xooOMKiYRChoJpR8RIyySkRI2oS7Am97KxJ/skYkQ5Tmc4HxFYlOpWY6KVPN6hqBd9xv3Ht88C4gfp5rODaGMcyvqJZrco6qqoOkXaxFrqNIF9t7b4C+O81oDEsdBGpCiYM0UWlRdl0ktYBgFHUXtce+C+rybKKE66t0klAiOqpcyyEX81kN7i3suBjxGz/wCIhjEFNKkKrNaSRRGrKzqbxr1IAt2HXCY4+hFwRHmUlDSrE1PTwiNQshDSyMC+zBPKi79iTge8UKIRQxq9bNU1DyRgxvIPSVe+mFLAebSL2J3tffAcOKKswRw/EPHDGgVUjOjYHuw8x/PEjgbJaqWoSampzIqMGLsdCXDKxu56/O1zv0w2voJfka/CU1YtLBDTUIhtGoaWpIQFt7kRpeRuv1tF8IviDV8VU6yC/Pk1FRYFtbXIFzYXvtc4f+YxOoDZnXCJGNhBTExhrn06/wBfKdz6NN/bHPGYEGWQrfTzG03ve2o2vfe9vff3xWMmRHxmMxmNSB81vjZSL+qp6h/YnQgP94n92FnlXGz0tfPWwxIDMZPo3YkLzGDHcWvYge2HRR+FWWR9YGk/2kjkfkCF/dgIzXKoKTiOlSOJEhYRkIFGm7h4unT1b/fiSyr/APE3OKkf0dVH+wpy5/fr/hgTz/45qoNViVaqQKQXHLYg3RTYBbDYjt0OOrBtsOmEr48x6Kuhl91IJ/sOrf4jgAAk4RqHN3KD5sxJ/cD/ABxWZvlpp5OWWDeUG4Fuv/8AMM9cA3HVuehBB8ljY+xP+eMMeWUpUzfJjjGNg6MNPwJoYZJqkSxRyMqqULorabEg2uNr3F7ewwq74JeCeMWy2Z5VjWTXGU0s2kC5U3uAb+np8+uN2Y8OgOPaYHK61VAAFO5AAt6VLdPwx58NZ9eWUx/qsv7LsP5YVtTxtnVejRw01o5FKnlwMQVIsRrcldweu2Kzg3h7NK6C1NUtHTRsU0md0AJAY+VASfUDv74Qhi8a1ccGdZdNI6onLkVmZgAB03J2Hr74mcTeIeW8iaL4lZDJG6ARqzjzKR6gNPf3wtOI/DVqM07T1Ak584jfQlitwTfUxOo2B6gYZeXeE2Wx21RyTEd5JDv94TSp/LBQAVw34tR0lFDB8O8kqAgkuqIbsSLHzN0P2cQqfi/Mp8weakpdE0sIXllS3kB9QLaB2tqO2xwe+ENFEtNLaNA8dQ8ZfSNXlC9Ta/viTnDBM8oyduZTyL+xrP8Aiwhi94qyzOnjjlrpdCLKugakDI5uFYcobWuRfVffFpmXhE4hlmqa15pY43dfKTuqkgFnZiQSOwGCHxY4gpfgniWoiM4kjYRq4LeWRSdgdvLfriDn3jDR8tkijml1qVuQEXcW+sdX93ABM4Q8OMuanhmkhaV3QMdbta56+UEKRf3BxQ8EUEaQbIgdZJFLaRqNnYC569LDEbhvijOZKaKGho10IukTMh82/UM7LHt/vdML2unqg8sUkrqVlcSIrELr1HXstgfNf5e2IyQ2VWaY5UyFmq2qJx7TSD8nOGZwJ4k01DQLFIkskodiFRRaxtbzMwH4C5wAZPlqPqL3Nmt1w5vBihiWmmYRprWdhr0jVpsLDVa9hv398UpK6JcGlsUGQ8UZpJTGGhoAU1P9LJe1mZmI3KLdb26np07YUqqdF7+UDb7sP7KONqGkjqFnqFDCqnsiguxBkJBsoOxHc2GEG0vlKgG2+/yw14Ea7Ywsg4MpzVUwmLzCWTS+piL+RmG62bqB3wy6OmosvrJtqemj+Hia50pvrmBNzuSQB8zYYVGW01fUTUytMKcPIFRo/UpKtZtjf03HqHXB5lfhrSitK1LS1bCFZNUrn1FmU9DciwGzE98Z47rrseSr4iJV+IVIKVIIuZPMJlYLGhsQtQH2Y2Buo2033IxJizXOKqpc01LFRlokF6klmCapNLAWBDElhYofTjdVZnQ0dAY9cMTipP0a21kR1X2V8xsi+3bFLmvi6gqHkoqdpbxqgaU6BszNqsLkjzWsSpxSIJFBwO88dD8ZWzzRyCwhU6FReUzBe9zYaSbAkE4BIBT0OdMD5KeCZwL3bSoVgvuxN7e5wbZbkdfVxUHxNcYoJBaOOmGllHKdgS+x1FAVI8w82FfxbQLT11RChYrHKVBY3JHuT3OBdtAvRjVHiwiKi00DyMkzyBpDoUhuZa3Vuj33t0wIZpxrX1GzTmJPP5IfJ6muw1es3NvrdB9+KGhp5JAojQm7WDHZb2Pf7r/lizp8j2vK+2lzZdgCpA69xc/LthNxjw0jCz1wXVpDXQSaHlIfVojXW7HS3Qdze2DnjOGtrIlaSFKWFUNg7a5HDyL1VbKhv2JOKjg6cpUIaGmadlYbJ5UvoOzSHZevU3wcy5DPUIHzKpSGBVS8MB0rpL9JJW3NvlpGJ6+/7E2k/wDgr8loYI5kGhqiQHaNV1sbM3RRsNgOuGnlVJmDxgM0dDDYXO0k1tMY7/RRbWN/MRjMlr41HKyekV12BnYGOG4LbmQjXNtbdQ17dcea2kiUp+k52q5Wty6SNfIf1fpgUkybfWkJG3bAo9t+icr4j1lMkAkJy+Bqyc2DVcrkoDdes7A3F7+SIEC/QY57qGuzE9SxJ/E3x0ZUyzNCHqpFoKUKAERhzW2SwMg2jvtZY7t/WxzevQY1x/SGZjMZjMaEHVuYcZUEFxLWQAjqocM37K3P7sJ3xI4wpaiupKmkZnEFtZ0Mt9EgdQNQBP1u2L3LPBC36+r2+zFHb+8xP/LiD4k+HdNQ0STQGVnEqq7SNe6sGHQAKPNp3tiSiRmPjk3SCkVfYyy3/uqB/wA2AzjLiKvr0SSqh0xRk6WSF1QFrba2ve9hYX7YefAGW0woaWWKnhR3gRmZY1BLaRqJNrk3viL4wU3Mymo90KP+zIt/3XwAJeg4OzCqRZCQI3AZTLLsQdwbLqI29wMaOKeC3oYkkeRX1vo0qpAHlJ6k79D2GGlwBUa8vpz7KU/ZYr/LFR4sSxmj0l05gkVgmoaj1BsOuwOOdZZb6m7xrWxPYLfCqXTmlLe1izDf5o4H7yMCWJeUZg9PNHNFbXG4Zbi4JBBAIG5B9sdLMUddXwtvCGpSFK+J2VFiqWuWIAG7L1P9jAY+b5/W9DNEh+yqwAfibSfkTiDwlwA9ZVzw1E+iSE6pCAZCxNiSGJG+4JYg3viE1Y6YZ+LnFVHNTxJBURyzRzhwIzq20up8w8v1h3x7zHxsj6U1JI7E2HNYJf7gusn7tsReMfDKko6CWaMyyTIUOt27GRQ3lUBfST1BwxuEcvgjpYHghij1xIxKIqkkqCSSBcn78MBNcLV+cSmoSgQxiSdpZfKgMbOSbXl6DYiwF9sbc64HrXqaVMyqtZqHKKdTSaLadrEKovcbLtt3wfcJ1CxZpm6uyquuN7sQAAUv1PzfFP4i8a0fNomhnWZoKkSOIvN5B6rN6CbgC18IDVn3hZR0lDPKGlkkjTUpZgALEX8qgXFr9b4PuEcopo6eF4YIoy8SMWVACSVBJJtcnC04j8T5K2CeCkonaN42R3YlmRSDclUBC2G9y1seMkyXPK2niHxXw9NoCpZwpKqLA/RDW3TozDDAL+Ac4p6bLIhUTRRBGdPO4Xo52FzufkMJHievjetqniOuN53dGHQhje+++LTKeFI2ecTMzNFM8Rttq0G1z1bc/PFBn9MkdRKibBWFh8tIPW/zxClFvUupRWxacK5RW1WsUcYIuNbkqAtxtcsfl2BODLhXw2kqGqYaurdRFIokiiJKszIrg3ay9COqHEDwi4ppqJKr4mTRqKFFCsxa2q9goPuMW+U8c1MtVWNllG03PZCGk+oUQJ5gp072uLuv+R/V4S22usJuBOCqKM1AMCyNFUtGrS+eygKV2PlB36gA4RmZWWSZfaSRQPuZhhp5PwpmFbJUiqrGpxzQZooT1ZkU/VIFtOnqWHyPXCszDL1ilnjFzy5ZIwT1IRioJttfbDHC/hfLxroaAwx3eJlYFzYEqLWsN7b+4xqznjCvqpC0k5jumkrDdBpve2x1EXPcnAqjWIOLOnpJpXAVdBKkgvttcXPT5jC1UFwuL3dvrIvJUKT3v1P343xTXeyKzm1gFF++LBMiURSO7FmRmFhsNja/vvi4+KhgmCxrc6CoSIXJbUCBt3PzxDmvnS0q94gtySgzOohoFaaOkg2WIxDVKbRSeZrmwugYbEEFhttgazvJaemlcuzSOKgqZJm1OwBO5Hc+5tfBTlAzSohoY1CUUKnTHMfPIx5Um+giyjRrFiAb2scWFPw5QUQWqq3EkvxLhp6g6i2kuNl7m4HYm+G42q8MIyp36BGUZbV1ZT4WGyNKxWaXyoTpfoPUdtXTpa2Cek4CpoUEuYT820crWZtESsrLa24J3Y9Tvtti1hz+rqzGMvgCRmeQrVVAIU3Enpj2c+UsbnoVsRviPVZNSU6LPmdR8RKYpSvON1DgqAIotwCSTsAf3Yaio+DlOUvSfT5881o8pphygygTyqY4FIU+lbB5PwAHzxGqsvpoeXLmlQamW0bRREeW5Y7RwJu9hfchj3OJwrK2sYCnQ0UBcDmyqDMbIfRFuqC3Qtfr0xDy6SmppNFJE9ZXMset9Wog3JIkmN1hFreUfKy4ZBNV6ypUEf0CnCjchTOVAc3AN44Ra/XUw+WNGTsi3XKoRIWID1sxZkJ+j31k66gg38qkKOmoY15hSqFSTNZhLqA5dJEraD5WIHLF3ncH6zeXfoBiZXNJInMrH+CpAbCFGtK+4AV3S+m9haOLftq7YQyIdCOxj1V1aikNK5Ajg8gNrgaIdttKAu1hq98c7J0H3Y6JzF2FJJcCgokjYIgssshKGwsNogSPSLu199JuMc7L0H3YvGKR9xmMxmNSDsWOUFQ9/KQDf5HfC98XM+o5MvngFTC010Kxq4Zrq6kiwvbYHrhd5RwNmmYxRyM5MDAaDPOSNI2GlBqIt7EDpgkHgqEhkeSqLOqMypHGFGoAkAliSRe3QDEFmnhXxYipKGGAwSyyxhhsVVLamK+a5b0kfVxV8QeKNZXRS08dPGsboVdUDyvpPXcWC7d9OLnwT4do6qCaSop45ZElABkGoBSikeU+X1a97Xw4Y6NFQxoiohFtKgAWO3QbYAObOFeHcxroitK7CnRipvNoQMbMRYHUfUD6T1xd5l4RSU9JPUS1CFoomk5caEglRc3ckbdfq4I/AdtCVlOfVHIpP3kMh/8Ax4OOLMypo6eaOonij5kbpZ3AJ1KRsL3P4DGbk74M5cx9WQqdQ6jcfhjynQe+NiwsQSAbDqew+/2xqSdLQyalDdiL/ngHyviKmos6q5ZpQInhHmW7ea0W1lBN/KdsK6szOeVQJZpHUCwUsdNh0Gn09Plix4Cy2GoroIJ1JicsCAxXojEbixG4HTGEMenbNpz25QweOfFemqKaamghlbmrpEj2QDuCBcsbHsQuIWQ5pn1VTxRUiGKFFCLKEVLhRa5eQm/S10HUYYNRwtSRU08cFPGheF01BRqN0I3Y3Y/ica/CmvX9EQPIyqq67sxAA87Hcnbvi4yshqhcZb4fS1GZPTZhUEy8oTM6kyFrkKBqcDcD5EDTYYIuNuBKKhpEmiRmdZkDPI2q6m4sV2QAkjooxoz/AI6pafORVRt8RF8KI25JB8wZza5IUjddwcUfGfiJUZhTPHHScumurNJdnPlYFfMAEU6rbb/zwxDzrKZRBJGqqqGNhYAAAEEdBsMLrhHxDoabLKYTzXlCG8SAs4OpuoGy7faIwHnIK6uVWraxijAEJcsLdR5RpjU/OxwBpGNwRuCR+WEpxfhWjXpfVXFpE1S9OllnneVeZ1Go3sQDa/4nEnhLhZ80nlaWYRldLOdFy19hYAgDYdf3HAoFGo37HBnwFxK1NLLyoHqHkQKqL7g33sCbW9gcTJV2K6F3xh5whwPRw10sDR88JAkimazbszA+WwXt7bYuqjPaWhzCq58qRKYISq9zbWLKqi5NuwGA2ny7NayvYSP8A704vovcxBzYbEtq1E/WQ/d0xc8PcAUsGZPDKDU/0ZZtUu93aR1by9CLKNm1deuHG6Vkv+x4y/jCWWesbLKZ5+bIhDtsqlY1Q6hcAXK33YfxADouBp52qZqmQIwlk1ond7ktvewXUdtjthornVLQ1dYJXWNSISqKP6hFgqj5D92BjK6qsrJag0dPaGSZ35s21rqgtb3vfYX6jBJOv2hFpPoDHKVjoo5+WASYmZybndlvvfYfdjatW9RVKtHE07hCLAEAXKm5Ntl26mw6b4LqLgaNcujnlleQnlFY7lUVTIilbXN9r+33YI8/4iosuqoEQL5IpV5FOqlgzGLSCosFLWO7WvbEfpJu33+TVZpJUufwBVJ4f1D0881VPywjtqgj3uwPmBbpb9r8MGjR5bk06myQgwN7vI5Dr97Ha/Tbr0GKGpqMyq6arZVWjpdUjuri8zCwJT+rt3spF9icXUOS0GV1KSzuCzQuzTVDa3Z1aMAre5L2YjygtY98aUZNt+lfSZjmFUlIlNEKWLWdFRLZmYmOXdY7WtoLEE3BNt8b4sjoqMLVVsnNmFQ6tNNuTYvfSguNyAbAE36Y002c1lWlIlHDyIxK2mqm6MSkvoj7jQWIY33ABAxuTKaOh0VdbLzpxUODLLuTbXfRGL2uQDYA2PtgEboM1rawxijj+HhM8hWpmF2NxL6YvkpO7bXAFsaGpqOgs8peprZYXsWvJKWuNOlRtEu777AC++2JFLUVtc0fKBoqYzSFZmAMz35hsEO0Y06hc3N7Ee2ItPPS0itDRRGoq3gbnFSGYE2808hPlHU269bDfCAtJ6WpqSXrpPg6bmeaGOSz2Ed7yT7aRpG6pbqbnGnJ6x5FjhyqFIYAEBqZEIW9mJMcezTE/bJC3HVsfMxo0RhUZvKJDzvLToCYg3LuAke7TP6Rc3+QF8bJOdOivVv8DRqFBQOFkYCNjd5AbRKRtoXze5F7YANNEY4nZaNTV1hUCWoka4jGg7NJYhQL3EKb/Idcb9ISe/8A53MFv5j5Yqe+q/2hApFthqkf5jp8gdngIiHwNAiajIQEkcaFvpUj6JCOsh85vsB6sL7i3xHVUalyocqG5DTfWe5a5W++4O7t5j8uuBKwL7jjiOGjWRJJBVZg6NHtskAZWU6VueXsQbXLttc2tZKY+s1zckknck9z/M4+Y1jGiW7MxmMxmKEdI+DVVryqIXuY3kT++WH91hgxrKmONS0zpGndnYKPzO2ObeD63NWjeny4y6C2txGq7EgLcyMPJcL9odDgoo/CGuqGD1tQqn3dmmf+IA/aOIssgeGnGNPlj1ay63RioiEQDatDSC4NwLFSDcnF1mfjTM50UdIoY+kykux+6NLb/wC8cVXDfCNMmdvQ1CmaNQdOoldR0CQE6SPq326Yd+WZTBTrpp4Y4h7IgX87DfCA5wyHLMwqaqaGAvDNJeSZdbQi2q51D1AXfZbHr0wc5T4IXOqrqrE+pYVub9/O/X9jE1DyOKSO1RHt/wAH/qiwwc54kpKX/wAzURRn7JYaj9yi7H8BgAQPDuVRCoqonQOYZSil9/Szr06X8vti64jhHwkwAsAhNh8t/wCWB3M+I0Wvq56Ya4pnLKWuvU3uQRf1FtjbrifT5Pm1cp0RMsRBudPLUi3u9iwtt5b4xlCTlZvHJFQoBwffFjw9mRpamKfTq5bBtN7X9xextcfLEjh7JlqFLlyFBtYDc7A9T06+xxJ4nymOGJDGpHnsSSSTsf8ALtjRzjtqZ6S12LrOfFatlBEXLgU/ZGpv2nuPyUYFcroGmWxchENgu5t91zYYrMWeTZmsKvqBNyCAPxv/ACw2qX7Qg05fuLrJcujjr6RSoZWYgh7MCbWGx26kYY/HKr8BUA2H0ZsOm43AH5dMKCqzOVmjlRTHob6NwL+bqNyNJO17Y9VlNLKS9RK0jgEjUS1vuv0HyAxjKFtOTNE/VFBfTcdwQ00K2eSVY1DACwBCgbsfn7XwLZPkFTWtI0CALrJZmYAKSb2+0evZcT+H6ZOUjhRqN7t36kfhi84O4ggpPixO+m8oZVAJZr3vYDc9vzwr120XRyTaTkyTwT4dwvWTQ1bNJyo1cBDpDavc+rb3BGDmioaahzW0SxwRNQkt0UXWXdmJ6mxG5PtgCyniarqK+R8rhu7wiM80DYK+7+oKLbCxJ/E7Ys5OCJ5swpUzapM7TJIwCEWXl6TpHlCgHVvpUW33PXGqulsYOr4WOfeINOmYxyUgNWwgaIrHexYsGUBrHUOu6BsRDSZpX1y85v0eZICF5d9RiVwSD5tWrUw6lD129yWryyky+toGjWOCIpUCRybXsikF3Y3NgDux74p884+R8wh/RsZq5EikQgBgvmKWIOkllGkkkC3TfqRQFjwnwbTUldNHbmkQpLrlsTqZ5Ax6WHpHufnjSvH8FPPVxRrJVTPUkxxwjUG+jjHq6eoEWFzsdsVkXC1ZXVzDNJeXqpwxigNgUDkBG3KmzEncv16jsQZE9BlT1oZo4I0kQLqN3IMKMVHV38xY2F+p2wCBWHL8yqctQzTJBRoqgRRr55FDAeY9rdeo6enBO2V5flE9M/liUpNqkc3Z2HLt97btZVHc7b4F04grKjLWipKbTTorcyqkNrrrLfRjubW9yD1A64IY+EIaergmrpjUyMshllqCNA0BSLKfKqi5NunyGEMqa3iOqq6at+BgApWaRnqZSV8mhdQRft2BIO9ri4F9riHh2npKlJ8wqPiHMLu8tSRpBVowNCnZR5jYb7na2KzMuK2nizCKggaaN2ctUemJI+UqsQT6mGlrLtewIvizHDkaVUc+a1AqCIZJCZbLFFpaIeVdltZyDfrZdrjAIh0+eVVUtIlDFyoxK1qqYeVjol9CdWGgsQT0KgEY3RZdSUOiqq5DNUmodea41O1i4+jjF7eax2GxPUDGqnzmoqVpYqGPloszWqpV8hOmXaNOrfRliCdgVAI3xthpaWgaOaYtUVrTyDVbVNJp5i+RL+UFiOlgC25wASIIauuKczVR0jSykKptUNfmE6iNogASpAub98RaLME5Rp8qhRrQaZpjtHGTa5JteaTrsO/UjG4UElUFkzF1go+ZMxpw2n6zlufJfcC7KVFl7480tVNVQrHRL8NTLAivMyWLC/mEC9rm45jd7kA9cIDYeVS1J9ddmZY39OsKYh1+pBFcqPewHqtiNnNXDSBKjNZlllBHKp4x5FtHsUjJ8zBioMr9Li2nFNxHxxTZcJKbLwJZ+Y3MlclxcrYlnveV9RO17DcbWthR5jXyTyGWZ2kkbqzG526D5Aew2GKUbCy94x41qMwb6Q6IQQVhU+UEAC5NgXbbqdh2AwMnHzGY0SJMxmMxmGIzGYzGYAG54FTmOtqoG9Rj3HzjfSf+c4dpOMxmM/hYkeMM6gpuIYqkOHjVUMhjIax0vGwNvrBbG3XcYsc28aCfLRUpJOweY9+1kS5P7QxmMweIP7AJn0mY1VXBLUq0M01o4WKmEW1W2+uFBc3bc2Pfpg/yXwTQearqGck3KwjSD97tct94CnGYzCTsGeaHJoKDiGGCGPTHJBdQxLblZN7sSb3j/fhtE9z0+eMxmAZzJl+Yx00lTG1yBMwQKL3szDbt0A740ZxmMtTGwWBhEhBZ7E6ew1EDSl72398fMZhaq7K3dahHwt4UzVMaTTTJFFIodQvncqRceyqbfNvux4XhyGlzOamK8xEjV4zIATuEJJ2AvqLdu2MxmMpSbTLxxWyPfHy/0ZT9mRSPyI/ngYarLeWNGkY7AAHc+wHUn5AYzGYMKThbKzzcZ8CDgzgWtrYhpcQwBipZjvfqRpXzG19wSv34MeC+AaWKvqoJ0FRyljZDINjqUFrpfSRc2Aa9sZjMbHPZfcRZpT0OZ08kzrFGaR02HZWuAFUX6nYAYFs84zlra6kbLIHDxGREkmWyuZFUHa4AsBezMD8vf5jMD4BKr+CpnqaRs0qWqTNKUMYJCp5Sw0kWAuR9VV+89cX/ABC9JltVQPZIIlE4bSu5ui22UFmJItfck4zGYGBRzcR1lfXKctiMAMDJzqhQLprBLoNxsbDo533UYs+GOCIVqql61vi500Eyy9PMtzcEkEC1gDsABYDHzGYQFRVcYJ+j5qSliknk+mDMi/RxJzHIct0K6bEadj0uMWUvCk9RU0r5tMJtZcinS6xR2TULdydtz1/rHGYzABHzTiSKOPMaShgMxJYfQgCKJORGrMWHl8pD+UdSpBtfE1OHb1EU+cTxzWhkkCGywwhTENr9QQ25brYA3tjMZg+gumqnzaoqlpYqGPkxLKwFVIo030S7RJ9YaCxDHYFQCN8e6ZaahaPQrVVe9RJqtZppAOalyekaXtfoNu9sZjMAjzLSovLqs4lQRK8zLTHeKNtbH2vPJckD3HQb4W/F3iLNVRiCAGGDlLG4v5pAo7kelbk+UdR19sZjMVBX0AHx8xmMxYjMZjMZhiMxmMxmADMZjMZ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53057" y="1214462"/>
            <a:ext cx="494652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4800" y="3933056"/>
            <a:ext cx="4612684" cy="22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>
          <a:xfrm>
            <a:off x="5650584" y="1664804"/>
            <a:ext cx="1303584" cy="504056"/>
          </a:xfrm>
        </p:spPr>
        <p:txBody>
          <a:bodyPr>
            <a:normAutofit/>
          </a:bodyPr>
          <a:lstStyle/>
          <a:p>
            <a:r>
              <a:rPr lang="hu-HU" sz="1400" b="1" i="1" dirty="0" smtClean="0">
                <a:solidFill>
                  <a:srgbClr val="194C89"/>
                </a:solidFill>
              </a:rPr>
              <a:t>Falvakban</a:t>
            </a:r>
            <a:endParaRPr lang="hu-HU" sz="1400" b="1" i="1" dirty="0">
              <a:solidFill>
                <a:srgbClr val="194C89"/>
              </a:solidFill>
            </a:endParaRPr>
          </a:p>
        </p:txBody>
      </p:sp>
      <p:sp>
        <p:nvSpPr>
          <p:cNvPr id="20" name="Szöveg helye 4"/>
          <p:cNvSpPr txBox="1">
            <a:spLocks/>
          </p:cNvSpPr>
          <p:nvPr/>
        </p:nvSpPr>
        <p:spPr>
          <a:xfrm>
            <a:off x="1403648" y="3897313"/>
            <a:ext cx="187220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none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b="1" i="1" dirty="0" smtClean="0">
                <a:solidFill>
                  <a:srgbClr val="194C89"/>
                </a:solidFill>
              </a:rPr>
              <a:t>Városokban</a:t>
            </a:r>
            <a:endParaRPr lang="hu-HU" sz="1400" b="1" i="1" dirty="0">
              <a:solidFill>
                <a:srgbClr val="194C89"/>
              </a:solidFill>
            </a:endParaRPr>
          </a:p>
        </p:txBody>
      </p:sp>
      <p:sp>
        <p:nvSpPr>
          <p:cNvPr id="21" name="Szöveg helye 4"/>
          <p:cNvSpPr txBox="1">
            <a:spLocks/>
          </p:cNvSpPr>
          <p:nvPr/>
        </p:nvSpPr>
        <p:spPr>
          <a:xfrm>
            <a:off x="207176" y="1598619"/>
            <a:ext cx="3572736" cy="78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none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Általában nincs közvilágítási hálózat!</a:t>
            </a:r>
          </a:p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A lámpatestek kb. 67%-a kompakt fénycsöves</a:t>
            </a:r>
          </a:p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Alulvilágítottság jellemző</a:t>
            </a:r>
          </a:p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Kb. átlag 40-50W bruttó teljesítmény/fénypont</a:t>
            </a:r>
            <a:endParaRPr lang="hu-HU" sz="1200" b="1" i="1" dirty="0">
              <a:solidFill>
                <a:srgbClr val="FF0000"/>
              </a:solidFill>
            </a:endParaRPr>
          </a:p>
        </p:txBody>
      </p:sp>
      <p:sp>
        <p:nvSpPr>
          <p:cNvPr id="16" name="Szöveg helye 4"/>
          <p:cNvSpPr txBox="1">
            <a:spLocks/>
          </p:cNvSpPr>
          <p:nvPr/>
        </p:nvSpPr>
        <p:spPr>
          <a:xfrm>
            <a:off x="5103311" y="4303365"/>
            <a:ext cx="3777138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none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Belvárosokban önálló közvilágítási hálózat</a:t>
            </a:r>
          </a:p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A lámpatestek kb. 80%-a Nátrium fényforrású</a:t>
            </a:r>
          </a:p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A 20-30 éves installációk és jelenlegi igények gyakran összehangolatlanok</a:t>
            </a:r>
          </a:p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Ütközés fasorokkal</a:t>
            </a:r>
          </a:p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Fényszennyezés!</a:t>
            </a:r>
          </a:p>
          <a:p>
            <a:pPr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Kb. átlag 50-100W bruttó teljesítmény/fénypont</a:t>
            </a:r>
            <a:endParaRPr lang="hu-HU" sz="1200" b="1" i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791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5" grpId="0" build="p"/>
      <p:bldP spid="20" grpId="0"/>
      <p:bldP spid="2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74576"/>
            <a:ext cx="8610600" cy="838200"/>
          </a:xfrm>
        </p:spPr>
        <p:txBody>
          <a:bodyPr/>
          <a:lstStyle/>
          <a:p>
            <a:r>
              <a:rPr lang="hu-HU" dirty="0" smtClean="0"/>
              <a:t>A magyarországi közvilágítási hálózat jelenlegi állapota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volt</a:t>
            </a:r>
            <a:endParaRPr lang="hu-H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02376" y="5743525"/>
            <a:ext cx="2006600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lett</a:t>
            </a:r>
            <a:endParaRPr lang="hu-HU"/>
          </a:p>
        </p:txBody>
      </p:sp>
      <p:sp>
        <p:nvSpPr>
          <p:cNvPr id="31746" name="AutoShape 2" descr="https://encrypted-tbn2.gstatic.com/images?q=tbn:ANd9GcTDqjDCeKgRgh7HTH158p4Om6SCmmqjZSAxWYG2mCzMQTfIjrh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50" name="AutoShape 6" descr="https://encrypted-tbn1.gstatic.com/images?q=tbn:ANd9GcRTONiUJiECAB8W9nHicBkeMAzlmkGEjLVE9Rmbnta93hWkgMJ6hPkyH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52" name="AutoShape 8" descr="https://encrypted-tbn1.gstatic.com/images?q=tbn:ANd9GcRTONiUJiECAB8W9nHicBkeMAzlmkGEjLVE9Rmbnta93hWkgMJ6hPkyH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60" name="AutoShape 16" descr="data:image/jpeg;base64,/9j/4AAQSkZJRgABAQAAAQABAAD/2wCEAAkGBxQTEhUUEhQWFhQXGCEaGBcYGSAfIBwfISAfIB8gICAhICggHB0lHCEcJDIiJikrLi4uHB8zODMsNygtLisBCgoKDg0OGxAQGywkHyY1LCwsLCw0LCwsLCwsLy8sLCwsLCwsLCwsLCwsLCwsLCwsLCwsLCwsLCwsLCwsLCwsLP/AABEIAKgBLAMBIgACEQEDEQH/xAAcAAACAgMBAQAAAAAAAAAAAAAGBwQFAAMIAgH/xABLEAACAQIEBAQCBgYGBwcFAAABAgMEEQAFEiEGEzFBByIyURRhI0JScYGRFTOSobHBJGJyosLRU1RzgpOy0ggWFzRDY9NEg7Ph8f/EABgBAAMBAQAAAAAAAAAAAAAAAAABAgME/8QAJREAAgIDAQEAAQMFAAAAAAAAAAECEQMSITFBURMi4UJhobHR/9oADAMBAAIRAxEAPwAt8Gm1ZXCe4aRT+Dtb9xGDq19scwcMHNTG3wBqjGreYQsdIYi/pva5Fu2Ls5zxDH/r340+r+MRxFFvoUeA55ctdB9goLfNWlU/yw3745byHiSuo6iV4b8+Qnmq0VySW1NdLAqdXyFr4Ij4v5mnrWD/AH4WH+MYAC7wwXl5rmkXvI5/ASsR+58NQHHMeVeIM8FbNXKkJkmBDqdWjfRe3muDdB1J6nBXF45zD1UsB+6Rh/I4EBd+DlJGWzCF40bRP0ZQfrSL3H9XBDx5wtR/AVci0kAkSCRldYlDAqpIIIF77YVHCHiL8HUVUxp+YKpy5USW0Xd3sDoOr1kdumCrMvGWnmglialmXmRslw6EDUpHy98ICXwFwNQVeXQSzQXkOsMwkkUmzsBfSwHQDtgf8SOBaWklohTiREnl5cl3LWF03XVexsW9+2JHh74l0tHRpTTpOWVmOpFUrYm/dwfftjR4kcd0lalL8OZNcM+sh0K7WPfcHe2J/cPhOn8H4fqVUw/tKrfw04B8l4SkmM2iZVMMrR7qd9Pe4O33Ya8fiRlrH/zFv7UUg/fotgI4YzumjmrdUyKr1DPGWNgylmNxf5Wxgp5Kdm2sG0UWY5RXQT04NQWkdisLCV/Kdr2J3S9x0xaZr+m1glWaZ5ICjCQa428lvN6hr6X6b4l8U5rA8tE8c0b6ahdWlwbC4uTY7DbrgxzOeOSnmVXRrxONmB6qfnhPLJJNof6cegxkvFmexU8ZipubAEAjPIL3UbD0OG6e4vjTw54iVdKai9DrMk7SSi0iaHcliPQ2nr0bfDH8MpNeV0p/qsPydhj5wQ1q7NU9poz+1Hf+eN1K3RhQvqTxXjXMHrJKd1DU6wmNZASCrltV2C9ja3yxaTeKFHNX0lRpmjSFJkk1KCfOE02CM1xdTfpgxrqdf01EWUHXSFdwD0dj/PEbi3h6lasoNVNCVeR1cctbN5LjVYeax3F8UBBzDj3L5qqikjqABG76y6smkMtrnUo74tq/PaWasoWhqYJdLSA6JFa2pO9jtuB1xT8X8CZeslEFp1QS1IjfQzLdSkjW2O26jpbFfxP4XUKyUqx81BNNy28+rbQ7C2sHe6/PAwDfNaaOSvpQ6I4aGYWZQw2MR74pJeCaCWvnjeljC/DxuAl47EvICRoK2JsLn5DAlmnhf8NUU0dLWTR87mea266FDbaCnq3/ACxkPDebRVbRQZjql5AfmSFt0DkBPOJDsxJ9vNhWkw6WVL4V0kxqtLzRGKdkQKwI0hEYA6lJPqO974roeEq6OkpqiDMpLSGEiJ9RVGdlAIuzLZSb+jtiTlEnEETVIjWnncSjm30eZyiG43j20aR23B294kXE2YpQQI+XM0CGLRKrHcI6lbgBt2IC9uvTthgWsZz+nqTcU1VIYR7C6Kx/2QDamPbEWLjSqip1Soy2cIlRqMsd2GpZ9TL6dIOu6Dz7m3viTJ4orHUrJU0NVD9CyFSu/qU3GvRcC1j94x8pvEeganeMysrtUmVQY29JqOaLlQQDp+fbCYEhfE2haSp5hlhMsKoFkjN9QEgIOjVb1Lvi3hqMsrpYVY0s55DBg2gsGvFbr5gfVb7jj03EGXVM0/09M4enRVDldyDNcAPY3AZfzGIi8D5bUmmBp49L07M3KJS7Dk7nQRv5m6+5wCIlL4d0zfDmF6imeSmLs8MzAlhyvtXsPM2wt1xqXJ80ih1Q10cyGlDGOeO1lsSVDC5J62JI7Y95d4eqPhzT1lXTs8LMdEmwI0dBYbHUbi+9l9sa48rzaKC8dbBOhpQ2iaLTpS3pUrckgdCT7YQyfJxNmELn4rLXcLKCXpXElzoAssZ83Sx64iScUZVUhUq1VJAoGmqiKMPPvZiLDbrZsTDnuaRSfT5aso5gLPTzr1CDYI3mNxY40zcbUhS1bTVEKhbEVFMzL67ncBgR88AG6m4ThID5bWzQgliOVKJYv1gt5G1Aj7iL7YkRyZrATqSnrVB6qTBIfM/Y3juTc9RirpsqySqYNTSRRyXaxp5jC4u40+UEfVva4xaDh+tib+jZi7KOiVUay33e3nGl+3XfrhMRXV2Z5fMw/SFLJSybfSSxslv1fpnj26d9Q64UXiAkYrpBDM08emPTI0nMJ+jXbX9YDp+GHgmZ5jFYT0Mc67XammH/ALf/AKcuk+31j3wj/ECVWr5ikLQKQn0TIEKnlre6jYXO9+9798Vj9Bg7j6Dj5jMbEDq/7PtTtVxe3Lf8+Yp/gMOC+OY+CeNmy6aaVIVkEosULlQvm1Cx0m9tx074NR45P/qK/wDHP/xYgs3ZeeTxVKOnNJ/vQa/+ZcOLHNVXx5zM0jzH4fSU03iEl72VlJ1aBa6n7PbBuvjivehb8Jh/0YQEqtUR8URbC0sIvt/7cg/igwypKCJvVFGfvQH+WEDnHiGk2ZU9etOy8lApQuLtYv3tts5HTBWvjjF3o5PwlX/pGEFlLPlcP6frIXijaPTqVCgKglYm2FrDq35nBDLwpRkH+iwg27IB/DAHX8cRvmjV6wuFZApjuL7IFvfp2GLhfFCH/V5fzX/PGGWORyuJtCUVHosFvbfr3x9x7mYFmI2BJIHyvjxjqMDdyxiTltCshYEkWta34/LEUSYl5XWLGzFr2I7DESuuGsdbVnrMMtEYBDE3Nt7Y+vkw66vzX/8AePeaV6SJZb3vfcY2/pJPc/liLnSNUsVsqYZ2XdWZf7LEfwOJ2X5pUqzGKomRjYsVldS1thcg3aw98VuN1JIFJv7Y1fhhFJvoUZJXZlU1cSRVTmoKsI3eQ7AC7DUQTY/ccEec02fQyUxnmV2MwSA6o2tIQbdUH1QfVcYG+Bs2ihzCnllcJGurUxvtcW9r4ZfGHGFDKKQxVUTGKsikYAnZRqDE3HQA4zt/gckk+A9ntfnymnNTCjaJ1aI2jN5bMFB0ONiC3YD5425zxNnQanaqoF+jnV49EbDU+llCbO97hj0HYYJOK+LaGWOLl1cLMtRG9g4vYHc/cAcWnFPEtHIkBjq6dytTE1lmQ2Abc7HoB3wJ2ukgHnfiLVCWmlqcukh5LNbVrQOWQqQC8YsQN+/TGQ+LEPxYqHp5VUQGIqrKxuXDA76Rbr+eLzxrzCGWjg5U0chFSPQ6ttok32PTphccIsBVC5G8bD+GJnS7RcY2vRhZB4r0KzVMknORZnVlBQEgLGiG+lj3U9L7Wx9g48oDl8cHOIlUx+UxyDZZVbrp0+kX64uPDykieSsDxo41RndQfqW7j5Y01PDdIcskkNLBzFaTz8pdXlnYeq1+gt92HFpxsmSp0T340oHrYHWrh0CGVWZnCgEtEVB1W3Nm/I40VElFNS1O9NKeezDeNiQXBuOtwRfG7MuBMvNVAvwkaqyS6gt1uRo0+kjpc/mcUVf4c5fyKyQQsGhdglpH2AVWAsWIPU9cUxF9UcC5dJUunwsQQwqQI7oL6mBI0Eb2t+WA3L/D+mYUjRtNC00Bd3jksdQWM3Fwbepthi6fwqolqBFC9RCOWX1RyAG+oDup2A/jhMjN6mJ7JUTroJVbSNsL2sBewGw2HtiJRlLx0NNL0aWW8N1a8jkZnUoXR7a/pAttOwBYCx9vkMeY5c3SAFamnlQ0pbTJHpKxgC6goN2AOxJ7YXlNxZXJo0VTjTfTcKbX69VN7/PEmLjmtVNGuNl5RiGpBshsCNrb7DfE65Pyiqj+BpQ8R5srkSUEEzc1SeTPo30CwAe/bfG1uN5IgPiMtrUGki6Isiizgkkqw2HS+AzhvxArpqhI0p4JJJHBADMgJVPckgeUYv8AO+NKuBR8VlpjUrIAy1CPezqWNguwU2G/W+Gtq76S0r4SariXJKg2qUjVrt+vpyp3cH1Fetr99t8bKDIsre/wNa0J3sKasItu/wBRmYdLbW7/ADwNL4mUz/rIJgLseiMPNIr/AGvYEdMToOJsil/XxR6jfd6Uk9ZD1VT7r3/hgTl9QNL8hgmR18f6nMRIOy1ECt3H1oyh7DCO8RxL+kaj4jlmXyauVq0fqktbVv6bXv3vhn06ZCd4KpYP9nVSxW3+yXAH5YVPHQj+Pn5MxnjuumVpOYW+jT6/1rG4/C3bGkPSWUOMxmMxsQNPL8mp04kkpngiaAuwWJkBQaoeYLLawsemGx/3Jy7/AFGl/wCCn+WFHn/ElL+n4qyKVXgBjLuoNhsY22tc2Sx2GGS/illQ/wDqr/dFKf8ABiCwG8TeH6WnzDLhFTxJFIwEiKgCsFlTVcDY3ViPuwyjwLlv+o03/CX/ACwqfFnjGkrBTNSSF5IWcm8brYMFtuyi/mUYOz4vZZ/pJT90L/5YBAV4w8PU1LUUBggjjjdmEiooAbS0fUd9iRgg/wC6dF/qsP7AwKeLXGtJXxQClLl4nYnUhUWK27/MDEz/AMT6a36qcn+yn/XjDMputTbE4q7BLxIyyOCqVYUWNGiU2UWF9Tg/wGBXBJxxxFHWyRvGjpoUqddt97i1ifngbxrjvVWZzrZ0HvhPk9PUyVC1ESSaVQrq7bte337flgr454Qo4qGeSGnRJEUEMoNxZlv39rjC94E4oWgld2jaQOmmykDe4IO/3H88EvEPidHUU00ApnXmoVDFxtfobW3xlOM97XhpFx1oPuEuB8uloqaR6SJnaJSzG9ybbk79zimg4Nof03JTtTJyPhFkWO7WDFrE9euxxS8OeL60tNFAaUuY1tq5oW+5I20G2xxAk8VAcwFctMNoRCY+d13c31aNvV0t2642Mw28QeA6GKgmkgplSRSlmBa4HMQN1bupIxb5b4eZY8MTmkXzxqx8z91B+1hd8Q+MBqqaWD4RVEi21CfVp3Bvbli/T3xLyvxdqEhjjSgDiNFQNzG30gC9hH3t74PoFnwTwJQzGtE0GoxVkkaedxZAbKNmHQdzvgR8S+GKekro4qeMpE0AfTqZvNrcE3Yk9ANumJmQ+IdXDJUtFQmQzSmR1Gs6Cb7bLff526YqeL8+q66ohd6J45AhVEVJCXFySQCtza/bpiaY4tX0GcxpVQAqOp98SMmy6KTeSULZh5De7i6CwPudRP3I2PmbUdUqBpqaaJNWzPE6i++12AF+u3yxWxSlSGHUEEfhhpOhzcduDd4p8P6GCAyRpICJI1/WMdmkRD1PsTiy4t8MqCCDmRrKDzY1N5CdmkVT1+RwGZzxhmc0LJNTRrGSpJETg3V1Zdy5+sB2xe8R59nklO3xFFGkIZGLBLEFXVl6zHYsFHToe3XGcNqdsJVfDz4l+HlJRUomp+bq5qodT3Fm1fLrcDC/yjKEmnSNiwDBtxa+wv3FsG/HmZZ1JSEV1LFFAHUllABDXsv/AKzGxJt0wDZVNOJ4zEqmTfSD0PlN+47X74qd1xjhX1B7wt4awVEsyNPOgjVCpUpc6tV73U+w6YkN4cKtHUTCrqQYmlGi40kRuyi4FuoAJ+eI/ClbnAnlFPDAZDGpcPawUFtJH0g3vqxOaXOzS1S8ql5IabnfaBJLSafP8zbbChevRSq2Tajw2dJoEXMqvzh7Nqa62AO1nHXv92Ik/BFSsNaRmlSRCzBlYuRJaJHOr6S1yG07g7AYmVc2fcymJSjDksIutt0JOrzfZB/HESoGecuuDCj07mo63/UpfR/9vT173xRJOfg/MlqkRc4k1mFmDtFcgBkBWxkPUsDf5YU+ScPPV1j04kCuC5LsCQSp32HvhrN+n/iYyfgeaYX0+rTo1R6r99WrRb5Xwt+E1q/0k4puSKm8oPMvovc6+m/W9sJ2k6Bel5TeE1S4iK1EP0hYC4bbTe/Y9bY0P4UVukMstMQY2k3Zxstrj9Wd9xgyy+HPdMGhqAWeQJfmdfPq1bdNmtb5Y2RwZ5oX6SgtyJLbSX0eXV29Xpt264LYWDOR+HuZ0lQk8fwjPE4sGkexLLbeyA2s3vj34jT5gYoxVQ06jTOAYnY7al1mzextb3vgvamzy+8uX+pPqS9dgPw98CPiNDmIiT4qSlZdM9hErg2DLr9XubW/HCY4ttgnlfAdfPCk0MKtHICVPMQEgNp6Ei2+PqZFV5dIKiopyEW4NnQ+rUg6MT6r9u2GJwHDmTUFMYJqRYtLaFeJ2YASi+ohgD5vbtj3xZwzmFRCyT1FLouD5InB8rSMNyx73wSf58BNlxTcVNPGJBldS6Ncg2ha+7e8gPUfuwk+PZQ2YVLCFoLsPomCqV8i7EKSov12PfDW8P5cxmoYXimpUjKtpV4XZvVJ1IkA637e2FT4gCQZjVCZlaUSAMyKVUnSvRSSQLW7nFY/SZA/jMZjMakBx4kcDrljQaJXlWVXJLKBbRp2FvcN+7DBh8E6OwPxNSbi/WP/AOM48f8AaBpr01K9ukxT8HQn/Bg+4bzBZKKmkLAa4I23IHVBiSxSeIXhnTUNE1RDJOzK6KRIyEWY2+qgN7kd8W/CXhfQVFHTzyc4vJErNaSw1EeawA2F74IvFasgkyupTnRa7KyrzFuSrq1gL3J2xXeHHF1HHlsCT1UEcia1KPIoYAO2na991scJgD/iT4eUdHQPPTrIJFdBdpGYWZgp2O3cYUOHz4j8X5fUZfUQx1UTyMFKKpJuVdWHQW7YQ2GgMvbc9sOiPhSitf4aP8Rf+JwliMMeDxHiVFXkykhQCbqASBv3OMc8ZutTXE4q9iy4cySlGdiB4ImieK6xsgZQdLG4Ui1/IcNOq4UouVIqUdMpKMAVhQEXB9lwhk45CZhFXLD+qTTyy9tWzj1aTbZz2PTBSfHKVvRRxfdzmb9wQYuCevSJNN8CvwbpIZMtjLRRlgxBJRSdwG3Nr/Wxu4npkjzjKmVFAYTqQFA7KB/zYWHBnG1fSQGCjplkXXqJMUjkHSq28jC2yjrjdnXFWbTTUsk1MY5EktB/R5EDO1vL5ydV9I2w64Id3FlOHoatLDzU8g/uNiP4fzasupSP9Hb8iR/LCzqariaVWBjdVYEMNFOux6+rfpiv4Qoc8mpYzRzlKaxEd3jW25v9Uv1v1w/oDJ4V8ua5svu0LD/hL/M4+8UrbNcqf5VCfmiW/nha03C+byV0sJrNFRy1kkcTyDUuyrui3JFrWt2xszvgCujlpVqK8uZpeUja5X5ZIJuNTA9B2thfADbxvivlbH7MsZ/fp/njn1+mGVxh4WvSUktU9YZmj0+XlkXuyqfMZG6A36dsUuZcEpFBJLzWYohYDSADYX+eJcox4yowck6LzNMyhNOw5seoqDbWL32PS+Dniri2hky+SNauBpDGtkWRSbjSbWB63GOedO18O+q8OsvXLHqFiYyilMoYyyerl6r21W69rWwoY1BNDnNzds++JvGNDUZdJFDUI8paMhVDfVdSd7W2APfCnyrMEjnidj5VYk2HaxGG3xfwXQxZTLNDTIsoiRw92JG6k7knqL4UuVwqZ4QVBBkAIIuDfDlVdHC/gfcM+INHT1MkrmQo0IQaU3uHJ7kdjiYPFOk5dXGsc7c9pGWypsHQLv5/e/S+LPgqkiSvA0RgGnf6oA2dPli+jzimiOYLJUQRhpdtUiLe8EfS533xGNpxVCyXs7Bao8S1dqVkoqpuU5PpHnvE6WW17nfV9wONc3HNQ61oTK6q0oOosGHLHKVLt9H7DV22xf1fGlCEoSauImN1Zwraio5Mim4W56kD8cV9Z4lZcprBzmbnABLRvueXoPVRbf3xZBoPF2ZGeB1yh9QidUUzW1KTES26C1tK7f1/lhc8MVdUuaO8ECtUl5bwuwABJbWC1wPLv33thjjxOp2lp2ip6uXlxOhCRA3Lcv0+e5A0m/3jCwy7iI02ZSVYhJJllblOdBGsts2xsy33FuowNWnwF6M/L6zOysOiCiUc2XRrZz5ry6gdL9B57W9hjZFHnjKt3y9BypALCQnTddV/ne1vxwLU/inUhYxHSxDTLI6lnJuX5hINrbDWfv0jEVvEfMSAB8OgCuBZGJsxBbqx3uBbAuIerfiGC+W5wfVXUy7x+mnv1It1PY/ngO8Q8prUiVqiu5wtPZRAiAWYaxcG51mx+Vsb+GswzKuPmzAxLzI0ISCO/UWINha378avEfh6SKFGlramc2nNnIC+VgDsB9Ym5HyGE2mhqLUqLfgLhyeWgpnWvqYkZWtHGEAX6UCwJUk3O++LTMuFkVTz80rbWJs1SiD/ANT2Ue37zgZ4XyfKTQ0z10y6mQlkkqmUD6S1ggcWFr7W+eLAyZAisIIIpm0n9XBJNY2fvpYD6vf+GGQD3h41D8L/AEyteJgNohVPGBvJ0RWH9U/j88A/FjRGsqDTsXh5h5bFma67b6mJZvvJww/CeukSGURUMk7Er5wY0A2fqzsD37A9MAHGkrtX1TSJoczNqQNq0m9rarC9vfDx+sJIpcZjMZjUgMOIuE80hgM9aJOUpAPMnElix0g2Dt3Nr/PGzh3wxrK2FKiL4cRuTYu5B8rFTcBG7g4dvijTczKqwfZj1/sMH/lip8EKnVlun/RzOv52f/HiSwBqvBmqjiklaan8iM+lAxJ0gmwOletrYqOB+Bf0hG8nxHKCPoKiPUT5Va99Qt1t07Y6Rni1qynowI/MWwkvBOo0JVROQCpRjc23syn/AJcRkk1FtFQSb6fMw8J4o4ZZBUSs6RsyjSoBIUkA7E2v88KgHHSmYZ7SKrLJUwLcEWaVR1HtfHNSCwA9sThlKV2PIkvD0MdC8C8IUElBTSvSQO7RjWzIGJYbEm9+4xz1hqcIeKsdHRRU7U8sjx6vMGULYuzD3OwIHTtjVkF7xzk1PTZhlTQ08MaNMVcJGqg+eG1wBvsW64asUSr6VA+4AY524w8SzWtAVp1iNPJzFPM1E/IjSth0xcjxRzeb9RSpY9NFPK/79RB/LCQBp4W+SXMovsVbn83kt+4DG3xXFkoZP9HWxk/sv/MDCuyWqzp6mpFKJEqJGD1ChI0IPUXEg8vqvt9rEji7JM6FOZq6ZjCrL5TKCQzEKp0p5ep632vhfBnQdsAHhXXRQ0BjkljTlTOnncL0t7nArH4R1s6g1FeDqF9zJL1/tFcQuDvC2KqNQJp5FaCdofIqi4UkavNqtexNu3zwfQCyXiijizp5jVQ8pqNULq4YaxIx03W/mtY2+eIfG3H9BI9GYZi5gq1le0cnoCuCQSoBO42BxCm8NaOHMaWmJlkimjkY6nAOpN9igWw6YtOMuBaClpkkhpwCJ4wxZna6lrEHUx2NxgAreO/FCiqaKaniWctKtlYooUEEHe7X7e2Aus415sLwpAzaoyjHV0utibBT9/XDk4x4bpYsurOTTQRkU8hBSJQbhSeoF+2PmTjXl0Vh6qZenzjxll15aNMbaumc132w1qatz6ah0LDGtLyCur6MEx6SD1kLX036KMKeL0j7sPbh7jygiyyKKaoAk5JUoFZiCbix0qbfjjaRmD+aZRnT5c8s9XGaUQa+UCLmMKCBZYhva3VvxwuaamZnQFyNTqLjtc2v+GGbmXibSHKzRhJmlem5N9KhQxTTuS+ogH2BwsIaltSFVuQykfMgiw/E4l3RUa+h/kHAEE1XHDPLKysjuSCoN1026htvNgvyfwxy7nVKNEziJkCXkcWDRqxvpIv5r4DMhnzWSri5KQwzFXCF7WtYFr7tvYC22Cah4VzaaadZsz5T+TmGFT5rr5baRHawFsRjvVWwnW3C1peEaEU9A/wsJMjRayy6tWqNib6r3Baxt8hie81BTS1as1JAvLTSLxoLkSAgdN9h0+WBKHw4jkpqWSeqqZBI0amMt5VD2FgG1Wt0H8MX2WeG+XR1M0fw+tVijZdbsd2MoY2vb6q9u2LJPB8Q8vi+ELVIOiEhwiO1iVTY6VI6gjCQzqpWarnkiuyyTSOm25DMzDbr0OHnQPltNHQu3wkJMd3J5YYkxg3PcnV+84Tma1iNmc8sV5EaeRk0C5YMWtpHe98C8sF6ecvymrdY+XASGchWZlALWa43ItYBvyxZU/CVW1tTxICshG5Y+UgMLWt1O2+CHIjXvHAsFA5CzOweVhGCSJbrZrHYFr/2bd8W1LwrmkttdRTU40yleWhkYDUNYOrbraxB6DGL/UfxI12ivrIPDHA8m4NfOg1REiACM+Y2Bvcm69jiJ4kcOU1NGn00sshE+805drq6hdr9Tck7bnBZH4fIBeorauQfRXHM5aWZrbhfYdN9r4CuPqTK4EVKTkmT6YNpcyNfUoj1G7EG2q1z74pWl3/BFpsuOB83yyOlgHw/Oqwo5vKpWkfVrHVtNr6fngorc+q3hcQZbIictrtPIkVhoffQupjtc2sOnbFTwNntT8DTRU1BLJpS3NkdYoz9IDdTcsw7XC4sM9hzNqeR5aingXlsSkEZckCOQ2LyG24uCQvfbFNkoHfCzL6xqRmhqY4ImsSeTrfo/dmCr37HCx4rBFbVAuZCJ5AZDa72Y+bygLv12FsMTg2DKxSRfEF6mZkDGnUyTaT5tuSl1FtvUNr9d8LXP9PxVRoQxrz5NMZUKUGtrKVGylRtYdLYrGKRAxmMxmNSA/zXxWr6qOSDTBokRkZY42J0sCD1dux62xVcJZnmiq8WXGfSWDOIow25GkEsVOm4W3UenHTsUKrsqhR7AAfwwnfA0cqsrqf2Frf7KRl/x4kspWyDiKe2o1YB+1UBB+QkH8MBcfD0z1ElOdAliLB9R2uraWsQDff88dZ4QOcx8riCqX7ZJH+9Gj/xvhSbSbQ4q2kyjh4BfvMi/cpP8xgWqYdDunXSxW/3EjDkeQDckAfM2wp+INPxU2kgguSCDcb7/wATjLDklJuzXLBRSoggYd/g7w/Rz0PMmpoZZVlKlpEDH0qw6g/awjwcH3AHiKuW08kRgaUtJrB1hQPKBubE9h2xsYjA8ZcqiTLlMUSJonQ+RQvUMvYf1sMOin1xo/2kVvzAOOfuLfE2fMKd4BTxpHdWZlZnYaWDDfYLuANxiwyvNOIZ4Y1p0kWIIFRljjW6gAA6pOuw6jCANsmGjiKsHaSnV/3RD/CcWvioVOWVCsyg+RgCRc6ZEbYd+mFFNwxmcuYJBUzlKqaPVzGlPoGvYlP7LeUbdPfFxm3g6YKaeokqg7xRPIFWLqVUmxYsTvb2whjBoeP8vSnhMlXFq5SalUl2B0i4IQEgg9sBeQ+I1JS1Fe9pZI5ptcWhOvqJvrK6dz3xZcHeGNBNSxTSiWRpF1MDJpAPcDQFNr+5ON3DXClGma1sJpomjRY2iWRdekFEvbXc7sTgAFs78UFmraWop6Zy1OJF0Owu/MCj6oa1rH3vfH3ivi/NKumYPQmGn1IzOY5Lgh1K+ZrD1WHTvg/40hSKfLCiKg+LCWUADzC/b+zi08Q7fo6p1dkvv/VIb+WABdV9DxFUwyGaRIomRtaExDUljceRWbcdie+KvIPDypq6eKR69lidRpj872HS1i6qOnQbYZMvHGXpTKJKuLUYQCqnWwJXoQlyDhecMeJ8FJRQQtFK8qKQ1tIW+okblr9CO2Int/SONfRYOliR7Ej8jh6eGfBtDNl8M0tMkkrg6me7AkMR6SSo2t0GEbUS6ndgLBmJt7XJNsNDgfKM4qKSMU1WlPS7hdxq679ELdf6wxoyQ2yWij/QJsiKXo3DEKASdDDc23OEHHMBoJPQqfyIOGfknhitRRCaoqp2srlY19KlCwt5tWxIvsB1wq4YxpViOtif3YnlGkb7Qw8u46p4quGVEll0awVRbE6lsLaiO+COj4wzKaonajyxruIwROxXTbVYkNouGue/1e+I+RyU9LWUzExQIC4JOlAAY26nYYt6jxJoIKudxI0weOILyV1amUyagCbLfde/fGWGtVXg8qal0p4qDOZaWm1VEEEGuNU0LqcEsApNwfS1jswvbE+Hw8MtRKlbX1U5EUbEhtAbUZRpKkt5RpuAD9ZsVw4srpaWGOly9wiyR6Z5iQpYSAoLeUEFrKbP3OLGLJM4qamQT1sdKxiQsKdb3TVJpFzYhgde4Y9R17amZuyng3LYo6KR4IrSx6pGlJZSTHq3DnSN9+mFpS5rBTZ084I+HWeXTygCNJ1BdAXYjcWttg/yjw5pXWieoaao5q3KySHSo5eoKumxCggbXPTAFT1dPRZ27tZKeGeQDSCQq2YKABcnsMT6mAwsv4tq5ViFHl0zj4iRleZhEp1c023veykk7/VI74kRZdm84HMq4KVbSm0EetrahqUl9uvQj2xooOMKiYRChoJpR8RIyySkRI2oS7Am97KxJ/skYkQ5Tmc4HxFYlOpWY6KVPN6hqBd9xv3Ht88C4gfp5rODaGMcyvqJZrco6qqoOkXaxFrqNIF9t7b4C+O81oDEsdBGpCiYM0UWlRdl0ktYBgFHUXtce+C+rybKKE66t0klAiOqpcyyEX81kN7i3suBjxGz/wCIhjEFNKkKrNaSRRGrKzqbxr1IAt2HXCY4+hFwRHmUlDSrE1PTwiNQshDSyMC+zBPKi79iTge8UKIRQxq9bNU1DyRgxvIPSVe+mFLAebSL2J3tffAcOKKswRw/EPHDGgVUjOjYHuw8x/PEjgbJaqWoSampzIqMGLsdCXDKxu56/O1zv0w2voJfka/CU1YtLBDTUIhtGoaWpIQFt7kRpeRuv1tF8IviDV8VU6yC/Pk1FRYFtbXIFzYXvtc4f+YxOoDZnXCJGNhBTExhrn06/wBfKdz6NN/bHPGYEGWQrfTzG03ve2o2vfe9vff3xWMmRHxmMxmNSB81vjZSL+qp6h/YnQgP94n92FnlXGz0tfPWwxIDMZPo3YkLzGDHcWvYge2HRR+FWWR9YGk/2kjkfkCF/dgIzXKoKTiOlSOJEhYRkIFGm7h4unT1b/fiSyr/APE3OKkf0dVH+wpy5/fr/hgTz/45qoNViVaqQKQXHLYg3RTYBbDYjt0OOrBtsOmEr48x6Kuhl91IJ/sOrf4jgAAk4RqHN3KD5sxJ/cD/ABxWZvlpp5OWWDeUG4Fuv/8AMM9cA3HVuehBB8ljY+xP+eMMeWUpUzfJjjGNg6MNPwJoYZJqkSxRyMqqULorabEg2uNr3F7ewwq74JeCeMWy2Z5VjWTXGU0s2kC5U3uAb+np8+uN2Y8OgOPaYHK61VAAFO5AAt6VLdPwx58NZ9eWUx/qsv7LsP5YVtTxtnVejRw01o5FKnlwMQVIsRrcldweu2Kzg3h7NK6C1NUtHTRsU0md0AJAY+VASfUDv74Qhi8a1ccGdZdNI6onLkVmZgAB03J2Hr74mcTeIeW8iaL4lZDJG6ARqzjzKR6gNPf3wtOI/DVqM07T1Ak584jfQlitwTfUxOo2B6gYZeXeE2Wx21RyTEd5JDv94TSp/LBQAVw34tR0lFDB8O8kqAgkuqIbsSLHzN0P2cQqfi/Mp8weakpdE0sIXllS3kB9QLaB2tqO2xwe+ENFEtNLaNA8dQ8ZfSNXlC9Ta/viTnDBM8oyduZTyL+xrP8Aiwhi94qyzOnjjlrpdCLKugakDI5uFYcobWuRfVffFpmXhE4hlmqa15pY43dfKTuqkgFnZiQSOwGCHxY4gpfgniWoiM4kjYRq4LeWRSdgdvLfriDn3jDR8tkijml1qVuQEXcW+sdX93ABM4Q8OMuanhmkhaV3QMdbta56+UEKRf3BxQ8EUEaQbIgdZJFLaRqNnYC569LDEbhvijOZKaKGho10IukTMh82/UM7LHt/vdML2unqg8sUkrqVlcSIrELr1HXstgfNf5e2IyQ2VWaY5UyFmq2qJx7TSD8nOGZwJ4k01DQLFIkskodiFRRaxtbzMwH4C5wAZPlqPqL3Nmt1w5vBihiWmmYRprWdhr0jVpsLDVa9hv398UpK6JcGlsUGQ8UZpJTGGhoAU1P9LJe1mZmI3KLdb26np07YUqqdF7+UDb7sP7KONqGkjqFnqFDCqnsiguxBkJBsoOxHc2GEG0vlKgG2+/yw14Ea7Ywsg4MpzVUwmLzCWTS+piL+RmG62bqB3wy6OmosvrJtqemj+Hia50pvrmBNzuSQB8zYYVGW01fUTUytMKcPIFRo/UpKtZtjf03HqHXB5lfhrSitK1LS1bCFZNUrn1FmU9DciwGzE98Z47rrseSr4iJV+IVIKVIIuZPMJlYLGhsQtQH2Y2Buo2033IxJizXOKqpc01LFRlokF6klmCapNLAWBDElhYofTjdVZnQ0dAY9cMTipP0a21kR1X2V8xsi+3bFLmvi6gqHkoqdpbxqgaU6BszNqsLkjzWsSpxSIJFBwO88dD8ZWzzRyCwhU6FReUzBe9zYaSbAkE4BIBT0OdMD5KeCZwL3bSoVgvuxN7e5wbZbkdfVxUHxNcYoJBaOOmGllHKdgS+x1FAVI8w82FfxbQLT11RChYrHKVBY3JHuT3OBdtAvRjVHiwiKi00DyMkzyBpDoUhuZa3Vuj33t0wIZpxrX1GzTmJPP5IfJ6muw1es3NvrdB9+KGhp5JAojQm7WDHZb2Pf7r/lizp8j2vK+2lzZdgCpA69xc/LthNxjw0jCz1wXVpDXQSaHlIfVojXW7HS3Qdze2DnjOGtrIlaSFKWFUNg7a5HDyL1VbKhv2JOKjg6cpUIaGmadlYbJ5UvoOzSHZevU3wcy5DPUIHzKpSGBVS8MB0rpL9JJW3NvlpGJ6+/7E2k/wDgr8loYI5kGhqiQHaNV1sbM3RRsNgOuGnlVJmDxgM0dDDYXO0k1tMY7/RRbWN/MRjMlr41HKyekV12BnYGOG4LbmQjXNtbdQ17dcea2kiUp+k52q5Wty6SNfIf1fpgUkybfWkJG3bAo9t+icr4j1lMkAkJy+Bqyc2DVcrkoDdes7A3F7+SIEC/QY57qGuzE9SxJ/E3x0ZUyzNCHqpFoKUKAERhzW2SwMg2jvtZY7t/WxzevQY1x/SGZjMZjMaEHVuYcZUEFxLWQAjqocM37K3P7sJ3xI4wpaiupKmkZnEFtZ0Mt9EgdQNQBP1u2L3LPBC36+r2+zFHb+8xP/LiD4k+HdNQ0STQGVnEqq7SNe6sGHQAKPNp3tiSiRmPjk3SCkVfYyy3/uqB/wA2AzjLiKvr0SSqh0xRk6WSF1QFrba2ve9hYX7YefAGW0woaWWKnhR3gRmZY1BLaRqJNrk3viL4wU3Mymo90KP+zIt/3XwAJeg4OzCqRZCQI3AZTLLsQdwbLqI29wMaOKeC3oYkkeRX1vo0qpAHlJ6k79D2GGlwBUa8vpz7KU/ZYr/LFR4sSxmj0l05gkVgmoaj1BsOuwOOdZZb6m7xrWxPYLfCqXTmlLe1izDf5o4H7yMCWJeUZg9PNHNFbXG4Zbi4JBBAIG5B9sdLMUddXwtvCGpSFK+J2VFiqWuWIAG7L1P9jAY+b5/W9DNEh+yqwAfibSfkTiDwlwA9ZVzw1E+iSE6pCAZCxNiSGJG+4JYg3viE1Y6YZ+LnFVHNTxJBURyzRzhwIzq20up8w8v1h3x7zHxsj6U1JI7E2HNYJf7gusn7tsReMfDKko6CWaMyyTIUOt27GRQ3lUBfST1BwxuEcvgjpYHghij1xIxKIqkkqCSSBcn78MBNcLV+cSmoSgQxiSdpZfKgMbOSbXl6DYiwF9sbc64HrXqaVMyqtZqHKKdTSaLadrEKovcbLtt3wfcJ1CxZpm6uyquuN7sQAAUv1PzfFP4i8a0fNomhnWZoKkSOIvN5B6rN6CbgC18IDVn3hZR0lDPKGlkkjTUpZgALEX8qgXFr9b4PuEcopo6eF4YIoy8SMWVACSVBJJtcnC04j8T5K2CeCkonaN42R3YlmRSDclUBC2G9y1seMkyXPK2niHxXw9NoCpZwpKqLA/RDW3TozDDAL+Ac4p6bLIhUTRRBGdPO4Xo52FzufkMJHievjetqniOuN53dGHQhje+++LTKeFI2ecTMzNFM8Rttq0G1z1bc/PFBn9MkdRKibBWFh8tIPW/zxClFvUupRWxacK5RW1WsUcYIuNbkqAtxtcsfl2BODLhXw2kqGqYaurdRFIokiiJKszIrg3ay9COqHEDwi4ppqJKr4mTRqKFFCsxa2q9goPuMW+U8c1MtVWNllG03PZCGk+oUQJ5gp072uLuv+R/V4S22usJuBOCqKM1AMCyNFUtGrS+eygKV2PlB36gA4RmZWWSZfaSRQPuZhhp5PwpmFbJUiqrGpxzQZooT1ZkU/VIFtOnqWHyPXCszDL1ilnjFzy5ZIwT1IRioJttfbDHC/hfLxroaAwx3eJlYFzYEqLWsN7b+4xqznjCvqpC0k5jumkrDdBpve2x1EXPcnAqjWIOLOnpJpXAVdBKkgvttcXPT5jC1UFwuL3dvrIvJUKT3v1P343xTXeyKzm1gFF++LBMiURSO7FmRmFhsNja/vvi4+KhgmCxrc6CoSIXJbUCBt3PzxDmvnS0q94gtySgzOohoFaaOkg2WIxDVKbRSeZrmwugYbEEFhttgazvJaemlcuzSOKgqZJm1OwBO5Hc+5tfBTlAzSohoY1CUUKnTHMfPIx5Um+giyjRrFiAb2scWFPw5QUQWqq3EkvxLhp6g6i2kuNl7m4HYm+G42q8MIyp36BGUZbV1ZT4WGyNKxWaXyoTpfoPUdtXTpa2Cek4CpoUEuYT820crWZtESsrLa24J3Y9Tvtti1hz+rqzGMvgCRmeQrVVAIU3Enpj2c+UsbnoVsRviPVZNSU6LPmdR8RKYpSvON1DgqAIotwCSTsAf3Yaio+DlOUvSfT5881o8pphygygTyqY4FIU+lbB5PwAHzxGqsvpoeXLmlQamW0bRREeW5Y7RwJu9hfchj3OJwrK2sYCnQ0UBcDmyqDMbIfRFuqC3Qtfr0xDy6SmppNFJE9ZXMset9Wog3JIkmN1hFreUfKy4ZBNV6ypUEf0CnCjchTOVAc3AN44Ra/XUw+WNGTsi3XKoRIWID1sxZkJ+j31k66gg38qkKOmoY15hSqFSTNZhLqA5dJEraD5WIHLF3ncH6zeXfoBiZXNJInMrH+CpAbCFGtK+4AV3S+m9haOLftq7YQyIdCOxj1V1aikNK5Ajg8gNrgaIdttKAu1hq98c7J0H3Y6JzF2FJJcCgokjYIgssshKGwsNogSPSLu199JuMc7L0H3YvGKR9xmMxmNSDsWOUFQ9/KQDf5HfC98XM+o5MvngFTC010Kxq4Zrq6kiwvbYHrhd5RwNmmYxRyM5MDAaDPOSNI2GlBqIt7EDpgkHgqEhkeSqLOqMypHGFGoAkAliSRe3QDEFmnhXxYipKGGAwSyyxhhsVVLamK+a5b0kfVxV8QeKNZXRS08dPGsboVdUDyvpPXcWC7d9OLnwT4do6qCaSop45ZElABkGoBSikeU+X1a97Xw4Y6NFQxoiohFtKgAWO3QbYAObOFeHcxroitK7CnRipvNoQMbMRYHUfUD6T1xd5l4RSU9JPUS1CFoomk5caEglRc3ckbdfq4I/AdtCVlOfVHIpP3kMh/8Ax4OOLMypo6eaOonij5kbpZ3AJ1KRsL3P4DGbk74M5cx9WQqdQ6jcfhjynQe+NiwsQSAbDqew+/2xqSdLQyalDdiL/ngHyviKmos6q5ZpQInhHmW7ea0W1lBN/KdsK6szOeVQJZpHUCwUsdNh0Gn09Plix4Cy2GoroIJ1JicsCAxXojEbixG4HTGEMenbNpz25QweOfFemqKaamghlbmrpEj2QDuCBcsbHsQuIWQ5pn1VTxRUiGKFFCLKEVLhRa5eQm/S10HUYYNRwtSRU08cFPGheF01BRqN0I3Y3Y/ica/CmvX9EQPIyqq67sxAA87Hcnbvi4yshqhcZb4fS1GZPTZhUEy8oTM6kyFrkKBqcDcD5EDTYYIuNuBKKhpEmiRmdZkDPI2q6m4sV2QAkjooxoz/AI6pafORVRt8RF8KI25JB8wZza5IUjddwcUfGfiJUZhTPHHScumurNJdnPlYFfMAEU6rbb/zwxDzrKZRBJGqqqGNhYAAAEEdBsMLrhHxDoabLKYTzXlCG8SAs4OpuoGy7faIwHnIK6uVWraxijAEJcsLdR5RpjU/OxwBpGNwRuCR+WEpxfhWjXpfVXFpE1S9OllnneVeZ1Go3sQDa/4nEnhLhZ80nlaWYRldLOdFy19hYAgDYdf3HAoFGo37HBnwFxK1NLLyoHqHkQKqL7g33sCbW9gcTJV2K6F3xh5whwPRw10sDR88JAkimazbszA+WwXt7bYuqjPaWhzCq58qRKYISq9zbWLKqi5NuwGA2ny7NayvYSP8A704vovcxBzYbEtq1E/WQ/d0xc8PcAUsGZPDKDU/0ZZtUu93aR1by9CLKNm1deuHG6Vkv+x4y/jCWWesbLKZ5+bIhDtsqlY1Q6hcAXK33YfxADouBp52qZqmQIwlk1ond7ktvewXUdtjthornVLQ1dYJXWNSISqKP6hFgqj5D92BjK6qsrJag0dPaGSZ35s21rqgtb3vfYX6jBJOv2hFpPoDHKVjoo5+WASYmZybndlvvfYfdjatW9RVKtHE07hCLAEAXKm5Ntl26mw6b4LqLgaNcujnlleQnlFY7lUVTIilbXN9r+33YI8/4iosuqoEQL5IpV5FOqlgzGLSCosFLWO7WvbEfpJu33+TVZpJUufwBVJ4f1D0881VPywjtqgj3uwPmBbpb9r8MGjR5bk06myQgwN7vI5Dr97Ha/Tbr0GKGpqMyq6arZVWjpdUjuri8zCwJT+rt3spF9icXUOS0GV1KSzuCzQuzTVDa3Z1aMAre5L2YjygtY98aUZNt+lfSZjmFUlIlNEKWLWdFRLZmYmOXdY7WtoLEE3BNt8b4sjoqMLVVsnNmFQ6tNNuTYvfSguNyAbAE36Y002c1lWlIlHDyIxK2mqm6MSkvoj7jQWIY33ABAxuTKaOh0VdbLzpxUODLLuTbXfRGL2uQDYA2PtgEboM1rawxijj+HhM8hWpmF2NxL6YvkpO7bXAFsaGpqOgs8peprZYXsWvJKWuNOlRtEu777AC++2JFLUVtc0fKBoqYzSFZmAMz35hsEO0Y06hc3N7Ee2ItPPS0itDRRGoq3gbnFSGYE2808hPlHU269bDfCAtJ6WpqSXrpPg6bmeaGOSz2Ed7yT7aRpG6pbqbnGnJ6x5FjhyqFIYAEBqZEIW9mJMcezTE/bJC3HVsfMxo0RhUZvKJDzvLToCYg3LuAke7TP6Rc3+QF8bJOdOivVv8DRqFBQOFkYCNjd5AbRKRtoXze5F7YANNEY4nZaNTV1hUCWoka4jGg7NJYhQL3EKb/Idcb9ISe/8A53MFv5j5Yqe+q/2hApFthqkf5jp8gdngIiHwNAiajIQEkcaFvpUj6JCOsh85vsB6sL7i3xHVUalyocqG5DTfWe5a5W++4O7t5j8uuBKwL7jjiOGjWRJJBVZg6NHtskAZWU6VueXsQbXLttc2tZKY+s1zckknck9z/M4+Y1jGiW7MxmMxmKEdI+DVVryqIXuY3kT++WH91hgxrKmONS0zpGndnYKPzO2ObeD63NWjeny4y6C2txGq7EgLcyMPJcL9odDgoo/CGuqGD1tQqn3dmmf+IA/aOIssgeGnGNPlj1ay63RioiEQDatDSC4NwLFSDcnF1mfjTM50UdIoY+kykux+6NLb/wC8cVXDfCNMmdvQ1CmaNQdOoldR0CQE6SPq326Yd+WZTBTrpp4Y4h7IgX87DfCA5wyHLMwqaqaGAvDNJeSZdbQi2q51D1AXfZbHr0wc5T4IXOqrqrE+pYVub9/O/X9jE1DyOKSO1RHt/wAH/qiwwc54kpKX/wAzURRn7JYaj9yi7H8BgAQPDuVRCoqonQOYZSil9/Szr06X8vti64jhHwkwAsAhNh8t/wCWB3M+I0Wvq56Ya4pnLKWuvU3uQRf1FtjbrifT5Pm1cp0RMsRBudPLUi3u9iwtt5b4xlCTlZvHJFQoBwffFjw9mRpamKfTq5bBtN7X9xextcfLEjh7JlqFLlyFBtYDc7A9T06+xxJ4nymOGJDGpHnsSSSTsf8ALtjRzjtqZ6S12LrOfFatlBEXLgU/ZGpv2nuPyUYFcroGmWxchENgu5t91zYYrMWeTZmsKvqBNyCAPxv/ACw2qX7Qg05fuLrJcujjr6RSoZWYgh7MCbWGx26kYY/HKr8BUA2H0ZsOm43AH5dMKCqzOVmjlRTHob6NwL+bqNyNJO17Y9VlNLKS9RK0jgEjUS1vuv0HyAxjKFtOTNE/VFBfTcdwQ00K2eSVY1DACwBCgbsfn7XwLZPkFTWtI0CALrJZmYAKSb2+0evZcT+H6ZOUjhRqN7t36kfhi84O4ggpPixO+m8oZVAJZr3vYDc9vzwr120XRyTaTkyTwT4dwvWTQ1bNJyo1cBDpDavc+rb3BGDmioaahzW0SxwRNQkt0UXWXdmJ6mxG5PtgCyniarqK+R8rhu7wiM80DYK+7+oKLbCxJ/E7Ys5OCJ5swpUzapM7TJIwCEWXl6TpHlCgHVvpUW33PXGqulsYOr4WOfeINOmYxyUgNWwgaIrHexYsGUBrHUOu6BsRDSZpX1y85v0eZICF5d9RiVwSD5tWrUw6lD129yWryyky+toGjWOCIpUCRybXsikF3Y3NgDux74p884+R8wh/RsZq5EikQgBgvmKWIOkllGkkkC3TfqRQFjwnwbTUldNHbmkQpLrlsTqZ5Ax6WHpHufnjSvH8FPPVxRrJVTPUkxxwjUG+jjHq6eoEWFzsdsVkXC1ZXVzDNJeXqpwxigNgUDkBG3KmzEncv16jsQZE9BlT1oZo4I0kQLqN3IMKMVHV38xY2F+p2wCBWHL8yqctQzTJBRoqgRRr55FDAeY9rdeo6enBO2V5flE9M/liUpNqkc3Z2HLt97btZVHc7b4F04grKjLWipKbTTorcyqkNrrrLfRjubW9yD1A64IY+EIaergmrpjUyMshllqCNA0BSLKfKqi5NunyGEMqa3iOqq6at+BgApWaRnqZSV8mhdQRft2BIO9ri4F9riHh2npKlJ8wqPiHMLu8tSRpBVowNCnZR5jYb7na2KzMuK2nizCKggaaN2ctUemJI+UqsQT6mGlrLtewIvizHDkaVUc+a1AqCIZJCZbLFFpaIeVdltZyDfrZdrjAIh0+eVVUtIlDFyoxK1qqYeVjol9CdWGgsQT0KgEY3RZdSUOiqq5DNUmodea41O1i4+jjF7eax2GxPUDGqnzmoqVpYqGPloszWqpV8hOmXaNOrfRliCdgVAI3xthpaWgaOaYtUVrTyDVbVNJp5i+RL+UFiOlgC25wASIIauuKczVR0jSykKptUNfmE6iNogASpAub98RaLME5Rp8qhRrQaZpjtHGTa5JteaTrsO/UjG4UElUFkzF1go+ZMxpw2n6zlufJfcC7KVFl7480tVNVQrHRL8NTLAivMyWLC/mEC9rm45jd7kA9cIDYeVS1J9ddmZY39OsKYh1+pBFcqPewHqtiNnNXDSBKjNZlllBHKp4x5FtHsUjJ8zBioMr9Li2nFNxHxxTZcJKbLwJZ+Y3MlclxcrYlnveV9RO17DcbWthR5jXyTyGWZ2kkbqzG526D5Aew2GKUbCy94x41qMwb6Q6IQQVhU+UEAC5NgXbbqdh2AwMnHzGY0SJMxmMxmGIzGYzGYAG54FTmOtqoG9Rj3HzjfSf+c4dpOMxmM/hYkeMM6gpuIYqkOHjVUMhjIax0vGwNvrBbG3XcYsc28aCfLRUpJOweY9+1kS5P7QxmMweIP7AJn0mY1VXBLUq0M01o4WKmEW1W2+uFBc3bc2Pfpg/yXwTQearqGck3KwjSD97tct94CnGYzCTsGeaHJoKDiGGCGPTHJBdQxLblZN7sSb3j/fhtE9z0+eMxmAZzJl+Yx00lTG1yBMwQKL3szDbt0A740ZxmMtTGwWBhEhBZ7E6ew1EDSl72398fMZhaq7K3dahHwt4UzVMaTTTJFFIodQvncqRceyqbfNvux4XhyGlzOamK8xEjV4zIATuEJJ2AvqLdu2MxmMpSbTLxxWyPfHy/0ZT9mRSPyI/ngYarLeWNGkY7AAHc+wHUn5AYzGYMKThbKzzcZ8CDgzgWtrYhpcQwBipZjvfqRpXzG19wSv34MeC+AaWKvqoJ0FRyljZDINjqUFrpfSRc2Aa9sZjMbHPZfcRZpT0OZ08kzrFGaR02HZWuAFUX6nYAYFs84zlra6kbLIHDxGREkmWyuZFUHa4AsBezMD8vf5jMD4BKr+CpnqaRs0qWqTNKUMYJCp5Sw0kWAuR9VV+89cX/ABC9JltVQPZIIlE4bSu5ui22UFmJItfck4zGYGBRzcR1lfXKctiMAMDJzqhQLprBLoNxsbDo533UYs+GOCIVqql61vi500Eyy9PMtzcEkEC1gDsABYDHzGYQFRVcYJ+j5qSliknk+mDMi/RxJzHIct0K6bEadj0uMWUvCk9RU0r5tMJtZcinS6xR2TULdydtz1/rHGYzABHzTiSKOPMaShgMxJYfQgCKJORGrMWHl8pD+UdSpBtfE1OHb1EU+cTxzWhkkCGywwhTENr9QQ25brYA3tjMZg+gumqnzaoqlpYqGPkxLKwFVIo030S7RJ9YaCxDHYFQCN8e6ZaahaPQrVVe9RJqtZppAOalyekaXtfoNu9sZjMAjzLSovLqs4lQRK8zLTHeKNtbH2vPJckD3HQb4W/F3iLNVRiCAGGDlLG4v5pAo7kelbk+UdR19sZjMVBX0AHx8xmMxYjMZjMZhiMxmMxmADMZjMZ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62" name="AutoShape 18" descr="data:image/jpeg;base64,/9j/4AAQSkZJRgABAQAAAQABAAD/2wCEAAkGBxQTEhUUEhQWFhQXGCEaGBcYGSAfIBwfISAfIB8gICAhICggHB0lHCEcJDIiJikrLi4uHB8zODMsNygtLisBCgoKDg0OGxAQGywkHyY1LCwsLCw0LCwsLCwsLy8sLCwsLCwsLCwsLCwsLCwsLCwsLCwsLCwsLCwsLCwsLCwsLP/AABEIAKgBLAMBIgACEQEDEQH/xAAcAAACAgMBAQAAAAAAAAAAAAAGBwQFAAMIAgH/xABLEAACAQIEBAQCBgYGBwcFAAABAgMEEQAFEiEGEzFBByIyURRhI0JScYGRFTOSobHBJGJyosLRU1RzgpOy0ggWFzRDY9NEg7Ph8f/EABgBAAMBAQAAAAAAAAAAAAAAAAABAgME/8QAJREAAgIDAQEAAQMFAAAAAAAAAAECEQMSITFBURMi4UJhobHR/9oADAMBAAIRAxEAPwAt8Gm1ZXCe4aRT+Dtb9xGDq19scwcMHNTG3wBqjGreYQsdIYi/pva5Fu2Ls5zxDH/r340+r+MRxFFvoUeA55ctdB9goLfNWlU/yw3745byHiSuo6iV4b8+Qnmq0VySW1NdLAqdXyFr4Ij4v5mnrWD/AH4WH+MYAC7wwXl5rmkXvI5/ASsR+58NQHHMeVeIM8FbNXKkJkmBDqdWjfRe3muDdB1J6nBXF45zD1UsB+6Rh/I4EBd+DlJGWzCF40bRP0ZQfrSL3H9XBDx5wtR/AVci0kAkSCRldYlDAqpIIIF77YVHCHiL8HUVUxp+YKpy5USW0Xd3sDoOr1kdumCrMvGWnmglialmXmRslw6EDUpHy98ICXwFwNQVeXQSzQXkOsMwkkUmzsBfSwHQDtgf8SOBaWklohTiREnl5cl3LWF03XVexsW9+2JHh74l0tHRpTTpOWVmOpFUrYm/dwfftjR4kcd0lalL8OZNcM+sh0K7WPfcHe2J/cPhOn8H4fqVUw/tKrfw04B8l4SkmM2iZVMMrR7qd9Pe4O33Ya8fiRlrH/zFv7UUg/fotgI4YzumjmrdUyKr1DPGWNgylmNxf5Wxgp5Kdm2sG0UWY5RXQT04NQWkdisLCV/Kdr2J3S9x0xaZr+m1glWaZ5ICjCQa428lvN6hr6X6b4l8U5rA8tE8c0b6ahdWlwbC4uTY7DbrgxzOeOSnmVXRrxONmB6qfnhPLJJNof6cegxkvFmexU8ZipubAEAjPIL3UbD0OG6e4vjTw54iVdKai9DrMk7SSi0iaHcliPQ2nr0bfDH8MpNeV0p/qsPydhj5wQ1q7NU9poz+1Hf+eN1K3RhQvqTxXjXMHrJKd1DU6wmNZASCrltV2C9ja3yxaTeKFHNX0lRpmjSFJkk1KCfOE02CM1xdTfpgxrqdf01EWUHXSFdwD0dj/PEbi3h6lasoNVNCVeR1cctbN5LjVYeax3F8UBBzDj3L5qqikjqABG76y6smkMtrnUo74tq/PaWasoWhqYJdLSA6JFa2pO9jtuB1xT8X8CZeslEFp1QS1IjfQzLdSkjW2O26jpbFfxP4XUKyUqx81BNNy28+rbQ7C2sHe6/PAwDfNaaOSvpQ6I4aGYWZQw2MR74pJeCaCWvnjeljC/DxuAl47EvICRoK2JsLn5DAlmnhf8NUU0dLWTR87mea266FDbaCnq3/ACxkPDebRVbRQZjql5AfmSFt0DkBPOJDsxJ9vNhWkw6WVL4V0kxqtLzRGKdkQKwI0hEYA6lJPqO974roeEq6OkpqiDMpLSGEiJ9RVGdlAIuzLZSb+jtiTlEnEETVIjWnncSjm30eZyiG43j20aR23B294kXE2YpQQI+XM0CGLRKrHcI6lbgBt2IC9uvTthgWsZz+nqTcU1VIYR7C6Kx/2QDamPbEWLjSqip1Soy2cIlRqMsd2GpZ9TL6dIOu6Dz7m3viTJ4orHUrJU0NVD9CyFSu/qU3GvRcC1j94x8pvEeganeMysrtUmVQY29JqOaLlQQDp+fbCYEhfE2haSp5hlhMsKoFkjN9QEgIOjVb1Lvi3hqMsrpYVY0s55DBg2gsGvFbr5gfVb7jj03EGXVM0/09M4enRVDldyDNcAPY3AZfzGIi8D5bUmmBp49L07M3KJS7Dk7nQRv5m6+5wCIlL4d0zfDmF6imeSmLs8MzAlhyvtXsPM2wt1xqXJ80ih1Q10cyGlDGOeO1lsSVDC5J62JI7Y95d4eqPhzT1lXTs8LMdEmwI0dBYbHUbi+9l9sa48rzaKC8dbBOhpQ2iaLTpS3pUrckgdCT7YQyfJxNmELn4rLXcLKCXpXElzoAssZ83Sx64iScUZVUhUq1VJAoGmqiKMPPvZiLDbrZsTDnuaRSfT5aso5gLPTzr1CDYI3mNxY40zcbUhS1bTVEKhbEVFMzL67ncBgR88AG6m4ThID5bWzQgliOVKJYv1gt5G1Aj7iL7YkRyZrATqSnrVB6qTBIfM/Y3juTc9RirpsqySqYNTSRRyXaxp5jC4u40+UEfVva4xaDh+tib+jZi7KOiVUay33e3nGl+3XfrhMRXV2Z5fMw/SFLJSybfSSxslv1fpnj26d9Q64UXiAkYrpBDM08emPTI0nMJ+jXbX9YDp+GHgmZ5jFYT0Mc67XammH/ALf/AKcuk+31j3wj/ECVWr5ikLQKQn0TIEKnlre6jYXO9+9798Vj9Bg7j6Dj5jMbEDq/7PtTtVxe3Lf8+Yp/gMOC+OY+CeNmy6aaVIVkEosULlQvm1Cx0m9tx074NR45P/qK/wDHP/xYgs3ZeeTxVKOnNJ/vQa/+ZcOLHNVXx5zM0jzH4fSU03iEl72VlJ1aBa6n7PbBuvjivehb8Jh/0YQEqtUR8URbC0sIvt/7cg/igwypKCJvVFGfvQH+WEDnHiGk2ZU9etOy8lApQuLtYv3tts5HTBWvjjF3o5PwlX/pGEFlLPlcP6frIXijaPTqVCgKglYm2FrDq35nBDLwpRkH+iwg27IB/DAHX8cRvmjV6wuFZApjuL7IFvfp2GLhfFCH/V5fzX/PGGWORyuJtCUVHosFvbfr3x9x7mYFmI2BJIHyvjxjqMDdyxiTltCshYEkWta34/LEUSYl5XWLGzFr2I7DESuuGsdbVnrMMtEYBDE3Nt7Y+vkw66vzX/8AePeaV6SJZb3vfcY2/pJPc/liLnSNUsVsqYZ2XdWZf7LEfwOJ2X5pUqzGKomRjYsVldS1thcg3aw98VuN1JIFJv7Y1fhhFJvoUZJXZlU1cSRVTmoKsI3eQ7AC7DUQTY/ccEec02fQyUxnmV2MwSA6o2tIQbdUH1QfVcYG+Bs2ihzCnllcJGurUxvtcW9r4ZfGHGFDKKQxVUTGKsikYAnZRqDE3HQA4zt/gckk+A9ntfnymnNTCjaJ1aI2jN5bMFB0ONiC3YD5425zxNnQanaqoF+jnV49EbDU+llCbO97hj0HYYJOK+LaGWOLl1cLMtRG9g4vYHc/cAcWnFPEtHIkBjq6dytTE1lmQ2Abc7HoB3wJ2ukgHnfiLVCWmlqcukh5LNbVrQOWQqQC8YsQN+/TGQ+LEPxYqHp5VUQGIqrKxuXDA76Rbr+eLzxrzCGWjg5U0chFSPQ6ttok32PTphccIsBVC5G8bD+GJnS7RcY2vRhZB4r0KzVMknORZnVlBQEgLGiG+lj3U9L7Wx9g48oDl8cHOIlUx+UxyDZZVbrp0+kX64uPDykieSsDxo41RndQfqW7j5Y01PDdIcskkNLBzFaTz8pdXlnYeq1+gt92HFpxsmSp0T340oHrYHWrh0CGVWZnCgEtEVB1W3Nm/I40VElFNS1O9NKeezDeNiQXBuOtwRfG7MuBMvNVAvwkaqyS6gt1uRo0+kjpc/mcUVf4c5fyKyQQsGhdglpH2AVWAsWIPU9cUxF9UcC5dJUunwsQQwqQI7oL6mBI0Eb2t+WA3L/D+mYUjRtNC00Bd3jksdQWM3Fwbepthi6fwqolqBFC9RCOWX1RyAG+oDup2A/jhMjN6mJ7JUTroJVbSNsL2sBewGw2HtiJRlLx0NNL0aWW8N1a8jkZnUoXR7a/pAttOwBYCx9vkMeY5c3SAFamnlQ0pbTJHpKxgC6goN2AOxJ7YXlNxZXJo0VTjTfTcKbX69VN7/PEmLjmtVNGuNl5RiGpBshsCNrb7DfE65Pyiqj+BpQ8R5srkSUEEzc1SeTPo30CwAe/bfG1uN5IgPiMtrUGki6Isiizgkkqw2HS+AzhvxArpqhI0p4JJJHBADMgJVPckgeUYv8AO+NKuBR8VlpjUrIAy1CPezqWNguwU2G/W+Gtq76S0r4SariXJKg2qUjVrt+vpyp3cH1Fetr99t8bKDIsre/wNa0J3sKasItu/wBRmYdLbW7/ADwNL4mUz/rIJgLseiMPNIr/AGvYEdMToOJsil/XxR6jfd6Uk9ZD1VT7r3/hgTl9QNL8hgmR18f6nMRIOy1ECt3H1oyh7DCO8RxL+kaj4jlmXyauVq0fqktbVv6bXv3vhn06ZCd4KpYP9nVSxW3+yXAH5YVPHQj+Pn5MxnjuumVpOYW+jT6/1rG4/C3bGkPSWUOMxmMxsQNPL8mp04kkpngiaAuwWJkBQaoeYLLawsemGx/3Jy7/AFGl/wCCn+WFHn/ElL+n4qyKVXgBjLuoNhsY22tc2Sx2GGS/illQ/wDqr/dFKf8ABiCwG8TeH6WnzDLhFTxJFIwEiKgCsFlTVcDY3ViPuwyjwLlv+o03/CX/ACwqfFnjGkrBTNSSF5IWcm8brYMFtuyi/mUYOz4vZZ/pJT90L/5YBAV4w8PU1LUUBggjjjdmEiooAbS0fUd9iRgg/wC6dF/qsP7AwKeLXGtJXxQClLl4nYnUhUWK27/MDEz/AMT6a36qcn+yn/XjDMputTbE4q7BLxIyyOCqVYUWNGiU2UWF9Tg/wGBXBJxxxFHWyRvGjpoUqddt97i1ifngbxrjvVWZzrZ0HvhPk9PUyVC1ESSaVQrq7bte337flgr454Qo4qGeSGnRJEUEMoNxZlv39rjC94E4oWgld2jaQOmmykDe4IO/3H88EvEPidHUU00ApnXmoVDFxtfobW3xlOM97XhpFx1oPuEuB8uloqaR6SJnaJSzG9ybbk79zimg4Nof03JTtTJyPhFkWO7WDFrE9euxxS8OeL60tNFAaUuY1tq5oW+5I20G2xxAk8VAcwFctMNoRCY+d13c31aNvV0t2642Mw28QeA6GKgmkgplSRSlmBa4HMQN1bupIxb5b4eZY8MTmkXzxqx8z91B+1hd8Q+MBqqaWD4RVEi21CfVp3Bvbli/T3xLyvxdqEhjjSgDiNFQNzG30gC9hH3t74PoFnwTwJQzGtE0GoxVkkaedxZAbKNmHQdzvgR8S+GKekro4qeMpE0AfTqZvNrcE3Yk9ANumJmQ+IdXDJUtFQmQzSmR1Gs6Cb7bLff526YqeL8+q66ohd6J45AhVEVJCXFySQCtza/bpiaY4tX0GcxpVQAqOp98SMmy6KTeSULZh5De7i6CwPudRP3I2PmbUdUqBpqaaJNWzPE6i++12AF+u3yxWxSlSGHUEEfhhpOhzcduDd4p8P6GCAyRpICJI1/WMdmkRD1PsTiy4t8MqCCDmRrKDzY1N5CdmkVT1+RwGZzxhmc0LJNTRrGSpJETg3V1Zdy5+sB2xe8R59nklO3xFFGkIZGLBLEFXVl6zHYsFHToe3XGcNqdsJVfDz4l+HlJRUomp+bq5qodT3Fm1fLrcDC/yjKEmnSNiwDBtxa+wv3FsG/HmZZ1JSEV1LFFAHUllABDXsv/AKzGxJt0wDZVNOJ4zEqmTfSD0PlN+47X74qd1xjhX1B7wt4awVEsyNPOgjVCpUpc6tV73U+w6YkN4cKtHUTCrqQYmlGi40kRuyi4FuoAJ+eI/ClbnAnlFPDAZDGpcPawUFtJH0g3vqxOaXOzS1S8ql5IabnfaBJLSafP8zbbChevRSq2Tajw2dJoEXMqvzh7Nqa62AO1nHXv92Ik/BFSsNaRmlSRCzBlYuRJaJHOr6S1yG07g7AYmVc2fcymJSjDksIutt0JOrzfZB/HESoGecuuDCj07mo63/UpfR/9vT173xRJOfg/MlqkRc4k1mFmDtFcgBkBWxkPUsDf5YU+ScPPV1j04kCuC5LsCQSp32HvhrN+n/iYyfgeaYX0+rTo1R6r99WrRb5Xwt+E1q/0k4puSKm8oPMvovc6+m/W9sJ2k6Bel5TeE1S4iK1EP0hYC4bbTe/Y9bY0P4UVukMstMQY2k3Zxstrj9Wd9xgyy+HPdMGhqAWeQJfmdfPq1bdNmtb5Y2RwZ5oX6SgtyJLbSX0eXV29Xpt264LYWDOR+HuZ0lQk8fwjPE4sGkexLLbeyA2s3vj34jT5gYoxVQ06jTOAYnY7al1mzextb3vgvamzy+8uX+pPqS9dgPw98CPiNDmIiT4qSlZdM9hErg2DLr9XubW/HCY4ttgnlfAdfPCk0MKtHICVPMQEgNp6Ei2+PqZFV5dIKiopyEW4NnQ+rUg6MT6r9u2GJwHDmTUFMYJqRYtLaFeJ2YASi+ohgD5vbtj3xZwzmFRCyT1FLouD5InB8rSMNyx73wSf58BNlxTcVNPGJBldS6Ncg2ha+7e8gPUfuwk+PZQ2YVLCFoLsPomCqV8i7EKSov12PfDW8P5cxmoYXimpUjKtpV4XZvVJ1IkA637e2FT4gCQZjVCZlaUSAMyKVUnSvRSSQLW7nFY/SZA/jMZjMakBx4kcDrljQaJXlWVXJLKBbRp2FvcN+7DBh8E6OwPxNSbi/WP/AOM48f8AaBpr01K9ukxT8HQn/Bg+4bzBZKKmkLAa4I23IHVBiSxSeIXhnTUNE1RDJOzK6KRIyEWY2+qgN7kd8W/CXhfQVFHTzyc4vJErNaSw1EeawA2F74IvFasgkyupTnRa7KyrzFuSrq1gL3J2xXeHHF1HHlsCT1UEcia1KPIoYAO2na991scJgD/iT4eUdHQPPTrIJFdBdpGYWZgp2O3cYUOHz4j8X5fUZfUQx1UTyMFKKpJuVdWHQW7YQ2GgMvbc9sOiPhSitf4aP8Rf+JwliMMeDxHiVFXkykhQCbqASBv3OMc8ZutTXE4q9iy4cySlGdiB4ImieK6xsgZQdLG4Ui1/IcNOq4UouVIqUdMpKMAVhQEXB9lwhk45CZhFXLD+qTTyy9tWzj1aTbZz2PTBSfHKVvRRxfdzmb9wQYuCevSJNN8CvwbpIZMtjLRRlgxBJRSdwG3Nr/Wxu4npkjzjKmVFAYTqQFA7KB/zYWHBnG1fSQGCjplkXXqJMUjkHSq28jC2yjrjdnXFWbTTUsk1MY5EktB/R5EDO1vL5ydV9I2w64Id3FlOHoatLDzU8g/uNiP4fzasupSP9Hb8iR/LCzqariaVWBjdVYEMNFOux6+rfpiv4Qoc8mpYzRzlKaxEd3jW25v9Uv1v1w/oDJ4V8ua5svu0LD/hL/M4+8UrbNcqf5VCfmiW/nha03C+byV0sJrNFRy1kkcTyDUuyrui3JFrWt2xszvgCujlpVqK8uZpeUja5X5ZIJuNTA9B2thfADbxvivlbH7MsZ/fp/njn1+mGVxh4WvSUktU9YZmj0+XlkXuyqfMZG6A36dsUuZcEpFBJLzWYohYDSADYX+eJcox4yowck6LzNMyhNOw5seoqDbWL32PS+Dniri2hky+SNauBpDGtkWRSbjSbWB63GOedO18O+q8OsvXLHqFiYyilMoYyyerl6r21W69rWwoY1BNDnNzds++JvGNDUZdJFDUI8paMhVDfVdSd7W2APfCnyrMEjnidj5VYk2HaxGG3xfwXQxZTLNDTIsoiRw92JG6k7knqL4UuVwqZ4QVBBkAIIuDfDlVdHC/gfcM+INHT1MkrmQo0IQaU3uHJ7kdjiYPFOk5dXGsc7c9pGWypsHQLv5/e/S+LPgqkiSvA0RgGnf6oA2dPli+jzimiOYLJUQRhpdtUiLe8EfS533xGNpxVCyXs7Bao8S1dqVkoqpuU5PpHnvE6WW17nfV9wONc3HNQ61oTK6q0oOosGHLHKVLt9H7DV22xf1fGlCEoSauImN1Zwraio5Mim4W56kD8cV9Z4lZcprBzmbnABLRvueXoPVRbf3xZBoPF2ZGeB1yh9QidUUzW1KTES26C1tK7f1/lhc8MVdUuaO8ECtUl5bwuwABJbWC1wPLv33thjjxOp2lp2ip6uXlxOhCRA3Lcv0+e5A0m/3jCwy7iI02ZSVYhJJllblOdBGsts2xsy33FuowNWnwF6M/L6zOysOiCiUc2XRrZz5ry6gdL9B57W9hjZFHnjKt3y9BypALCQnTddV/ne1vxwLU/inUhYxHSxDTLI6lnJuX5hINrbDWfv0jEVvEfMSAB8OgCuBZGJsxBbqx3uBbAuIerfiGC+W5wfVXUy7x+mnv1It1PY/ngO8Q8prUiVqiu5wtPZRAiAWYaxcG51mx+Vsb+GswzKuPmzAxLzI0ISCO/UWINha378avEfh6SKFGlramc2nNnIC+VgDsB9Ym5HyGE2mhqLUqLfgLhyeWgpnWvqYkZWtHGEAX6UCwJUk3O++LTMuFkVTz80rbWJs1SiD/ANT2Ue37zgZ4XyfKTQ0z10y6mQlkkqmUD6S1ggcWFr7W+eLAyZAisIIIpm0n9XBJNY2fvpYD6vf+GGQD3h41D8L/AEyteJgNohVPGBvJ0RWH9U/j88A/FjRGsqDTsXh5h5bFma67b6mJZvvJww/CeukSGURUMk7Er5wY0A2fqzsD37A9MAHGkrtX1TSJoczNqQNq0m9rarC9vfDx+sJIpcZjMZjUgMOIuE80hgM9aJOUpAPMnElix0g2Dt3Nr/PGzh3wxrK2FKiL4cRuTYu5B8rFTcBG7g4dvijTczKqwfZj1/sMH/lip8EKnVlun/RzOv52f/HiSwBqvBmqjiklaan8iM+lAxJ0gmwOletrYqOB+Bf0hG8nxHKCPoKiPUT5Va99Qt1t07Y6Rni1qynowI/MWwkvBOo0JVROQCpRjc23syn/AJcRkk1FtFQSb6fMw8J4o4ZZBUSs6RsyjSoBIUkA7E2v88KgHHSmYZ7SKrLJUwLcEWaVR1HtfHNSCwA9sThlKV2PIkvD0MdC8C8IUElBTSvSQO7RjWzIGJYbEm9+4xz1hqcIeKsdHRRU7U8sjx6vMGULYuzD3OwIHTtjVkF7xzk1PTZhlTQ08MaNMVcJGqg+eG1wBvsW64asUSr6VA+4AY524w8SzWtAVp1iNPJzFPM1E/IjSth0xcjxRzeb9RSpY9NFPK/79RB/LCQBp4W+SXMovsVbn83kt+4DG3xXFkoZP9HWxk/sv/MDCuyWqzp6mpFKJEqJGD1ChI0IPUXEg8vqvt9rEji7JM6FOZq6ZjCrL5TKCQzEKp0p5ep632vhfBnQdsAHhXXRQ0BjkljTlTOnncL0t7nArH4R1s6g1FeDqF9zJL1/tFcQuDvC2KqNQJp5FaCdofIqi4UkavNqtexNu3zwfQCyXiijizp5jVQ8pqNULq4YaxIx03W/mtY2+eIfG3H9BI9GYZi5gq1le0cnoCuCQSoBO42BxCm8NaOHMaWmJlkimjkY6nAOpN9igWw6YtOMuBaClpkkhpwCJ4wxZna6lrEHUx2NxgAreO/FCiqaKaniWctKtlYooUEEHe7X7e2Aus415sLwpAzaoyjHV0utibBT9/XDk4x4bpYsurOTTQRkU8hBSJQbhSeoF+2PmTjXl0Vh6qZenzjxll15aNMbaumc132w1qatz6ah0LDGtLyCur6MEx6SD1kLX036KMKeL0j7sPbh7jygiyyKKaoAk5JUoFZiCbix0qbfjjaRmD+aZRnT5c8s9XGaUQa+UCLmMKCBZYhva3VvxwuaamZnQFyNTqLjtc2v+GGbmXibSHKzRhJmlem5N9KhQxTTuS+ogH2BwsIaltSFVuQykfMgiw/E4l3RUa+h/kHAEE1XHDPLKysjuSCoN1026htvNgvyfwxy7nVKNEziJkCXkcWDRqxvpIv5r4DMhnzWSri5KQwzFXCF7WtYFr7tvYC22Cah4VzaaadZsz5T+TmGFT5rr5baRHawFsRjvVWwnW3C1peEaEU9A/wsJMjRayy6tWqNib6r3Baxt8hie81BTS1as1JAvLTSLxoLkSAgdN9h0+WBKHw4jkpqWSeqqZBI0amMt5VD2FgG1Wt0H8MX2WeG+XR1M0fw+tVijZdbsd2MoY2vb6q9u2LJPB8Q8vi+ELVIOiEhwiO1iVTY6VI6gjCQzqpWarnkiuyyTSOm25DMzDbr0OHnQPltNHQu3wkJMd3J5YYkxg3PcnV+84Tma1iNmc8sV5EaeRk0C5YMWtpHe98C8sF6ecvymrdY+XASGchWZlALWa43ItYBvyxZU/CVW1tTxICshG5Y+UgMLWt1O2+CHIjXvHAsFA5CzOweVhGCSJbrZrHYFr/2bd8W1LwrmkttdRTU40yleWhkYDUNYOrbraxB6DGL/UfxI12ivrIPDHA8m4NfOg1REiACM+Y2Bvcm69jiJ4kcOU1NGn00sshE+805drq6hdr9Tck7bnBZH4fIBeorauQfRXHM5aWZrbhfYdN9r4CuPqTK4EVKTkmT6YNpcyNfUoj1G7EG2q1z74pWl3/BFpsuOB83yyOlgHw/Oqwo5vKpWkfVrHVtNr6fngorc+q3hcQZbIictrtPIkVhoffQupjtc2sOnbFTwNntT8DTRU1BLJpS3NkdYoz9IDdTcsw7XC4sM9hzNqeR5aingXlsSkEZckCOQ2LyG24uCQvfbFNkoHfCzL6xqRmhqY4ImsSeTrfo/dmCr37HCx4rBFbVAuZCJ5AZDa72Y+bygLv12FsMTg2DKxSRfEF6mZkDGnUyTaT5tuSl1FtvUNr9d8LXP9PxVRoQxrz5NMZUKUGtrKVGylRtYdLYrGKRAxmMxmNSA/zXxWr6qOSDTBokRkZY42J0sCD1dux62xVcJZnmiq8WXGfSWDOIow25GkEsVOm4W3UenHTsUKrsqhR7AAfwwnfA0cqsrqf2Frf7KRl/x4kspWyDiKe2o1YB+1UBB+QkH8MBcfD0z1ElOdAliLB9R2uraWsQDff88dZ4QOcx8riCqX7ZJH+9Gj/xvhSbSbQ4q2kyjh4BfvMi/cpP8xgWqYdDunXSxW/3EjDkeQDckAfM2wp+INPxU2kgguSCDcb7/wATjLDklJuzXLBRSoggYd/g7w/Rz0PMmpoZZVlKlpEDH0qw6g/awjwcH3AHiKuW08kRgaUtJrB1hQPKBubE9h2xsYjA8ZcqiTLlMUSJonQ+RQvUMvYf1sMOin1xo/2kVvzAOOfuLfE2fMKd4BTxpHdWZlZnYaWDDfYLuANxiwyvNOIZ4Y1p0kWIIFRljjW6gAA6pOuw6jCANsmGjiKsHaSnV/3RD/CcWvioVOWVCsyg+RgCRc6ZEbYd+mFFNwxmcuYJBUzlKqaPVzGlPoGvYlP7LeUbdPfFxm3g6YKaeokqg7xRPIFWLqVUmxYsTvb2whjBoeP8vSnhMlXFq5SalUl2B0i4IQEgg9sBeQ+I1JS1Fe9pZI5ptcWhOvqJvrK6dz3xZcHeGNBNSxTSiWRpF1MDJpAPcDQFNr+5ON3DXClGma1sJpomjRY2iWRdekFEvbXc7sTgAFs78UFmraWop6Zy1OJF0Owu/MCj6oa1rH3vfH3ivi/NKumYPQmGn1IzOY5Lgh1K+ZrD1WHTvg/40hSKfLCiKg+LCWUADzC/b+zi08Q7fo6p1dkvv/VIb+WABdV9DxFUwyGaRIomRtaExDUljceRWbcdie+KvIPDypq6eKR69lidRpj872HS1i6qOnQbYZMvHGXpTKJKuLUYQCqnWwJXoQlyDhecMeJ8FJRQQtFK8qKQ1tIW+okblr9CO2Int/SONfRYOliR7Ej8jh6eGfBtDNl8M0tMkkrg6me7AkMR6SSo2t0GEbUS6ndgLBmJt7XJNsNDgfKM4qKSMU1WlPS7hdxq679ELdf6wxoyQ2yWij/QJsiKXo3DEKASdDDc23OEHHMBoJPQqfyIOGfknhitRRCaoqp2srlY19KlCwt5tWxIvsB1wq4YxpViOtif3YnlGkb7Qw8u46p4quGVEll0awVRbE6lsLaiO+COj4wzKaonajyxruIwROxXTbVYkNouGue/1e+I+RyU9LWUzExQIC4JOlAAY26nYYt6jxJoIKudxI0weOILyV1amUyagCbLfde/fGWGtVXg8qal0p4qDOZaWm1VEEEGuNU0LqcEsApNwfS1jswvbE+Hw8MtRKlbX1U5EUbEhtAbUZRpKkt5RpuAD9ZsVw4srpaWGOly9wiyR6Z5iQpYSAoLeUEFrKbP3OLGLJM4qamQT1sdKxiQsKdb3TVJpFzYhgde4Y9R17amZuyng3LYo6KR4IrSx6pGlJZSTHq3DnSN9+mFpS5rBTZ084I+HWeXTygCNJ1BdAXYjcWttg/yjw5pXWieoaao5q3KySHSo5eoKumxCggbXPTAFT1dPRZ27tZKeGeQDSCQq2YKABcnsMT6mAwsv4tq5ViFHl0zj4iRleZhEp1c023veykk7/VI74kRZdm84HMq4KVbSm0EetrahqUl9uvQj2xooOMKiYRChoJpR8RIyySkRI2oS7Am97KxJ/skYkQ5Tmc4HxFYlOpWY6KVPN6hqBd9xv3Ht88C4gfp5rODaGMcyvqJZrco6qqoOkXaxFrqNIF9t7b4C+O81oDEsdBGpCiYM0UWlRdl0ktYBgFHUXtce+C+rybKKE66t0klAiOqpcyyEX81kN7i3suBjxGz/wCIhjEFNKkKrNaSRRGrKzqbxr1IAt2HXCY4+hFwRHmUlDSrE1PTwiNQshDSyMC+zBPKi79iTge8UKIRQxq9bNU1DyRgxvIPSVe+mFLAebSL2J3tffAcOKKswRw/EPHDGgVUjOjYHuw8x/PEjgbJaqWoSampzIqMGLsdCXDKxu56/O1zv0w2voJfka/CU1YtLBDTUIhtGoaWpIQFt7kRpeRuv1tF8IviDV8VU6yC/Pk1FRYFtbXIFzYXvtc4f+YxOoDZnXCJGNhBTExhrn06/wBfKdz6NN/bHPGYEGWQrfTzG03ve2o2vfe9vff3xWMmRHxmMxmNSB81vjZSL+qp6h/YnQgP94n92FnlXGz0tfPWwxIDMZPo3YkLzGDHcWvYge2HRR+FWWR9YGk/2kjkfkCF/dgIzXKoKTiOlSOJEhYRkIFGm7h4unT1b/fiSyr/APE3OKkf0dVH+wpy5/fr/hgTz/45qoNViVaqQKQXHLYg3RTYBbDYjt0OOrBtsOmEr48x6Kuhl91IJ/sOrf4jgAAk4RqHN3KD5sxJ/cD/ABxWZvlpp5OWWDeUG4Fuv/8AMM9cA3HVuehBB8ljY+xP+eMMeWUpUzfJjjGNg6MNPwJoYZJqkSxRyMqqULorabEg2uNr3F7ewwq74JeCeMWy2Z5VjWTXGU0s2kC5U3uAb+np8+uN2Y8OgOPaYHK61VAAFO5AAt6VLdPwx58NZ9eWUx/qsv7LsP5YVtTxtnVejRw01o5FKnlwMQVIsRrcldweu2Kzg3h7NK6C1NUtHTRsU0md0AJAY+VASfUDv74Qhi8a1ccGdZdNI6onLkVmZgAB03J2Hr74mcTeIeW8iaL4lZDJG6ARqzjzKR6gNPf3wtOI/DVqM07T1Ak584jfQlitwTfUxOo2B6gYZeXeE2Wx21RyTEd5JDv94TSp/LBQAVw34tR0lFDB8O8kqAgkuqIbsSLHzN0P2cQqfi/Mp8weakpdE0sIXllS3kB9QLaB2tqO2xwe+ENFEtNLaNA8dQ8ZfSNXlC9Ta/viTnDBM8oyduZTyL+xrP8Aiwhi94qyzOnjjlrpdCLKugakDI5uFYcobWuRfVffFpmXhE4hlmqa15pY43dfKTuqkgFnZiQSOwGCHxY4gpfgniWoiM4kjYRq4LeWRSdgdvLfriDn3jDR8tkijml1qVuQEXcW+sdX93ABM4Q8OMuanhmkhaV3QMdbta56+UEKRf3BxQ8EUEaQbIgdZJFLaRqNnYC569LDEbhvijOZKaKGho10IukTMh82/UM7LHt/vdML2unqg8sUkrqVlcSIrELr1HXstgfNf5e2IyQ2VWaY5UyFmq2qJx7TSD8nOGZwJ4k01DQLFIkskodiFRRaxtbzMwH4C5wAZPlqPqL3Nmt1w5vBihiWmmYRprWdhr0jVpsLDVa9hv398UpK6JcGlsUGQ8UZpJTGGhoAU1P9LJe1mZmI3KLdb26np07YUqqdF7+UDb7sP7KONqGkjqFnqFDCqnsiguxBkJBsoOxHc2GEG0vlKgG2+/yw14Ea7Ywsg4MpzVUwmLzCWTS+piL+RmG62bqB3wy6OmosvrJtqemj+Hia50pvrmBNzuSQB8zYYVGW01fUTUytMKcPIFRo/UpKtZtjf03HqHXB5lfhrSitK1LS1bCFZNUrn1FmU9DciwGzE98Z47rrseSr4iJV+IVIKVIIuZPMJlYLGhsQtQH2Y2Buo2033IxJizXOKqpc01LFRlokF6klmCapNLAWBDElhYofTjdVZnQ0dAY9cMTipP0a21kR1X2V8xsi+3bFLmvi6gqHkoqdpbxqgaU6BszNqsLkjzWsSpxSIJFBwO88dD8ZWzzRyCwhU6FReUzBe9zYaSbAkE4BIBT0OdMD5KeCZwL3bSoVgvuxN7e5wbZbkdfVxUHxNcYoJBaOOmGllHKdgS+x1FAVI8w82FfxbQLT11RChYrHKVBY3JHuT3OBdtAvRjVHiwiKi00DyMkzyBpDoUhuZa3Vuj33t0wIZpxrX1GzTmJPP5IfJ6muw1es3NvrdB9+KGhp5JAojQm7WDHZb2Pf7r/lizp8j2vK+2lzZdgCpA69xc/LthNxjw0jCz1wXVpDXQSaHlIfVojXW7HS3Qdze2DnjOGtrIlaSFKWFUNg7a5HDyL1VbKhv2JOKjg6cpUIaGmadlYbJ5UvoOzSHZevU3wcy5DPUIHzKpSGBVS8MB0rpL9JJW3NvlpGJ6+/7E2k/wDgr8loYI5kGhqiQHaNV1sbM3RRsNgOuGnlVJmDxgM0dDDYXO0k1tMY7/RRbWN/MRjMlr41HKyekV12BnYGOG4LbmQjXNtbdQ17dcea2kiUp+k52q5Wty6SNfIf1fpgUkybfWkJG3bAo9t+icr4j1lMkAkJy+Bqyc2DVcrkoDdes7A3F7+SIEC/QY57qGuzE9SxJ/E3x0ZUyzNCHqpFoKUKAERhzW2SwMg2jvtZY7t/WxzevQY1x/SGZjMZjMaEHVuYcZUEFxLWQAjqocM37K3P7sJ3xI4wpaiupKmkZnEFtZ0Mt9EgdQNQBP1u2L3LPBC36+r2+zFHb+8xP/LiD4k+HdNQ0STQGVnEqq7SNe6sGHQAKPNp3tiSiRmPjk3SCkVfYyy3/uqB/wA2AzjLiKvr0SSqh0xRk6WSF1QFrba2ve9hYX7YefAGW0woaWWKnhR3gRmZY1BLaRqJNrk3viL4wU3Mymo90KP+zIt/3XwAJeg4OzCqRZCQI3AZTLLsQdwbLqI29wMaOKeC3oYkkeRX1vo0qpAHlJ6k79D2GGlwBUa8vpz7KU/ZYr/LFR4sSxmj0l05gkVgmoaj1BsOuwOOdZZb6m7xrWxPYLfCqXTmlLe1izDf5o4H7yMCWJeUZg9PNHNFbXG4Zbi4JBBAIG5B9sdLMUddXwtvCGpSFK+J2VFiqWuWIAG7L1P9jAY+b5/W9DNEh+yqwAfibSfkTiDwlwA9ZVzw1E+iSE6pCAZCxNiSGJG+4JYg3viE1Y6YZ+LnFVHNTxJBURyzRzhwIzq20up8w8v1h3x7zHxsj6U1JI7E2HNYJf7gusn7tsReMfDKko6CWaMyyTIUOt27GRQ3lUBfST1BwxuEcvgjpYHghij1xIxKIqkkqCSSBcn78MBNcLV+cSmoSgQxiSdpZfKgMbOSbXl6DYiwF9sbc64HrXqaVMyqtZqHKKdTSaLadrEKovcbLtt3wfcJ1CxZpm6uyquuN7sQAAUv1PzfFP4i8a0fNomhnWZoKkSOIvN5B6rN6CbgC18IDVn3hZR0lDPKGlkkjTUpZgALEX8qgXFr9b4PuEcopo6eF4YIoy8SMWVACSVBJJtcnC04j8T5K2CeCkonaN42R3YlmRSDclUBC2G9y1seMkyXPK2niHxXw9NoCpZwpKqLA/RDW3TozDDAL+Ac4p6bLIhUTRRBGdPO4Xo52FzufkMJHievjetqniOuN53dGHQhje+++LTKeFI2ecTMzNFM8Rttq0G1z1bc/PFBn9MkdRKibBWFh8tIPW/zxClFvUupRWxacK5RW1WsUcYIuNbkqAtxtcsfl2BODLhXw2kqGqYaurdRFIokiiJKszIrg3ay9COqHEDwi4ppqJKr4mTRqKFFCsxa2q9goPuMW+U8c1MtVWNllG03PZCGk+oUQJ5gp072uLuv+R/V4S22usJuBOCqKM1AMCyNFUtGrS+eygKV2PlB36gA4RmZWWSZfaSRQPuZhhp5PwpmFbJUiqrGpxzQZooT1ZkU/VIFtOnqWHyPXCszDL1ilnjFzy5ZIwT1IRioJttfbDHC/hfLxroaAwx3eJlYFzYEqLWsN7b+4xqznjCvqpC0k5jumkrDdBpve2x1EXPcnAqjWIOLOnpJpXAVdBKkgvttcXPT5jC1UFwuL3dvrIvJUKT3v1P343xTXeyKzm1gFF++LBMiURSO7FmRmFhsNja/vvi4+KhgmCxrc6CoSIXJbUCBt3PzxDmvnS0q94gtySgzOohoFaaOkg2WIxDVKbRSeZrmwugYbEEFhttgazvJaemlcuzSOKgqZJm1OwBO5Hc+5tfBTlAzSohoY1CUUKnTHMfPIx5Um+giyjRrFiAb2scWFPw5QUQWqq3EkvxLhp6g6i2kuNl7m4HYm+G42q8MIyp36BGUZbV1ZT4WGyNKxWaXyoTpfoPUdtXTpa2Cek4CpoUEuYT820crWZtESsrLa24J3Y9Tvtti1hz+rqzGMvgCRmeQrVVAIU3Enpj2c+UsbnoVsRviPVZNSU6LPmdR8RKYpSvON1DgqAIotwCSTsAf3Yaio+DlOUvSfT5881o8pphygygTyqY4FIU+lbB5PwAHzxGqsvpoeXLmlQamW0bRREeW5Y7RwJu9hfchj3OJwrK2sYCnQ0UBcDmyqDMbIfRFuqC3Qtfr0xDy6SmppNFJE9ZXMset9Wog3JIkmN1hFreUfKy4ZBNV6ypUEf0CnCjchTOVAc3AN44Ra/XUw+WNGTsi3XKoRIWID1sxZkJ+j31k66gg38qkKOmoY15hSqFSTNZhLqA5dJEraD5WIHLF3ncH6zeXfoBiZXNJInMrH+CpAbCFGtK+4AV3S+m9haOLftq7YQyIdCOxj1V1aikNK5Ajg8gNrgaIdttKAu1hq98c7J0H3Y6JzF2FJJcCgokjYIgssshKGwsNogSPSLu199JuMc7L0H3YvGKR9xmMxmNSDsWOUFQ9/KQDf5HfC98XM+o5MvngFTC010Kxq4Zrq6kiwvbYHrhd5RwNmmYxRyM5MDAaDPOSNI2GlBqIt7EDpgkHgqEhkeSqLOqMypHGFGoAkAliSRe3QDEFmnhXxYipKGGAwSyyxhhsVVLamK+a5b0kfVxV8QeKNZXRS08dPGsboVdUDyvpPXcWC7d9OLnwT4do6qCaSop45ZElABkGoBSikeU+X1a97Xw4Y6NFQxoiohFtKgAWO3QbYAObOFeHcxroitK7CnRipvNoQMbMRYHUfUD6T1xd5l4RSU9JPUS1CFoomk5caEglRc3ckbdfq4I/AdtCVlOfVHIpP3kMh/8Ax4OOLMypo6eaOonij5kbpZ3AJ1KRsL3P4DGbk74M5cx9WQqdQ6jcfhjynQe+NiwsQSAbDqew+/2xqSdLQyalDdiL/ngHyviKmos6q5ZpQInhHmW7ea0W1lBN/KdsK6szOeVQJZpHUCwUsdNh0Gn09Plix4Cy2GoroIJ1JicsCAxXojEbixG4HTGEMenbNpz25QweOfFemqKaamghlbmrpEj2QDuCBcsbHsQuIWQ5pn1VTxRUiGKFFCLKEVLhRa5eQm/S10HUYYNRwtSRU08cFPGheF01BRqN0I3Y3Y/ica/CmvX9EQPIyqq67sxAA87Hcnbvi4yshqhcZb4fS1GZPTZhUEy8oTM6kyFrkKBqcDcD5EDTYYIuNuBKKhpEmiRmdZkDPI2q6m4sV2QAkjooxoz/AI6pafORVRt8RF8KI25JB8wZza5IUjddwcUfGfiJUZhTPHHScumurNJdnPlYFfMAEU6rbb/zwxDzrKZRBJGqqqGNhYAAAEEdBsMLrhHxDoabLKYTzXlCG8SAs4OpuoGy7faIwHnIK6uVWraxijAEJcsLdR5RpjU/OxwBpGNwRuCR+WEpxfhWjXpfVXFpE1S9OllnneVeZ1Go3sQDa/4nEnhLhZ80nlaWYRldLOdFy19hYAgDYdf3HAoFGo37HBnwFxK1NLLyoHqHkQKqL7g33sCbW9gcTJV2K6F3xh5whwPRw10sDR88JAkimazbszA+WwXt7bYuqjPaWhzCq58qRKYISq9zbWLKqi5NuwGA2ny7NayvYSP8A704vovcxBzYbEtq1E/WQ/d0xc8PcAUsGZPDKDU/0ZZtUu93aR1by9CLKNm1deuHG6Vkv+x4y/jCWWesbLKZ5+bIhDtsqlY1Q6hcAXK33YfxADouBp52qZqmQIwlk1ond7ktvewXUdtjthornVLQ1dYJXWNSISqKP6hFgqj5D92BjK6qsrJag0dPaGSZ35s21rqgtb3vfYX6jBJOv2hFpPoDHKVjoo5+WASYmZybndlvvfYfdjatW9RVKtHE07hCLAEAXKm5Ntl26mw6b4LqLgaNcujnlleQnlFY7lUVTIilbXN9r+33YI8/4iosuqoEQL5IpV5FOqlgzGLSCosFLWO7WvbEfpJu33+TVZpJUufwBVJ4f1D0881VPywjtqgj3uwPmBbpb9r8MGjR5bk06myQgwN7vI5Dr97Ha/Tbr0GKGpqMyq6arZVWjpdUjuri8zCwJT+rt3spF9icXUOS0GV1KSzuCzQuzTVDa3Z1aMAre5L2YjygtY98aUZNt+lfSZjmFUlIlNEKWLWdFRLZmYmOXdY7WtoLEE3BNt8b4sjoqMLVVsnNmFQ6tNNuTYvfSguNyAbAE36Y002c1lWlIlHDyIxK2mqm6MSkvoj7jQWIY33ABAxuTKaOh0VdbLzpxUODLLuTbXfRGL2uQDYA2PtgEboM1rawxijj+HhM8hWpmF2NxL6YvkpO7bXAFsaGpqOgs8peprZYXsWvJKWuNOlRtEu777AC++2JFLUVtc0fKBoqYzSFZmAMz35hsEO0Y06hc3N7Ee2ItPPS0itDRRGoq3gbnFSGYE2808hPlHU269bDfCAtJ6WpqSXrpPg6bmeaGOSz2Ed7yT7aRpG6pbqbnGnJ6x5FjhyqFIYAEBqZEIW9mJMcezTE/bJC3HVsfMxo0RhUZvKJDzvLToCYg3LuAke7TP6Rc3+QF8bJOdOivVv8DRqFBQOFkYCNjd5AbRKRtoXze5F7YANNEY4nZaNTV1hUCWoka4jGg7NJYhQL3EKb/Idcb9ISe/8A53MFv5j5Yqe+q/2hApFthqkf5jp8gdngIiHwNAiajIQEkcaFvpUj6JCOsh85vsB6sL7i3xHVUalyocqG5DTfWe5a5W++4O7t5j8uuBKwL7jjiOGjWRJJBVZg6NHtskAZWU6VueXsQbXLttc2tZKY+s1zckknck9z/M4+Y1jGiW7MxmMxmKEdI+DVVryqIXuY3kT++WH91hgxrKmONS0zpGndnYKPzO2ObeD63NWjeny4y6C2txGq7EgLcyMPJcL9odDgoo/CGuqGD1tQqn3dmmf+IA/aOIssgeGnGNPlj1ay63RioiEQDatDSC4NwLFSDcnF1mfjTM50UdIoY+kykux+6NLb/wC8cVXDfCNMmdvQ1CmaNQdOoldR0CQE6SPq326Yd+WZTBTrpp4Y4h7IgX87DfCA5wyHLMwqaqaGAvDNJeSZdbQi2q51D1AXfZbHr0wc5T4IXOqrqrE+pYVub9/O/X9jE1DyOKSO1RHt/wAH/qiwwc54kpKX/wAzURRn7JYaj9yi7H8BgAQPDuVRCoqonQOYZSil9/Szr06X8vti64jhHwkwAsAhNh8t/wCWB3M+I0Wvq56Ya4pnLKWuvU3uQRf1FtjbrifT5Pm1cp0RMsRBudPLUi3u9iwtt5b4xlCTlZvHJFQoBwffFjw9mRpamKfTq5bBtN7X9xextcfLEjh7JlqFLlyFBtYDc7A9T06+xxJ4nymOGJDGpHnsSSSTsf8ALtjRzjtqZ6S12LrOfFatlBEXLgU/ZGpv2nuPyUYFcroGmWxchENgu5t91zYYrMWeTZmsKvqBNyCAPxv/ACw2qX7Qg05fuLrJcujjr6RSoZWYgh7MCbWGx26kYY/HKr8BUA2H0ZsOm43AH5dMKCqzOVmjlRTHob6NwL+bqNyNJO17Y9VlNLKS9RK0jgEjUS1vuv0HyAxjKFtOTNE/VFBfTcdwQ00K2eSVY1DACwBCgbsfn7XwLZPkFTWtI0CALrJZmYAKSb2+0evZcT+H6ZOUjhRqN7t36kfhi84O4ggpPixO+m8oZVAJZr3vYDc9vzwr120XRyTaTkyTwT4dwvWTQ1bNJyo1cBDpDavc+rb3BGDmioaahzW0SxwRNQkt0UXWXdmJ6mxG5PtgCyniarqK+R8rhu7wiM80DYK+7+oKLbCxJ/E7Ys5OCJ5swpUzapM7TJIwCEWXl6TpHlCgHVvpUW33PXGqulsYOr4WOfeINOmYxyUgNWwgaIrHexYsGUBrHUOu6BsRDSZpX1y85v0eZICF5d9RiVwSD5tWrUw6lD129yWryyky+toGjWOCIpUCRybXsikF3Y3NgDux74p884+R8wh/RsZq5EikQgBgvmKWIOkllGkkkC3TfqRQFjwnwbTUldNHbmkQpLrlsTqZ5Ax6WHpHufnjSvH8FPPVxRrJVTPUkxxwjUG+jjHq6eoEWFzsdsVkXC1ZXVzDNJeXqpwxigNgUDkBG3KmzEncv16jsQZE9BlT1oZo4I0kQLqN3IMKMVHV38xY2F+p2wCBWHL8yqctQzTJBRoqgRRr55FDAeY9rdeo6enBO2V5flE9M/liUpNqkc3Z2HLt97btZVHc7b4F04grKjLWipKbTTorcyqkNrrrLfRjubW9yD1A64IY+EIaergmrpjUyMshllqCNA0BSLKfKqi5NunyGEMqa3iOqq6at+BgApWaRnqZSV8mhdQRft2BIO9ri4F9riHh2npKlJ8wqPiHMLu8tSRpBVowNCnZR5jYb7na2KzMuK2nizCKggaaN2ctUemJI+UqsQT6mGlrLtewIvizHDkaVUc+a1AqCIZJCZbLFFpaIeVdltZyDfrZdrjAIh0+eVVUtIlDFyoxK1qqYeVjol9CdWGgsQT0KgEY3RZdSUOiqq5DNUmodea41O1i4+jjF7eax2GxPUDGqnzmoqVpYqGPloszWqpV8hOmXaNOrfRliCdgVAI3xthpaWgaOaYtUVrTyDVbVNJp5i+RL+UFiOlgC25wASIIauuKczVR0jSykKptUNfmE6iNogASpAub98RaLME5Rp8qhRrQaZpjtHGTa5JteaTrsO/UjG4UElUFkzF1go+ZMxpw2n6zlufJfcC7KVFl7480tVNVQrHRL8NTLAivMyWLC/mEC9rm45jd7kA9cIDYeVS1J9ddmZY39OsKYh1+pBFcqPewHqtiNnNXDSBKjNZlllBHKp4x5FtHsUjJ8zBioMr9Li2nFNxHxxTZcJKbLwJZ+Y3MlclxcrYlnveV9RO17DcbWthR5jXyTyGWZ2kkbqzG526D5Aew2GKUbCy94x41qMwb6Q6IQQVhU+UEAC5NgXbbqdh2AwMnHzGY0SJMxmMxmGIzGYzGYAG54FTmOtqoG9Rj3HzjfSf+c4dpOMxmM/hYkeMM6gpuIYqkOHjVUMhjIax0vGwNvrBbG3XcYsc28aCfLRUpJOweY9+1kS5P7QxmMweIP7AJn0mY1VXBLUq0M01o4WKmEW1W2+uFBc3bc2Pfpg/yXwTQearqGck3KwjSD97tct94CnGYzCTsGeaHJoKDiGGCGPTHJBdQxLblZN7sSb3j/fhtE9z0+eMxmAZzJl+Yx00lTG1yBMwQKL3szDbt0A740ZxmMtTGwWBhEhBZ7E6ew1EDSl72398fMZhaq7K3dahHwt4UzVMaTTTJFFIodQvncqRceyqbfNvux4XhyGlzOamK8xEjV4zIATuEJJ2AvqLdu2MxmMpSbTLxxWyPfHy/0ZT9mRSPyI/ngYarLeWNGkY7AAHc+wHUn5AYzGYMKThbKzzcZ8CDgzgWtrYhpcQwBipZjvfqRpXzG19wSv34MeC+AaWKvqoJ0FRyljZDINjqUFrpfSRc2Aa9sZjMbHPZfcRZpT0OZ08kzrFGaR02HZWuAFUX6nYAYFs84zlra6kbLIHDxGREkmWyuZFUHa4AsBezMD8vf5jMD4BKr+CpnqaRs0qWqTNKUMYJCp5Sw0kWAuR9VV+89cX/ABC9JltVQPZIIlE4bSu5ui22UFmJItfck4zGYGBRzcR1lfXKctiMAMDJzqhQLprBLoNxsbDo533UYs+GOCIVqql61vi500Eyy9PMtzcEkEC1gDsABYDHzGYQFRVcYJ+j5qSliknk+mDMi/RxJzHIct0K6bEadj0uMWUvCk9RU0r5tMJtZcinS6xR2TULdydtz1/rHGYzABHzTiSKOPMaShgMxJYfQgCKJORGrMWHl8pD+UdSpBtfE1OHb1EU+cTxzWhkkCGywwhTENr9QQ25brYA3tjMZg+gumqnzaoqlpYqGPkxLKwFVIo030S7RJ9YaCxDHYFQCN8e6ZaahaPQrVVe9RJqtZppAOalyekaXtfoNu9sZjMAjzLSovLqs4lQRK8zLTHeKNtbH2vPJckD3HQb4W/F3iLNVRiCAGGDlLG4v5pAo7kelbk+UdR19sZjMVBX0AHx8xmMxYjMZjMZhiMxmMxmADMZjMZ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26636" y="1340768"/>
            <a:ext cx="494652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8282" y="3933056"/>
            <a:ext cx="4612684" cy="22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zöveg helye 4"/>
          <p:cNvSpPr txBox="1">
            <a:spLocks/>
          </p:cNvSpPr>
          <p:nvPr/>
        </p:nvSpPr>
        <p:spPr>
          <a:xfrm>
            <a:off x="190551" y="1263854"/>
            <a:ext cx="3500728" cy="78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none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hu-HU" sz="1200" b="1" i="1" dirty="0" smtClean="0">
                <a:solidFill>
                  <a:srgbClr val="FF0000"/>
                </a:solidFill>
              </a:rPr>
              <a:t>Üzemeltetési adatok:</a:t>
            </a:r>
          </a:p>
          <a:p>
            <a:pPr indent="0"/>
            <a:endParaRPr lang="hu-HU" sz="1200" b="1" i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hu-HU" sz="1200" b="1" i="1" dirty="0">
                <a:solidFill>
                  <a:srgbClr val="FF0000"/>
                </a:solidFill>
              </a:rPr>
              <a:t>Kb. 1,3 millió fénypont van az országban</a:t>
            </a:r>
          </a:p>
          <a:p>
            <a:pPr marL="171450" indent="-171450">
              <a:buFontTx/>
              <a:buChar char="-"/>
            </a:pPr>
            <a:endParaRPr lang="hu-HU" sz="1200" b="1" i="1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hu-HU" sz="1200" b="1" i="1" dirty="0">
                <a:solidFill>
                  <a:srgbClr val="FF0000"/>
                </a:solidFill>
              </a:rPr>
              <a:t>Lámpatest tulajdonjogi és elszámolási </a:t>
            </a:r>
            <a:r>
              <a:rPr lang="hu-HU" sz="1200" b="1" i="1" dirty="0" smtClean="0">
                <a:solidFill>
                  <a:srgbClr val="FF0000"/>
                </a:solidFill>
              </a:rPr>
              <a:t>kérdések</a:t>
            </a:r>
          </a:p>
          <a:p>
            <a:pPr marL="171450" indent="-171450">
              <a:buFontTx/>
              <a:buChar char="-"/>
            </a:pPr>
            <a:endParaRPr lang="hu-HU" sz="1200" b="1" i="1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Átlagosan </a:t>
            </a:r>
            <a:r>
              <a:rPr lang="hu-HU" sz="1200" b="1" i="1" dirty="0">
                <a:solidFill>
                  <a:srgbClr val="FF0000"/>
                </a:solidFill>
              </a:rPr>
              <a:t>30-40 </a:t>
            </a:r>
            <a:r>
              <a:rPr lang="hu-HU" sz="1200" b="1" i="1" dirty="0" smtClean="0">
                <a:solidFill>
                  <a:srgbClr val="FF0000"/>
                </a:solidFill>
              </a:rPr>
              <a:t>Ft/kW </a:t>
            </a:r>
            <a:r>
              <a:rPr lang="hu-HU" sz="1200" b="1" i="1" dirty="0">
                <a:solidFill>
                  <a:srgbClr val="FF0000"/>
                </a:solidFill>
              </a:rPr>
              <a:t>közötti </a:t>
            </a:r>
            <a:r>
              <a:rPr lang="hu-HU" sz="1200" b="1" i="1" dirty="0" smtClean="0">
                <a:solidFill>
                  <a:srgbClr val="FF0000"/>
                </a:solidFill>
              </a:rPr>
              <a:t>energiadíjak</a:t>
            </a:r>
            <a:endParaRPr lang="hu-HU" sz="1200" b="1" i="1" dirty="0">
              <a:solidFill>
                <a:srgbClr val="FF0000"/>
              </a:solidFill>
            </a:endParaRPr>
          </a:p>
          <a:p>
            <a:pPr indent="0"/>
            <a:endParaRPr lang="hu-HU" sz="1200" b="1" i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2000-3000 Ft/év karbantartási díj (fényforráscsere, javítások?)</a:t>
            </a:r>
          </a:p>
          <a:p>
            <a:pPr marL="171450" indent="-171450">
              <a:buFontTx/>
              <a:buChar char="-"/>
            </a:pPr>
            <a:endParaRPr lang="hu-HU" sz="1200" b="1" i="1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hu-HU" sz="1200" b="1" i="1" dirty="0">
              <a:solidFill>
                <a:srgbClr val="FF0000"/>
              </a:solidFill>
            </a:endParaRPr>
          </a:p>
          <a:p>
            <a:pPr indent="0"/>
            <a:endParaRPr lang="hu-HU" sz="1200" b="1" i="1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hu-HU" sz="1200" b="1" i="1" dirty="0">
              <a:solidFill>
                <a:srgbClr val="FF0000"/>
              </a:solidFill>
            </a:endParaRPr>
          </a:p>
        </p:txBody>
      </p:sp>
      <p:sp>
        <p:nvSpPr>
          <p:cNvPr id="18" name="Szöveg helye 4"/>
          <p:cNvSpPr txBox="1">
            <a:spLocks/>
          </p:cNvSpPr>
          <p:nvPr/>
        </p:nvSpPr>
        <p:spPr>
          <a:xfrm>
            <a:off x="5217376" y="3789040"/>
            <a:ext cx="3500728" cy="786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none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hu-HU" sz="1200" b="1" i="1" dirty="0" smtClean="0">
                <a:solidFill>
                  <a:srgbClr val="FF0000"/>
                </a:solidFill>
              </a:rPr>
              <a:t>Főleg a falvakban:</a:t>
            </a:r>
          </a:p>
          <a:p>
            <a:pPr indent="0"/>
            <a:endParaRPr lang="hu-HU" sz="1200" b="1" i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Egyre alacsonyabb hatékonyságú és alacsonyabb teljesítményű lámpatesteket szereltek fel, amelyek mára jelentősen elavultak</a:t>
            </a:r>
            <a:endParaRPr lang="hu-HU" sz="1200" b="1" i="1" dirty="0">
              <a:solidFill>
                <a:srgbClr val="FF0000"/>
              </a:solidFill>
            </a:endParaRPr>
          </a:p>
          <a:p>
            <a:pPr indent="0"/>
            <a:endParaRPr lang="hu-HU" sz="1200" b="1" i="1" dirty="0" smtClean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A világításkorszerűsítés hagyományos technológiával már megoldhatatlan, csak a teljesítmény növelésével lenne lehetséges, de a világítás minősége nem javulna jelentősen...</a:t>
            </a:r>
          </a:p>
          <a:p>
            <a:pPr marL="171450" indent="-171450">
              <a:buFontTx/>
              <a:buChar char="-"/>
            </a:pPr>
            <a:endParaRPr lang="hu-HU" sz="1200" b="1" i="1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r>
              <a:rPr lang="hu-HU" sz="1200" b="1" i="1" dirty="0" smtClean="0">
                <a:solidFill>
                  <a:srgbClr val="FF0000"/>
                </a:solidFill>
              </a:rPr>
              <a:t>Fokozódó közbiztonsági igények!</a:t>
            </a:r>
          </a:p>
          <a:p>
            <a:pPr marL="171450" indent="-171450">
              <a:buFontTx/>
              <a:buChar char="-"/>
            </a:pPr>
            <a:endParaRPr lang="hu-HU" sz="1200" b="1" i="1" dirty="0">
              <a:solidFill>
                <a:srgbClr val="FF0000"/>
              </a:solidFill>
            </a:endParaRPr>
          </a:p>
          <a:p>
            <a:pPr indent="0"/>
            <a:endParaRPr lang="hu-HU" sz="1200" b="1" i="1" dirty="0">
              <a:solidFill>
                <a:srgbClr val="FF0000"/>
              </a:solidFill>
            </a:endParaRPr>
          </a:p>
          <a:p>
            <a:pPr marL="171450" indent="-171450">
              <a:buFontTx/>
              <a:buChar char="-"/>
            </a:pPr>
            <a:endParaRPr lang="hu-HU" sz="1200" b="1" i="1" dirty="0">
              <a:solidFill>
                <a:srgbClr val="FF0000"/>
              </a:solidFill>
            </a:endParaRPr>
          </a:p>
        </p:txBody>
      </p:sp>
      <p:pic>
        <p:nvPicPr>
          <p:cNvPr id="19" name="Picture 34" descr="AX1 bélyegk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608170" y="1340768"/>
            <a:ext cx="98345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5" descr="EKA 80 Hg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08171" y="2148326"/>
            <a:ext cx="997418" cy="106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6" descr="karos EKA bély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071356" y="3610635"/>
            <a:ext cx="1285948" cy="63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Z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071356" y="4323417"/>
            <a:ext cx="1285948" cy="88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1592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2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>
            <a:normAutofit/>
          </a:bodyPr>
          <a:lstStyle/>
          <a:p>
            <a:r>
              <a:rPr lang="hu-HU" dirty="0" smtClean="0"/>
              <a:t>FŐBB REFERENCIÁINK</a:t>
            </a:r>
            <a:endParaRPr lang="fr-FR" dirty="0"/>
          </a:p>
        </p:txBody>
      </p:sp>
      <p:sp>
        <p:nvSpPr>
          <p:cNvPr id="3" name="AutoShape 2" descr="Képtalálat a következ&amp;odblac;re: „led izzó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 helye 4"/>
          <p:cNvSpPr txBox="1">
            <a:spLocks/>
          </p:cNvSpPr>
          <p:nvPr/>
        </p:nvSpPr>
        <p:spPr>
          <a:xfrm>
            <a:off x="207176" y="1418338"/>
            <a:ext cx="4354112" cy="4746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none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Hódmezővásárhely, 2011-ben, 35%-os megtakarítás, közel 7000 db lámpatest, európai elsőség</a:t>
            </a:r>
            <a:endParaRPr lang="hu-HU" sz="1400" b="1" i="1" dirty="0" smtClean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Siófok, 2012-ben, 42%-os megtakarítás, 2200 db lámpatest</a:t>
            </a:r>
          </a:p>
          <a:p>
            <a:pPr marL="285750" indent="-2857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Hévíz és Keszthely, 2014-ben, kb. 45%-os megtakarítás, közel 3500 db lámpatest</a:t>
            </a:r>
          </a:p>
          <a:p>
            <a:pPr marL="285750" indent="-2857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Szekszárd, 2014-ben, kb. 40%-os megtakarítás, mintegy 4000 db lámpatest</a:t>
            </a:r>
          </a:p>
          <a:p>
            <a:pPr marL="285750" indent="-2857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Kecskemét, 2014-ben, kb. 40%-os megtakarítás, közel 5500 db lámpatest</a:t>
            </a:r>
          </a:p>
          <a:p>
            <a:pPr marL="285750" indent="-2857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Pécs, 2015-ben, kb. 45%-os megtakarítás, mintegy 5000 db lámpatest</a:t>
            </a: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indent="0"/>
            <a:endParaRPr lang="hu-HU" sz="1400" b="1" dirty="0" smtClean="0">
              <a:solidFill>
                <a:srgbClr val="194C89"/>
              </a:solidFill>
            </a:endParaRP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marL="171450" indent="-1714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</p:txBody>
      </p:sp>
      <p:grpSp>
        <p:nvGrpSpPr>
          <p:cNvPr id="7" name="Csoportba foglalás 11"/>
          <p:cNvGrpSpPr>
            <a:grpSpLocks/>
          </p:cNvGrpSpPr>
          <p:nvPr/>
        </p:nvGrpSpPr>
        <p:grpSpPr bwMode="auto">
          <a:xfrm>
            <a:off x="4561289" y="836712"/>
            <a:ext cx="2314967" cy="1800200"/>
            <a:chOff x="4800607" y="3712025"/>
            <a:chExt cx="4169217" cy="3015346"/>
          </a:xfrm>
        </p:grpSpPr>
        <p:pic>
          <p:nvPicPr>
            <p:cNvPr id="8" name="Picture 3" descr="G:\Hódtó\hodmezo-led_20110810-024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9735" y="3712026"/>
              <a:ext cx="4010089" cy="300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:\Hódtó\hodmezo-led_20110914-076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7" y="3712025"/>
              <a:ext cx="2172830" cy="301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3" descr="\\hus-fs-01\Redirected_Folders$\tszoke\Desktop\Mindenféle\Fotók\Hévíz\Hévíz, ZafírLED (2014) 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655046" cy="17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hus-fs-01\Redirected_Folders$\tszoke\Desktop\Mindenféle\Fotók\Tapolca\10-x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37366" y="3140968"/>
            <a:ext cx="2754914" cy="18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://www.schreder.hu/images/SIOFOK_tanacshaz_wesselenyi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634752" cy="144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88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/>
          <a:lstStyle/>
          <a:p>
            <a:r>
              <a:rPr lang="hu-HU" dirty="0" smtClean="0"/>
              <a:t>Miről fogok beszélni?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04801" y="1916832"/>
            <a:ext cx="6283423" cy="3600400"/>
          </a:xfrm>
        </p:spPr>
        <p:txBody>
          <a:bodyPr>
            <a:normAutofit/>
          </a:bodyPr>
          <a:lstStyle/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cap="small" dirty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Cégbemutató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cap="small" dirty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LED és közvilágítási lámpatest alapok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cap="small" dirty="0" err="1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LED-ek</a:t>
            </a:r>
            <a:r>
              <a:rPr lang="hu-HU" sz="1600" cap="small" dirty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 fejlődése és közgazdaságtana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cap="small" dirty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Magyarországi közvilágítás helyzete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r>
              <a:rPr lang="hu-HU" sz="1600" cap="small" dirty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Fény éve programban való részvétel</a:t>
            </a: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endParaRPr lang="hu-HU" sz="1600" cap="small" dirty="0">
              <a:solidFill>
                <a:srgbClr val="043163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342900" eaLnBrk="0" hangingPunct="0">
              <a:buFont typeface="Arial" charset="0"/>
              <a:buAutoNum type="arabicPeriod"/>
              <a:tabLst>
                <a:tab pos="457200" algn="l"/>
              </a:tabLst>
            </a:pPr>
            <a:endParaRPr lang="hu-HU" sz="1600" b="1" dirty="0" smtClean="0">
              <a:latin typeface="Century Gothic" pitchFamily="34" charset="0"/>
            </a:endParaRPr>
          </a:p>
          <a:p>
            <a:endParaRPr lang="fr-F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volt</a:t>
            </a:r>
            <a:endParaRPr lang="hu-HU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302376" y="5743525"/>
            <a:ext cx="2006600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>
                <a:solidFill>
                  <a:srgbClr val="FFFFFF"/>
                </a:solidFill>
              </a:rPr>
              <a:t>Ilyen lett</a:t>
            </a:r>
            <a:endParaRPr lang="hu-HU"/>
          </a:p>
        </p:txBody>
      </p:sp>
      <p:sp>
        <p:nvSpPr>
          <p:cNvPr id="31746" name="AutoShape 2" descr="https://encrypted-tbn2.gstatic.com/images?q=tbn:ANd9GcTDqjDCeKgRgh7HTH158p4Om6SCmmqjZSAxWYG2mCzMQTfIjrh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50" name="AutoShape 6" descr="https://encrypted-tbn1.gstatic.com/images?q=tbn:ANd9GcRTONiUJiECAB8W9nHicBkeMAzlmkGEjLVE9Rmbnta93hWkgMJ6hPkyH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52" name="AutoShape 8" descr="https://encrypted-tbn1.gstatic.com/images?q=tbn:ANd9GcRTONiUJiECAB8W9nHicBkeMAzlmkGEjLVE9Rmbnta93hWkgMJ6hPkyH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1754" name="Picture 10" descr="http://ledarena.net/images/hirek/vilagitas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1" y="3071960"/>
            <a:ext cx="4932072" cy="3092331"/>
          </a:xfrm>
          <a:prstGeom prst="rect">
            <a:avLst/>
          </a:prstGeom>
          <a:noFill/>
        </p:spPr>
      </p:pic>
      <p:sp>
        <p:nvSpPr>
          <p:cNvPr id="31760" name="AutoShape 16" descr="data:image/jpeg;base64,/9j/4AAQSkZJRgABAQAAAQABAAD/2wCEAAkGBxQTEhUUEhQWFhQXGCEaGBcYGSAfIBwfISAfIB8gICAhICggHB0lHCEcJDIiJikrLi4uHB8zODMsNygtLisBCgoKDg0OGxAQGywkHyY1LCwsLCw0LCwsLCwsLy8sLCwsLCwsLCwsLCwsLCwsLCwsLCwsLCwsLCwsLCwsLCwsLP/AABEIAKgBLAMBIgACEQEDEQH/xAAcAAACAgMBAQAAAAAAAAAAAAAGBwQFAAMIAgH/xABLEAACAQIEBAQCBgYGBwcFAAABAgMEEQAFEiEGEzFBByIyURRhI0JScYGRFTOSobHBJGJyosLRU1RzgpOy0ggWFzRDY9NEg7Ph8f/EABgBAAMBAQAAAAAAAAAAAAAAAAABAgME/8QAJREAAgIDAQEAAQMFAAAAAAAAAAECEQMSITFBURMi4UJhobHR/9oADAMBAAIRAxEAPwAt8Gm1ZXCe4aRT+Dtb9xGDq19scwcMHNTG3wBqjGreYQsdIYi/pva5Fu2Ls5zxDH/r340+r+MRxFFvoUeA55ctdB9goLfNWlU/yw3745byHiSuo6iV4b8+Qnmq0VySW1NdLAqdXyFr4Ij4v5mnrWD/AH4WH+MYAC7wwXl5rmkXvI5/ASsR+58NQHHMeVeIM8FbNXKkJkmBDqdWjfRe3muDdB1J6nBXF45zD1UsB+6Rh/I4EBd+DlJGWzCF40bRP0ZQfrSL3H9XBDx5wtR/AVci0kAkSCRldYlDAqpIIIF77YVHCHiL8HUVUxp+YKpy5USW0Xd3sDoOr1kdumCrMvGWnmglialmXmRslw6EDUpHy98ICXwFwNQVeXQSzQXkOsMwkkUmzsBfSwHQDtgf8SOBaWklohTiREnl5cl3LWF03XVexsW9+2JHh74l0tHRpTTpOWVmOpFUrYm/dwfftjR4kcd0lalL8OZNcM+sh0K7WPfcHe2J/cPhOn8H4fqVUw/tKrfw04B8l4SkmM2iZVMMrR7qd9Pe4O33Ya8fiRlrH/zFv7UUg/fotgI4YzumjmrdUyKr1DPGWNgylmNxf5Wxgp5Kdm2sG0UWY5RXQT04NQWkdisLCV/Kdr2J3S9x0xaZr+m1glWaZ5ICjCQa428lvN6hr6X6b4l8U5rA8tE8c0b6ahdWlwbC4uTY7DbrgxzOeOSnmVXRrxONmB6qfnhPLJJNof6cegxkvFmexU8ZipubAEAjPIL3UbD0OG6e4vjTw54iVdKai9DrMk7SSi0iaHcliPQ2nr0bfDH8MpNeV0p/qsPydhj5wQ1q7NU9poz+1Hf+eN1K3RhQvqTxXjXMHrJKd1DU6wmNZASCrltV2C9ja3yxaTeKFHNX0lRpmjSFJkk1KCfOE02CM1xdTfpgxrqdf01EWUHXSFdwD0dj/PEbi3h6lasoNVNCVeR1cctbN5LjVYeax3F8UBBzDj3L5qqikjqABG76y6smkMtrnUo74tq/PaWasoWhqYJdLSA6JFa2pO9jtuB1xT8X8CZeslEFp1QS1IjfQzLdSkjW2O26jpbFfxP4XUKyUqx81BNNy28+rbQ7C2sHe6/PAwDfNaaOSvpQ6I4aGYWZQw2MR74pJeCaCWvnjeljC/DxuAl47EvICRoK2JsLn5DAlmnhf8NUU0dLWTR87mea266FDbaCnq3/ACxkPDebRVbRQZjql5AfmSFt0DkBPOJDsxJ9vNhWkw6WVL4V0kxqtLzRGKdkQKwI0hEYA6lJPqO974roeEq6OkpqiDMpLSGEiJ9RVGdlAIuzLZSb+jtiTlEnEETVIjWnncSjm30eZyiG43j20aR23B294kXE2YpQQI+XM0CGLRKrHcI6lbgBt2IC9uvTthgWsZz+nqTcU1VIYR7C6Kx/2QDamPbEWLjSqip1Soy2cIlRqMsd2GpZ9TL6dIOu6Dz7m3viTJ4orHUrJU0NVD9CyFSu/qU3GvRcC1j94x8pvEeganeMysrtUmVQY29JqOaLlQQDp+fbCYEhfE2haSp5hlhMsKoFkjN9QEgIOjVb1Lvi3hqMsrpYVY0s55DBg2gsGvFbr5gfVb7jj03EGXVM0/09M4enRVDldyDNcAPY3AZfzGIi8D5bUmmBp49L07M3KJS7Dk7nQRv5m6+5wCIlL4d0zfDmF6imeSmLs8MzAlhyvtXsPM2wt1xqXJ80ih1Q10cyGlDGOeO1lsSVDC5J62JI7Y95d4eqPhzT1lXTs8LMdEmwI0dBYbHUbi+9l9sa48rzaKC8dbBOhpQ2iaLTpS3pUrckgdCT7YQyfJxNmELn4rLXcLKCXpXElzoAssZ83Sx64iScUZVUhUq1VJAoGmqiKMPPvZiLDbrZsTDnuaRSfT5aso5gLPTzr1CDYI3mNxY40zcbUhS1bTVEKhbEVFMzL67ncBgR88AG6m4ThID5bWzQgliOVKJYv1gt5G1Aj7iL7YkRyZrATqSnrVB6qTBIfM/Y3juTc9RirpsqySqYNTSRRyXaxp5jC4u40+UEfVva4xaDh+tib+jZi7KOiVUay33e3nGl+3XfrhMRXV2Z5fMw/SFLJSybfSSxslv1fpnj26d9Q64UXiAkYrpBDM08emPTI0nMJ+jXbX9YDp+GHgmZ5jFYT0Mc67XammH/ALf/AKcuk+31j3wj/ECVWr5ikLQKQn0TIEKnlre6jYXO9+9798Vj9Bg7j6Dj5jMbEDq/7PtTtVxe3Lf8+Yp/gMOC+OY+CeNmy6aaVIVkEosULlQvm1Cx0m9tx074NR45P/qK/wDHP/xYgs3ZeeTxVKOnNJ/vQa/+ZcOLHNVXx5zM0jzH4fSU03iEl72VlJ1aBa6n7PbBuvjivehb8Jh/0YQEqtUR8URbC0sIvt/7cg/igwypKCJvVFGfvQH+WEDnHiGk2ZU9etOy8lApQuLtYv3tts5HTBWvjjF3o5PwlX/pGEFlLPlcP6frIXijaPTqVCgKglYm2FrDq35nBDLwpRkH+iwg27IB/DAHX8cRvmjV6wuFZApjuL7IFvfp2GLhfFCH/V5fzX/PGGWORyuJtCUVHosFvbfr3x9x7mYFmI2BJIHyvjxjqMDdyxiTltCshYEkWta34/LEUSYl5XWLGzFr2I7DESuuGsdbVnrMMtEYBDE3Nt7Y+vkw66vzX/8AePeaV6SJZb3vfcY2/pJPc/liLnSNUsVsqYZ2XdWZf7LEfwOJ2X5pUqzGKomRjYsVldS1thcg3aw98VuN1JIFJv7Y1fhhFJvoUZJXZlU1cSRVTmoKsI3eQ7AC7DUQTY/ccEec02fQyUxnmV2MwSA6o2tIQbdUH1QfVcYG+Bs2ihzCnllcJGurUxvtcW9r4ZfGHGFDKKQxVUTGKsikYAnZRqDE3HQA4zt/gckk+A9ntfnymnNTCjaJ1aI2jN5bMFB0ONiC3YD5425zxNnQanaqoF+jnV49EbDU+llCbO97hj0HYYJOK+LaGWOLl1cLMtRG9g4vYHc/cAcWnFPEtHIkBjq6dytTE1lmQ2Abc7HoB3wJ2ukgHnfiLVCWmlqcukh5LNbVrQOWQqQC8YsQN+/TGQ+LEPxYqHp5VUQGIqrKxuXDA76Rbr+eLzxrzCGWjg5U0chFSPQ6ttok32PTphccIsBVC5G8bD+GJnS7RcY2vRhZB4r0KzVMknORZnVlBQEgLGiG+lj3U9L7Wx9g48oDl8cHOIlUx+UxyDZZVbrp0+kX64uPDykieSsDxo41RndQfqW7j5Y01PDdIcskkNLBzFaTz8pdXlnYeq1+gt92HFpxsmSp0T340oHrYHWrh0CGVWZnCgEtEVB1W3Nm/I40VElFNS1O9NKeezDeNiQXBuOtwRfG7MuBMvNVAvwkaqyS6gt1uRo0+kjpc/mcUVf4c5fyKyQQsGhdglpH2AVWAsWIPU9cUxF9UcC5dJUunwsQQwqQI7oL6mBI0Eb2t+WA3L/D+mYUjRtNC00Bd3jksdQWM3Fwbepthi6fwqolqBFC9RCOWX1RyAG+oDup2A/jhMjN6mJ7JUTroJVbSNsL2sBewGw2HtiJRlLx0NNL0aWW8N1a8jkZnUoXR7a/pAttOwBYCx9vkMeY5c3SAFamnlQ0pbTJHpKxgC6goN2AOxJ7YXlNxZXJo0VTjTfTcKbX69VN7/PEmLjmtVNGuNl5RiGpBshsCNrb7DfE65Pyiqj+BpQ8R5srkSUEEzc1SeTPo30CwAe/bfG1uN5IgPiMtrUGki6Isiizgkkqw2HS+AzhvxArpqhI0p4JJJHBADMgJVPckgeUYv8AO+NKuBR8VlpjUrIAy1CPezqWNguwU2G/W+Gtq76S0r4SariXJKg2qUjVrt+vpyp3cH1Fetr99t8bKDIsre/wNa0J3sKasItu/wBRmYdLbW7/ADwNL4mUz/rIJgLseiMPNIr/AGvYEdMToOJsil/XxR6jfd6Uk9ZD1VT7r3/hgTl9QNL8hgmR18f6nMRIOy1ECt3H1oyh7DCO8RxL+kaj4jlmXyauVq0fqktbVv6bXv3vhn06ZCd4KpYP9nVSxW3+yXAH5YVPHQj+Pn5MxnjuumVpOYW+jT6/1rG4/C3bGkPSWUOMxmMxsQNPL8mp04kkpngiaAuwWJkBQaoeYLLawsemGx/3Jy7/AFGl/wCCn+WFHn/ElL+n4qyKVXgBjLuoNhsY22tc2Sx2GGS/illQ/wDqr/dFKf8ABiCwG8TeH6WnzDLhFTxJFIwEiKgCsFlTVcDY3ViPuwyjwLlv+o03/CX/ACwqfFnjGkrBTNSSF5IWcm8brYMFtuyi/mUYOz4vZZ/pJT90L/5YBAV4w8PU1LUUBggjjjdmEiooAbS0fUd9iRgg/wC6dF/qsP7AwKeLXGtJXxQClLl4nYnUhUWK27/MDEz/AMT6a36qcn+yn/XjDMputTbE4q7BLxIyyOCqVYUWNGiU2UWF9Tg/wGBXBJxxxFHWyRvGjpoUqddt97i1ifngbxrjvVWZzrZ0HvhPk9PUyVC1ESSaVQrq7bte337flgr454Qo4qGeSGnRJEUEMoNxZlv39rjC94E4oWgld2jaQOmmykDe4IO/3H88EvEPidHUU00ApnXmoVDFxtfobW3xlOM97XhpFx1oPuEuB8uloqaR6SJnaJSzG9ybbk79zimg4Nof03JTtTJyPhFkWO7WDFrE9euxxS8OeL60tNFAaUuY1tq5oW+5I20G2xxAk8VAcwFctMNoRCY+d13c31aNvV0t2642Mw28QeA6GKgmkgplSRSlmBa4HMQN1bupIxb5b4eZY8MTmkXzxqx8z91B+1hd8Q+MBqqaWD4RVEi21CfVp3Bvbli/T3xLyvxdqEhjjSgDiNFQNzG30gC9hH3t74PoFnwTwJQzGtE0GoxVkkaedxZAbKNmHQdzvgR8S+GKekro4qeMpE0AfTqZvNrcE3Yk9ANumJmQ+IdXDJUtFQmQzSmR1Gs6Cb7bLff526YqeL8+q66ohd6J45AhVEVJCXFySQCtza/bpiaY4tX0GcxpVQAqOp98SMmy6KTeSULZh5De7i6CwPudRP3I2PmbUdUqBpqaaJNWzPE6i++12AF+u3yxWxSlSGHUEEfhhpOhzcduDd4p8P6GCAyRpICJI1/WMdmkRD1PsTiy4t8MqCCDmRrKDzY1N5CdmkVT1+RwGZzxhmc0LJNTRrGSpJETg3V1Zdy5+sB2xe8R59nklO3xFFGkIZGLBLEFXVl6zHYsFHToe3XGcNqdsJVfDz4l+HlJRUomp+bq5qodT3Fm1fLrcDC/yjKEmnSNiwDBtxa+wv3FsG/HmZZ1JSEV1LFFAHUllABDXsv/AKzGxJt0wDZVNOJ4zEqmTfSD0PlN+47X74qd1xjhX1B7wt4awVEsyNPOgjVCpUpc6tV73U+w6YkN4cKtHUTCrqQYmlGi40kRuyi4FuoAJ+eI/ClbnAnlFPDAZDGpcPawUFtJH0g3vqxOaXOzS1S8ql5IabnfaBJLSafP8zbbChevRSq2Tajw2dJoEXMqvzh7Nqa62AO1nHXv92Ik/BFSsNaRmlSRCzBlYuRJaJHOr6S1yG07g7AYmVc2fcymJSjDksIutt0JOrzfZB/HESoGecuuDCj07mo63/UpfR/9vT173xRJOfg/MlqkRc4k1mFmDtFcgBkBWxkPUsDf5YU+ScPPV1j04kCuC5LsCQSp32HvhrN+n/iYyfgeaYX0+rTo1R6r99WrRb5Xwt+E1q/0k4puSKm8oPMvovc6+m/W9sJ2k6Bel5TeE1S4iK1EP0hYC4bbTe/Y9bY0P4UVukMstMQY2k3Zxstrj9Wd9xgyy+HPdMGhqAWeQJfmdfPq1bdNmtb5Y2RwZ5oX6SgtyJLbSX0eXV29Xpt264LYWDOR+HuZ0lQk8fwjPE4sGkexLLbeyA2s3vj34jT5gYoxVQ06jTOAYnY7al1mzextb3vgvamzy+8uX+pPqS9dgPw98CPiNDmIiT4qSlZdM9hErg2DLr9XubW/HCY4ttgnlfAdfPCk0MKtHICVPMQEgNp6Ei2+PqZFV5dIKiopyEW4NnQ+rUg6MT6r9u2GJwHDmTUFMYJqRYtLaFeJ2YASi+ohgD5vbtj3xZwzmFRCyT1FLouD5InB8rSMNyx73wSf58BNlxTcVNPGJBldS6Ncg2ha+7e8gPUfuwk+PZQ2YVLCFoLsPomCqV8i7EKSov12PfDW8P5cxmoYXimpUjKtpV4XZvVJ1IkA637e2FT4gCQZjVCZlaUSAMyKVUnSvRSSQLW7nFY/SZA/jMZjMakBx4kcDrljQaJXlWVXJLKBbRp2FvcN+7DBh8E6OwPxNSbi/WP/AOM48f8AaBpr01K9ukxT8HQn/Bg+4bzBZKKmkLAa4I23IHVBiSxSeIXhnTUNE1RDJOzK6KRIyEWY2+qgN7kd8W/CXhfQVFHTzyc4vJErNaSw1EeawA2F74IvFasgkyupTnRa7KyrzFuSrq1gL3J2xXeHHF1HHlsCT1UEcia1KPIoYAO2na991scJgD/iT4eUdHQPPTrIJFdBdpGYWZgp2O3cYUOHz4j8X5fUZfUQx1UTyMFKKpJuVdWHQW7YQ2GgMvbc9sOiPhSitf4aP8Rf+JwliMMeDxHiVFXkykhQCbqASBv3OMc8ZutTXE4q9iy4cySlGdiB4ImieK6xsgZQdLG4Ui1/IcNOq4UouVIqUdMpKMAVhQEXB9lwhk45CZhFXLD+qTTyy9tWzj1aTbZz2PTBSfHKVvRRxfdzmb9wQYuCevSJNN8CvwbpIZMtjLRRlgxBJRSdwG3Nr/Wxu4npkjzjKmVFAYTqQFA7KB/zYWHBnG1fSQGCjplkXXqJMUjkHSq28jC2yjrjdnXFWbTTUsk1MY5EktB/R5EDO1vL5ydV9I2w64Id3FlOHoatLDzU8g/uNiP4fzasupSP9Hb8iR/LCzqariaVWBjdVYEMNFOux6+rfpiv4Qoc8mpYzRzlKaxEd3jW25v9Uv1v1w/oDJ4V8ua5svu0LD/hL/M4+8UrbNcqf5VCfmiW/nha03C+byV0sJrNFRy1kkcTyDUuyrui3JFrWt2xszvgCujlpVqK8uZpeUja5X5ZIJuNTA9B2thfADbxvivlbH7MsZ/fp/njn1+mGVxh4WvSUktU9YZmj0+XlkXuyqfMZG6A36dsUuZcEpFBJLzWYohYDSADYX+eJcox4yowck6LzNMyhNOw5seoqDbWL32PS+Dniri2hky+SNauBpDGtkWRSbjSbWB63GOedO18O+q8OsvXLHqFiYyilMoYyyerl6r21W69rWwoY1BNDnNzds++JvGNDUZdJFDUI8paMhVDfVdSd7W2APfCnyrMEjnidj5VYk2HaxGG3xfwXQxZTLNDTIsoiRw92JG6k7knqL4UuVwqZ4QVBBkAIIuDfDlVdHC/gfcM+INHT1MkrmQo0IQaU3uHJ7kdjiYPFOk5dXGsc7c9pGWypsHQLv5/e/S+LPgqkiSvA0RgGnf6oA2dPli+jzimiOYLJUQRhpdtUiLe8EfS533xGNpxVCyXs7Bao8S1dqVkoqpuU5PpHnvE6WW17nfV9wONc3HNQ61oTK6q0oOosGHLHKVLt9H7DV22xf1fGlCEoSauImN1Zwraio5Mim4W56kD8cV9Z4lZcprBzmbnABLRvueXoPVRbf3xZBoPF2ZGeB1yh9QidUUzW1KTES26C1tK7f1/lhc8MVdUuaO8ECtUl5bwuwABJbWC1wPLv33thjjxOp2lp2ip6uXlxOhCRA3Lcv0+e5A0m/3jCwy7iI02ZSVYhJJllblOdBGsts2xsy33FuowNWnwF6M/L6zOysOiCiUc2XRrZz5ry6gdL9B57W9hjZFHnjKt3y9BypALCQnTddV/ne1vxwLU/inUhYxHSxDTLI6lnJuX5hINrbDWfv0jEVvEfMSAB8OgCuBZGJsxBbqx3uBbAuIerfiGC+W5wfVXUy7x+mnv1It1PY/ngO8Q8prUiVqiu5wtPZRAiAWYaxcG51mx+Vsb+GswzKuPmzAxLzI0ISCO/UWINha378avEfh6SKFGlramc2nNnIC+VgDsB9Ym5HyGE2mhqLUqLfgLhyeWgpnWvqYkZWtHGEAX6UCwJUk3O++LTMuFkVTz80rbWJs1SiD/ANT2Ue37zgZ4XyfKTQ0z10y6mQlkkqmUD6S1ggcWFr7W+eLAyZAisIIIpm0n9XBJNY2fvpYD6vf+GGQD3h41D8L/AEyteJgNohVPGBvJ0RWH9U/j88A/FjRGsqDTsXh5h5bFma67b6mJZvvJww/CeukSGURUMk7Er5wY0A2fqzsD37A9MAHGkrtX1TSJoczNqQNq0m9rarC9vfDx+sJIpcZjMZjUgMOIuE80hgM9aJOUpAPMnElix0g2Dt3Nr/PGzh3wxrK2FKiL4cRuTYu5B8rFTcBG7g4dvijTczKqwfZj1/sMH/lip8EKnVlun/RzOv52f/HiSwBqvBmqjiklaan8iM+lAxJ0gmwOletrYqOB+Bf0hG8nxHKCPoKiPUT5Va99Qt1t07Y6Rni1qynowI/MWwkvBOo0JVROQCpRjc23syn/AJcRkk1FtFQSb6fMw8J4o4ZZBUSs6RsyjSoBIUkA7E2v88KgHHSmYZ7SKrLJUwLcEWaVR1HtfHNSCwA9sThlKV2PIkvD0MdC8C8IUElBTSvSQO7RjWzIGJYbEm9+4xz1hqcIeKsdHRRU7U8sjx6vMGULYuzD3OwIHTtjVkF7xzk1PTZhlTQ08MaNMVcJGqg+eG1wBvsW64asUSr6VA+4AY524w8SzWtAVp1iNPJzFPM1E/IjSth0xcjxRzeb9RSpY9NFPK/79RB/LCQBp4W+SXMovsVbn83kt+4DG3xXFkoZP9HWxk/sv/MDCuyWqzp6mpFKJEqJGD1ChI0IPUXEg8vqvt9rEji7JM6FOZq6ZjCrL5TKCQzEKp0p5ep632vhfBnQdsAHhXXRQ0BjkljTlTOnncL0t7nArH4R1s6g1FeDqF9zJL1/tFcQuDvC2KqNQJp5FaCdofIqi4UkavNqtexNu3zwfQCyXiijizp5jVQ8pqNULq4YaxIx03W/mtY2+eIfG3H9BI9GYZi5gq1le0cnoCuCQSoBO42BxCm8NaOHMaWmJlkimjkY6nAOpN9igWw6YtOMuBaClpkkhpwCJ4wxZna6lrEHUx2NxgAreO/FCiqaKaniWctKtlYooUEEHe7X7e2Aus415sLwpAzaoyjHV0utibBT9/XDk4x4bpYsurOTTQRkU8hBSJQbhSeoF+2PmTjXl0Vh6qZenzjxll15aNMbaumc132w1qatz6ah0LDGtLyCur6MEx6SD1kLX036KMKeL0j7sPbh7jygiyyKKaoAk5JUoFZiCbix0qbfjjaRmD+aZRnT5c8s9XGaUQa+UCLmMKCBZYhva3VvxwuaamZnQFyNTqLjtc2v+GGbmXibSHKzRhJmlem5N9KhQxTTuS+ogH2BwsIaltSFVuQykfMgiw/E4l3RUa+h/kHAEE1XHDPLKysjuSCoN1026htvNgvyfwxy7nVKNEziJkCXkcWDRqxvpIv5r4DMhnzWSri5KQwzFXCF7WtYFr7tvYC22Cah4VzaaadZsz5T+TmGFT5rr5baRHawFsRjvVWwnW3C1peEaEU9A/wsJMjRayy6tWqNib6r3Baxt8hie81BTS1as1JAvLTSLxoLkSAgdN9h0+WBKHw4jkpqWSeqqZBI0amMt5VD2FgG1Wt0H8MX2WeG+XR1M0fw+tVijZdbsd2MoY2vb6q9u2LJPB8Q8vi+ELVIOiEhwiO1iVTY6VI6gjCQzqpWarnkiuyyTSOm25DMzDbr0OHnQPltNHQu3wkJMd3J5YYkxg3PcnV+84Tma1iNmc8sV5EaeRk0C5YMWtpHe98C8sF6ecvymrdY+XASGchWZlALWa43ItYBvyxZU/CVW1tTxICshG5Y+UgMLWt1O2+CHIjXvHAsFA5CzOweVhGCSJbrZrHYFr/2bd8W1LwrmkttdRTU40yleWhkYDUNYOrbraxB6DGL/UfxI12ivrIPDHA8m4NfOg1REiACM+Y2Bvcm69jiJ4kcOU1NGn00sshE+805drq6hdr9Tck7bnBZH4fIBeorauQfRXHM5aWZrbhfYdN9r4CuPqTK4EVKTkmT6YNpcyNfUoj1G7EG2q1z74pWl3/BFpsuOB83yyOlgHw/Oqwo5vKpWkfVrHVtNr6fngorc+q3hcQZbIictrtPIkVhoffQupjtc2sOnbFTwNntT8DTRU1BLJpS3NkdYoz9IDdTcsw7XC4sM9hzNqeR5aingXlsSkEZckCOQ2LyG24uCQvfbFNkoHfCzL6xqRmhqY4ImsSeTrfo/dmCr37HCx4rBFbVAuZCJ5AZDa72Y+bygLv12FsMTg2DKxSRfEF6mZkDGnUyTaT5tuSl1FtvUNr9d8LXP9PxVRoQxrz5NMZUKUGtrKVGylRtYdLYrGKRAxmMxmNSA/zXxWr6qOSDTBokRkZY42J0sCD1dux62xVcJZnmiq8WXGfSWDOIow25GkEsVOm4W3UenHTsUKrsqhR7AAfwwnfA0cqsrqf2Frf7KRl/x4kspWyDiKe2o1YB+1UBB+QkH8MBcfD0z1ElOdAliLB9R2uraWsQDff88dZ4QOcx8riCqX7ZJH+9Gj/xvhSbSbQ4q2kyjh4BfvMi/cpP8xgWqYdDunXSxW/3EjDkeQDckAfM2wp+INPxU2kgguSCDcb7/wATjLDklJuzXLBRSoggYd/g7w/Rz0PMmpoZZVlKlpEDH0qw6g/awjwcH3AHiKuW08kRgaUtJrB1hQPKBubE9h2xsYjA8ZcqiTLlMUSJonQ+RQvUMvYf1sMOin1xo/2kVvzAOOfuLfE2fMKd4BTxpHdWZlZnYaWDDfYLuANxiwyvNOIZ4Y1p0kWIIFRljjW6gAA6pOuw6jCANsmGjiKsHaSnV/3RD/CcWvioVOWVCsyg+RgCRc6ZEbYd+mFFNwxmcuYJBUzlKqaPVzGlPoGvYlP7LeUbdPfFxm3g6YKaeokqg7xRPIFWLqVUmxYsTvb2whjBoeP8vSnhMlXFq5SalUl2B0i4IQEgg9sBeQ+I1JS1Fe9pZI5ptcWhOvqJvrK6dz3xZcHeGNBNSxTSiWRpF1MDJpAPcDQFNr+5ON3DXClGma1sJpomjRY2iWRdekFEvbXc7sTgAFs78UFmraWop6Zy1OJF0Owu/MCj6oa1rH3vfH3ivi/NKumYPQmGn1IzOY5Lgh1K+ZrD1WHTvg/40hSKfLCiKg+LCWUADzC/b+zi08Q7fo6p1dkvv/VIb+WABdV9DxFUwyGaRIomRtaExDUljceRWbcdie+KvIPDypq6eKR69lidRpj872HS1i6qOnQbYZMvHGXpTKJKuLUYQCqnWwJXoQlyDhecMeJ8FJRQQtFK8qKQ1tIW+okblr9CO2Int/SONfRYOliR7Ej8jh6eGfBtDNl8M0tMkkrg6me7AkMR6SSo2t0GEbUS6ndgLBmJt7XJNsNDgfKM4qKSMU1WlPS7hdxq679ELdf6wxoyQ2yWij/QJsiKXo3DEKASdDDc23OEHHMBoJPQqfyIOGfknhitRRCaoqp2srlY19KlCwt5tWxIvsB1wq4YxpViOtif3YnlGkb7Qw8u46p4quGVEll0awVRbE6lsLaiO+COj4wzKaonajyxruIwROxXTbVYkNouGue/1e+I+RyU9LWUzExQIC4JOlAAY26nYYt6jxJoIKudxI0weOILyV1amUyagCbLfde/fGWGtVXg8qal0p4qDOZaWm1VEEEGuNU0LqcEsApNwfS1jswvbE+Hw8MtRKlbX1U5EUbEhtAbUZRpKkt5RpuAD9ZsVw4srpaWGOly9wiyR6Z5iQpYSAoLeUEFrKbP3OLGLJM4qamQT1sdKxiQsKdb3TVJpFzYhgde4Y9R17amZuyng3LYo6KR4IrSx6pGlJZSTHq3DnSN9+mFpS5rBTZ084I+HWeXTygCNJ1BdAXYjcWttg/yjw5pXWieoaao5q3KySHSo5eoKumxCggbXPTAFT1dPRZ27tZKeGeQDSCQq2YKABcnsMT6mAwsv4tq5ViFHl0zj4iRleZhEp1c023veykk7/VI74kRZdm84HMq4KVbSm0EetrahqUl9uvQj2xooOMKiYRChoJpR8RIyySkRI2oS7Am97KxJ/skYkQ5Tmc4HxFYlOpWY6KVPN6hqBd9xv3Ht88C4gfp5rODaGMcyvqJZrco6qqoOkXaxFrqNIF9t7b4C+O81oDEsdBGpCiYM0UWlRdl0ktYBgFHUXtce+C+rybKKE66t0klAiOqpcyyEX81kN7i3suBjxGz/wCIhjEFNKkKrNaSRRGrKzqbxr1IAt2HXCY4+hFwRHmUlDSrE1PTwiNQshDSyMC+zBPKi79iTge8UKIRQxq9bNU1DyRgxvIPSVe+mFLAebSL2J3tffAcOKKswRw/EPHDGgVUjOjYHuw8x/PEjgbJaqWoSampzIqMGLsdCXDKxu56/O1zv0w2voJfka/CU1YtLBDTUIhtGoaWpIQFt7kRpeRuv1tF8IviDV8VU6yC/Pk1FRYFtbXIFzYXvtc4f+YxOoDZnXCJGNhBTExhrn06/wBfKdz6NN/bHPGYEGWQrfTzG03ve2o2vfe9vff3xWMmRHxmMxmNSB81vjZSL+qp6h/YnQgP94n92FnlXGz0tfPWwxIDMZPo3YkLzGDHcWvYge2HRR+FWWR9YGk/2kjkfkCF/dgIzXKoKTiOlSOJEhYRkIFGm7h4unT1b/fiSyr/APE3OKkf0dVH+wpy5/fr/hgTz/45qoNViVaqQKQXHLYg3RTYBbDYjt0OOrBtsOmEr48x6Kuhl91IJ/sOrf4jgAAk4RqHN3KD5sxJ/cD/ABxWZvlpp5OWWDeUG4Fuv/8AMM9cA3HVuehBB8ljY+xP+eMMeWUpUzfJjjGNg6MNPwJoYZJqkSxRyMqqULorabEg2uNr3F7ewwq74JeCeMWy2Z5VjWTXGU0s2kC5U3uAb+np8+uN2Y8OgOPaYHK61VAAFO5AAt6VLdPwx58NZ9eWUx/qsv7LsP5YVtTxtnVejRw01o5FKnlwMQVIsRrcldweu2Kzg3h7NK6C1NUtHTRsU0md0AJAY+VASfUDv74Qhi8a1ccGdZdNI6onLkVmZgAB03J2Hr74mcTeIeW8iaL4lZDJG6ARqzjzKR6gNPf3wtOI/DVqM07T1Ak584jfQlitwTfUxOo2B6gYZeXeE2Wx21RyTEd5JDv94TSp/LBQAVw34tR0lFDB8O8kqAgkuqIbsSLHzN0P2cQqfi/Mp8weakpdE0sIXllS3kB9QLaB2tqO2xwe+ENFEtNLaNA8dQ8ZfSNXlC9Ta/viTnDBM8oyduZTyL+xrP8Aiwhi94qyzOnjjlrpdCLKugakDI5uFYcobWuRfVffFpmXhE4hlmqa15pY43dfKTuqkgFnZiQSOwGCHxY4gpfgniWoiM4kjYRq4LeWRSdgdvLfriDn3jDR8tkijml1qVuQEXcW+sdX93ABM4Q8OMuanhmkhaV3QMdbta56+UEKRf3BxQ8EUEaQbIgdZJFLaRqNnYC569LDEbhvijOZKaKGho10IukTMh82/UM7LHt/vdML2unqg8sUkrqVlcSIrELr1HXstgfNf5e2IyQ2VWaY5UyFmq2qJx7TSD8nOGZwJ4k01DQLFIkskodiFRRaxtbzMwH4C5wAZPlqPqL3Nmt1w5vBihiWmmYRprWdhr0jVpsLDVa9hv398UpK6JcGlsUGQ8UZpJTGGhoAU1P9LJe1mZmI3KLdb26np07YUqqdF7+UDb7sP7KONqGkjqFnqFDCqnsiguxBkJBsoOxHc2GEG0vlKgG2+/yw14Ea7Ywsg4MpzVUwmLzCWTS+piL+RmG62bqB3wy6OmosvrJtqemj+Hia50pvrmBNzuSQB8zYYVGW01fUTUytMKcPIFRo/UpKtZtjf03HqHXB5lfhrSitK1LS1bCFZNUrn1FmU9DciwGzE98Z47rrseSr4iJV+IVIKVIIuZPMJlYLGhsQtQH2Y2Buo2033IxJizXOKqpc01LFRlokF6klmCapNLAWBDElhYofTjdVZnQ0dAY9cMTipP0a21kR1X2V8xsi+3bFLmvi6gqHkoqdpbxqgaU6BszNqsLkjzWsSpxSIJFBwO88dD8ZWzzRyCwhU6FReUzBe9zYaSbAkE4BIBT0OdMD5KeCZwL3bSoVgvuxN7e5wbZbkdfVxUHxNcYoJBaOOmGllHKdgS+x1FAVI8w82FfxbQLT11RChYrHKVBY3JHuT3OBdtAvRjVHiwiKi00DyMkzyBpDoUhuZa3Vuj33t0wIZpxrX1GzTmJPP5IfJ6muw1es3NvrdB9+KGhp5JAojQm7WDHZb2Pf7r/lizp8j2vK+2lzZdgCpA69xc/LthNxjw0jCz1wXVpDXQSaHlIfVojXW7HS3Qdze2DnjOGtrIlaSFKWFUNg7a5HDyL1VbKhv2JOKjg6cpUIaGmadlYbJ5UvoOzSHZevU3wcy5DPUIHzKpSGBVS8MB0rpL9JJW3NvlpGJ6+/7E2k/wDgr8loYI5kGhqiQHaNV1sbM3RRsNgOuGnlVJmDxgM0dDDYXO0k1tMY7/RRbWN/MRjMlr41HKyekV12BnYGOG4LbmQjXNtbdQ17dcea2kiUp+k52q5Wty6SNfIf1fpgUkybfWkJG3bAo9t+icr4j1lMkAkJy+Bqyc2DVcrkoDdes7A3F7+SIEC/QY57qGuzE9SxJ/E3x0ZUyzNCHqpFoKUKAERhzW2SwMg2jvtZY7t/WxzevQY1x/SGZjMZjMaEHVuYcZUEFxLWQAjqocM37K3P7sJ3xI4wpaiupKmkZnEFtZ0Mt9EgdQNQBP1u2L3LPBC36+r2+zFHb+8xP/LiD4k+HdNQ0STQGVnEqq7SNe6sGHQAKPNp3tiSiRmPjk3SCkVfYyy3/uqB/wA2AzjLiKvr0SSqh0xRk6WSF1QFrba2ve9hYX7YefAGW0woaWWKnhR3gRmZY1BLaRqJNrk3viL4wU3Mymo90KP+zIt/3XwAJeg4OzCqRZCQI3AZTLLsQdwbLqI29wMaOKeC3oYkkeRX1vo0qpAHlJ6k79D2GGlwBUa8vpz7KU/ZYr/LFR4sSxmj0l05gkVgmoaj1BsOuwOOdZZb6m7xrWxPYLfCqXTmlLe1izDf5o4H7yMCWJeUZg9PNHNFbXG4Zbi4JBBAIG5B9sdLMUddXwtvCGpSFK+J2VFiqWuWIAG7L1P9jAY+b5/W9DNEh+yqwAfibSfkTiDwlwA9ZVzw1E+iSE6pCAZCxNiSGJG+4JYg3viE1Y6YZ+LnFVHNTxJBURyzRzhwIzq20up8w8v1h3x7zHxsj6U1JI7E2HNYJf7gusn7tsReMfDKko6CWaMyyTIUOt27GRQ3lUBfST1BwxuEcvgjpYHghij1xIxKIqkkqCSSBcn78MBNcLV+cSmoSgQxiSdpZfKgMbOSbXl6DYiwF9sbc64HrXqaVMyqtZqHKKdTSaLadrEKovcbLtt3wfcJ1CxZpm6uyquuN7sQAAUv1PzfFP4i8a0fNomhnWZoKkSOIvN5B6rN6CbgC18IDVn3hZR0lDPKGlkkjTUpZgALEX8qgXFr9b4PuEcopo6eF4YIoy8SMWVACSVBJJtcnC04j8T5K2CeCkonaN42R3YlmRSDclUBC2G9y1seMkyXPK2niHxXw9NoCpZwpKqLA/RDW3TozDDAL+Ac4p6bLIhUTRRBGdPO4Xo52FzufkMJHievjetqniOuN53dGHQhje+++LTKeFI2ecTMzNFM8Rttq0G1z1bc/PFBn9MkdRKibBWFh8tIPW/zxClFvUupRWxacK5RW1WsUcYIuNbkqAtxtcsfl2BODLhXw2kqGqYaurdRFIokiiJKszIrg3ay9COqHEDwi4ppqJKr4mTRqKFFCsxa2q9goPuMW+U8c1MtVWNllG03PZCGk+oUQJ5gp072uLuv+R/V4S22usJuBOCqKM1AMCyNFUtGrS+eygKV2PlB36gA4RmZWWSZfaSRQPuZhhp5PwpmFbJUiqrGpxzQZooT1ZkU/VIFtOnqWHyPXCszDL1ilnjFzy5ZIwT1IRioJttfbDHC/hfLxroaAwx3eJlYFzYEqLWsN7b+4xqznjCvqpC0k5jumkrDdBpve2x1EXPcnAqjWIOLOnpJpXAVdBKkgvttcXPT5jC1UFwuL3dvrIvJUKT3v1P343xTXeyKzm1gFF++LBMiURSO7FmRmFhsNja/vvi4+KhgmCxrc6CoSIXJbUCBt3PzxDmvnS0q94gtySgzOohoFaaOkg2WIxDVKbRSeZrmwugYbEEFhttgazvJaemlcuzSOKgqZJm1OwBO5Hc+5tfBTlAzSohoY1CUUKnTHMfPIx5Um+giyjRrFiAb2scWFPw5QUQWqq3EkvxLhp6g6i2kuNl7m4HYm+G42q8MIyp36BGUZbV1ZT4WGyNKxWaXyoTpfoPUdtXTpa2Cek4CpoUEuYT820crWZtESsrLa24J3Y9Tvtti1hz+rqzGMvgCRmeQrVVAIU3Enpj2c+UsbnoVsRviPVZNSU6LPmdR8RKYpSvON1DgqAIotwCSTsAf3Yaio+DlOUvSfT5881o8pphygygTyqY4FIU+lbB5PwAHzxGqsvpoeXLmlQamW0bRREeW5Y7RwJu9hfchj3OJwrK2sYCnQ0UBcDmyqDMbIfRFuqC3Qtfr0xDy6SmppNFJE9ZXMset9Wog3JIkmN1hFreUfKy4ZBNV6ypUEf0CnCjchTOVAc3AN44Ra/XUw+WNGTsi3XKoRIWID1sxZkJ+j31k66gg38qkKOmoY15hSqFSTNZhLqA5dJEraD5WIHLF3ncH6zeXfoBiZXNJInMrH+CpAbCFGtK+4AV3S+m9haOLftq7YQyIdCOxj1V1aikNK5Ajg8gNrgaIdttKAu1hq98c7J0H3Y6JzF2FJJcCgokjYIgssshKGwsNogSPSLu199JuMc7L0H3YvGKR9xmMxmNSDsWOUFQ9/KQDf5HfC98XM+o5MvngFTC010Kxq4Zrq6kiwvbYHrhd5RwNmmYxRyM5MDAaDPOSNI2GlBqIt7EDpgkHgqEhkeSqLOqMypHGFGoAkAliSRe3QDEFmnhXxYipKGGAwSyyxhhsVVLamK+a5b0kfVxV8QeKNZXRS08dPGsboVdUDyvpPXcWC7d9OLnwT4do6qCaSop45ZElABkGoBSikeU+X1a97Xw4Y6NFQxoiohFtKgAWO3QbYAObOFeHcxroitK7CnRipvNoQMbMRYHUfUD6T1xd5l4RSU9JPUS1CFoomk5caEglRc3ckbdfq4I/AdtCVlOfVHIpP3kMh/8Ax4OOLMypo6eaOonij5kbpZ3AJ1KRsL3P4DGbk74M5cx9WQqdQ6jcfhjynQe+NiwsQSAbDqew+/2xqSdLQyalDdiL/ngHyviKmos6q5ZpQInhHmW7ea0W1lBN/KdsK6szOeVQJZpHUCwUsdNh0Gn09Plix4Cy2GoroIJ1JicsCAxXojEbixG4HTGEMenbNpz25QweOfFemqKaamghlbmrpEj2QDuCBcsbHsQuIWQ5pn1VTxRUiGKFFCLKEVLhRa5eQm/S10HUYYNRwtSRU08cFPGheF01BRqN0I3Y3Y/ica/CmvX9EQPIyqq67sxAA87Hcnbvi4yshqhcZb4fS1GZPTZhUEy8oTM6kyFrkKBqcDcD5EDTYYIuNuBKKhpEmiRmdZkDPI2q6m4sV2QAkjooxoz/AI6pafORVRt8RF8KI25JB8wZza5IUjddwcUfGfiJUZhTPHHScumurNJdnPlYFfMAEU6rbb/zwxDzrKZRBJGqqqGNhYAAAEEdBsMLrhHxDoabLKYTzXlCG8SAs4OpuoGy7faIwHnIK6uVWraxijAEJcsLdR5RpjU/OxwBpGNwRuCR+WEpxfhWjXpfVXFpE1S9OllnneVeZ1Go3sQDa/4nEnhLhZ80nlaWYRldLOdFy19hYAgDYdf3HAoFGo37HBnwFxK1NLLyoHqHkQKqL7g33sCbW9gcTJV2K6F3xh5whwPRw10sDR88JAkimazbszA+WwXt7bYuqjPaWhzCq58qRKYISq9zbWLKqi5NuwGA2ny7NayvYSP8A704vovcxBzYbEtq1E/WQ/d0xc8PcAUsGZPDKDU/0ZZtUu93aR1by9CLKNm1deuHG6Vkv+x4y/jCWWesbLKZ5+bIhDtsqlY1Q6hcAXK33YfxADouBp52qZqmQIwlk1ond7ktvewXUdtjthornVLQ1dYJXWNSISqKP6hFgqj5D92BjK6qsrJag0dPaGSZ35s21rqgtb3vfYX6jBJOv2hFpPoDHKVjoo5+WASYmZybndlvvfYfdjatW9RVKtHE07hCLAEAXKm5Ntl26mw6b4LqLgaNcujnlleQnlFY7lUVTIilbXN9r+33YI8/4iosuqoEQL5IpV5FOqlgzGLSCosFLWO7WvbEfpJu33+TVZpJUufwBVJ4f1D0881VPywjtqgj3uwPmBbpb9r8MGjR5bk06myQgwN7vI5Dr97Ha/Tbr0GKGpqMyq6arZVWjpdUjuri8zCwJT+rt3spF9icXUOS0GV1KSzuCzQuzTVDa3Z1aMAre5L2YjygtY98aUZNt+lfSZjmFUlIlNEKWLWdFRLZmYmOXdY7WtoLEE3BNt8b4sjoqMLVVsnNmFQ6tNNuTYvfSguNyAbAE36Y002c1lWlIlHDyIxK2mqm6MSkvoj7jQWIY33ABAxuTKaOh0VdbLzpxUODLLuTbXfRGL2uQDYA2PtgEboM1rawxijj+HhM8hWpmF2NxL6YvkpO7bXAFsaGpqOgs8peprZYXsWvJKWuNOlRtEu777AC++2JFLUVtc0fKBoqYzSFZmAMz35hsEO0Y06hc3N7Ee2ItPPS0itDRRGoq3gbnFSGYE2808hPlHU269bDfCAtJ6WpqSXrpPg6bmeaGOSz2Ed7yT7aRpG6pbqbnGnJ6x5FjhyqFIYAEBqZEIW9mJMcezTE/bJC3HVsfMxo0RhUZvKJDzvLToCYg3LuAke7TP6Rc3+QF8bJOdOivVv8DRqFBQOFkYCNjd5AbRKRtoXze5F7YANNEY4nZaNTV1hUCWoka4jGg7NJYhQL3EKb/Idcb9ISe/8A53MFv5j5Yqe+q/2hApFthqkf5jp8gdngIiHwNAiajIQEkcaFvpUj6JCOsh85vsB6sL7i3xHVUalyocqG5DTfWe5a5W++4O7t5j8uuBKwL7jjiOGjWRJJBVZg6NHtskAZWU6VueXsQbXLttc2tZKY+s1zckknck9z/M4+Y1jGiW7MxmMxmKEdI+DVVryqIXuY3kT++WH91hgxrKmONS0zpGndnYKPzO2ObeD63NWjeny4y6C2txGq7EgLcyMPJcL9odDgoo/CGuqGD1tQqn3dmmf+IA/aOIssgeGnGNPlj1ay63RioiEQDatDSC4NwLFSDcnF1mfjTM50UdIoY+kykux+6NLb/wC8cVXDfCNMmdvQ1CmaNQdOoldR0CQE6SPq326Yd+WZTBTrpp4Y4h7IgX87DfCA5wyHLMwqaqaGAvDNJeSZdbQi2q51D1AXfZbHr0wc5T4IXOqrqrE+pYVub9/O/X9jE1DyOKSO1RHt/wAH/qiwwc54kpKX/wAzURRn7JYaj9yi7H8BgAQPDuVRCoqonQOYZSil9/Szr06X8vti64jhHwkwAsAhNh8t/wCWB3M+I0Wvq56Ya4pnLKWuvU3uQRf1FtjbrifT5Pm1cp0RMsRBudPLUi3u9iwtt5b4xlCTlZvHJFQoBwffFjw9mRpamKfTq5bBtN7X9xextcfLEjh7JlqFLlyFBtYDc7A9T06+xxJ4nymOGJDGpHnsSSSTsf8ALtjRzjtqZ6S12LrOfFatlBEXLgU/ZGpv2nuPyUYFcroGmWxchENgu5t91zYYrMWeTZmsKvqBNyCAPxv/ACw2qX7Qg05fuLrJcujjr6RSoZWYgh7MCbWGx26kYY/HKr8BUA2H0ZsOm43AH5dMKCqzOVmjlRTHob6NwL+bqNyNJO17Y9VlNLKS9RK0jgEjUS1vuv0HyAxjKFtOTNE/VFBfTcdwQ00K2eSVY1DACwBCgbsfn7XwLZPkFTWtI0CALrJZmYAKSb2+0evZcT+H6ZOUjhRqN7t36kfhi84O4ggpPixO+m8oZVAJZr3vYDc9vzwr120XRyTaTkyTwT4dwvWTQ1bNJyo1cBDpDavc+rb3BGDmioaahzW0SxwRNQkt0UXWXdmJ6mxG5PtgCyniarqK+R8rhu7wiM80DYK+7+oKLbCxJ/E7Ys5OCJ5swpUzapM7TJIwCEWXl6TpHlCgHVvpUW33PXGqulsYOr4WOfeINOmYxyUgNWwgaIrHexYsGUBrHUOu6BsRDSZpX1y85v0eZICF5d9RiVwSD5tWrUw6lD129yWryyky+toGjWOCIpUCRybXsikF3Y3NgDux74p884+R8wh/RsZq5EikQgBgvmKWIOkllGkkkC3TfqRQFjwnwbTUldNHbmkQpLrlsTqZ5Ax6WHpHufnjSvH8FPPVxRrJVTPUkxxwjUG+jjHq6eoEWFzsdsVkXC1ZXVzDNJeXqpwxigNgUDkBG3KmzEncv16jsQZE9BlT1oZo4I0kQLqN3IMKMVHV38xY2F+p2wCBWHL8yqctQzTJBRoqgRRr55FDAeY9rdeo6enBO2V5flE9M/liUpNqkc3Z2HLt97btZVHc7b4F04grKjLWipKbTTorcyqkNrrrLfRjubW9yD1A64IY+EIaergmrpjUyMshllqCNA0BSLKfKqi5NunyGEMqa3iOqq6at+BgApWaRnqZSV8mhdQRft2BIO9ri4F9riHh2npKlJ8wqPiHMLu8tSRpBVowNCnZR5jYb7na2KzMuK2nizCKggaaN2ctUemJI+UqsQT6mGlrLtewIvizHDkaVUc+a1AqCIZJCZbLFFpaIeVdltZyDfrZdrjAIh0+eVVUtIlDFyoxK1qqYeVjol9CdWGgsQT0KgEY3RZdSUOiqq5DNUmodea41O1i4+jjF7eax2GxPUDGqnzmoqVpYqGPloszWqpV8hOmXaNOrfRliCdgVAI3xthpaWgaOaYtUVrTyDVbVNJp5i+RL+UFiOlgC25wASIIauuKczVR0jSykKptUNfmE6iNogASpAub98RaLME5Rp8qhRrQaZpjtHGTa5JteaTrsO/UjG4UElUFkzF1go+ZMxpw2n6zlufJfcC7KVFl7480tVNVQrHRL8NTLAivMyWLC/mEC9rm45jd7kA9cIDYeVS1J9ddmZY39OsKYh1+pBFcqPewHqtiNnNXDSBKjNZlllBHKp4x5FtHsUjJ8zBioMr9Li2nFNxHxxTZcJKbLwJZ+Y3MlclxcrYlnveV9RO17DcbWthR5jXyTyGWZ2kkbqzG526D5Aew2GKUbCy94x41qMwb6Q6IQQVhU+UEAC5NgXbbqdh2AwMnHzGY0SJMxmMxmGIzGYzGYAG54FTmOtqoG9Rj3HzjfSf+c4dpOMxmM/hYkeMM6gpuIYqkOHjVUMhjIax0vGwNvrBbG3XcYsc28aCfLRUpJOweY9+1kS5P7QxmMweIP7AJn0mY1VXBLUq0M01o4WKmEW1W2+uFBc3bc2Pfpg/yXwTQearqGck3KwjSD97tct94CnGYzCTsGeaHJoKDiGGCGPTHJBdQxLblZN7sSb3j/fhtE9z0+eMxmAZzJl+Yx00lTG1yBMwQKL3szDbt0A740ZxmMtTGwWBhEhBZ7E6ew1EDSl72398fMZhaq7K3dahHwt4UzVMaTTTJFFIodQvncqRceyqbfNvux4XhyGlzOamK8xEjV4zIATuEJJ2AvqLdu2MxmMpSbTLxxWyPfHy/0ZT9mRSPyI/ngYarLeWNGkY7AAHc+wHUn5AYzGYMKThbKzzcZ8CDgzgWtrYhpcQwBipZjvfqRpXzG19wSv34MeC+AaWKvqoJ0FRyljZDINjqUFrpfSRc2Aa9sZjMbHPZfcRZpT0OZ08kzrFGaR02HZWuAFUX6nYAYFs84zlra6kbLIHDxGREkmWyuZFUHa4AsBezMD8vf5jMD4BKr+CpnqaRs0qWqTNKUMYJCp5Sw0kWAuR9VV+89cX/ABC9JltVQPZIIlE4bSu5ui22UFmJItfck4zGYGBRzcR1lfXKctiMAMDJzqhQLprBLoNxsbDo533UYs+GOCIVqql61vi500Eyy9PMtzcEkEC1gDsABYDHzGYQFRVcYJ+j5qSliknk+mDMi/RxJzHIct0K6bEadj0uMWUvCk9RU0r5tMJtZcinS6xR2TULdydtz1/rHGYzABHzTiSKOPMaShgMxJYfQgCKJORGrMWHl8pD+UdSpBtfE1OHb1EU+cTxzWhkkCGywwhTENr9QQ25brYA3tjMZg+gumqnzaoqlpYqGPkxLKwFVIo030S7RJ9YaCxDHYFQCN8e6ZaahaPQrVVe9RJqtZppAOalyekaXtfoNu9sZjMAjzLSovLqs4lQRK8zLTHeKNtbH2vPJckD3HQb4W/F3iLNVRiCAGGDlLG4v5pAo7kelbk+UdR19sZjMVBX0AHx8xmMxYjMZjMZhiMxmMxmADMZjMZ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62" name="AutoShape 18" descr="data:image/jpeg;base64,/9j/4AAQSkZJRgABAQAAAQABAAD/2wCEAAkGBxQTEhUUEhQWFhQXGCEaGBcYGSAfIBwfISAfIB8gICAhICggHB0lHCEcJDIiJikrLi4uHB8zODMsNygtLisBCgoKDg0OGxAQGywkHyY1LCwsLCw0LCwsLCwsLy8sLCwsLCwsLCwsLCwsLCwsLCwsLCwsLCwsLCwsLCwsLCwsLP/AABEIAKgBLAMBIgACEQEDEQH/xAAcAAACAgMBAQAAAAAAAAAAAAAGBwQFAAMIAgH/xABLEAACAQIEBAQCBgYGBwcFAAABAgMEEQAFEiEGEzFBByIyURRhI0JScYGRFTOSobHBJGJyosLRU1RzgpOy0ggWFzRDY9NEg7Ph8f/EABgBAAMBAQAAAAAAAAAAAAAAAAABAgME/8QAJREAAgIDAQEAAQMFAAAAAAAAAAECEQMSITFBURMi4UJhobHR/9oADAMBAAIRAxEAPwAt8Gm1ZXCe4aRT+Dtb9xGDq19scwcMHNTG3wBqjGreYQsdIYi/pva5Fu2Ls5zxDH/r340+r+MRxFFvoUeA55ctdB9goLfNWlU/yw3745byHiSuo6iV4b8+Qnmq0VySW1NdLAqdXyFr4Ij4v5mnrWD/AH4WH+MYAC7wwXl5rmkXvI5/ASsR+58NQHHMeVeIM8FbNXKkJkmBDqdWjfRe3muDdB1J6nBXF45zD1UsB+6Rh/I4EBd+DlJGWzCF40bRP0ZQfrSL3H9XBDx5wtR/AVci0kAkSCRldYlDAqpIIIF77YVHCHiL8HUVUxp+YKpy5USW0Xd3sDoOr1kdumCrMvGWnmglialmXmRslw6EDUpHy98ICXwFwNQVeXQSzQXkOsMwkkUmzsBfSwHQDtgf8SOBaWklohTiREnl5cl3LWF03XVexsW9+2JHh74l0tHRpTTpOWVmOpFUrYm/dwfftjR4kcd0lalL8OZNcM+sh0K7WPfcHe2J/cPhOn8H4fqVUw/tKrfw04B8l4SkmM2iZVMMrR7qd9Pe4O33Ya8fiRlrH/zFv7UUg/fotgI4YzumjmrdUyKr1DPGWNgylmNxf5Wxgp5Kdm2sG0UWY5RXQT04NQWkdisLCV/Kdr2J3S9x0xaZr+m1glWaZ5ICjCQa428lvN6hr6X6b4l8U5rA8tE8c0b6ahdWlwbC4uTY7DbrgxzOeOSnmVXRrxONmB6qfnhPLJJNof6cegxkvFmexU8ZipubAEAjPIL3UbD0OG6e4vjTw54iVdKai9DrMk7SSi0iaHcliPQ2nr0bfDH8MpNeV0p/qsPydhj5wQ1q7NU9poz+1Hf+eN1K3RhQvqTxXjXMHrJKd1DU6wmNZASCrltV2C9ja3yxaTeKFHNX0lRpmjSFJkk1KCfOE02CM1xdTfpgxrqdf01EWUHXSFdwD0dj/PEbi3h6lasoNVNCVeR1cctbN5LjVYeax3F8UBBzDj3L5qqikjqABG76y6smkMtrnUo74tq/PaWasoWhqYJdLSA6JFa2pO9jtuB1xT8X8CZeslEFp1QS1IjfQzLdSkjW2O26jpbFfxP4XUKyUqx81BNNy28+rbQ7C2sHe6/PAwDfNaaOSvpQ6I4aGYWZQw2MR74pJeCaCWvnjeljC/DxuAl47EvICRoK2JsLn5DAlmnhf8NUU0dLWTR87mea266FDbaCnq3/ACxkPDebRVbRQZjql5AfmSFt0DkBPOJDsxJ9vNhWkw6WVL4V0kxqtLzRGKdkQKwI0hEYA6lJPqO974roeEq6OkpqiDMpLSGEiJ9RVGdlAIuzLZSb+jtiTlEnEETVIjWnncSjm30eZyiG43j20aR23B294kXE2YpQQI+XM0CGLRKrHcI6lbgBt2IC9uvTthgWsZz+nqTcU1VIYR7C6Kx/2QDamPbEWLjSqip1Soy2cIlRqMsd2GpZ9TL6dIOu6Dz7m3viTJ4orHUrJU0NVD9CyFSu/qU3GvRcC1j94x8pvEeganeMysrtUmVQY29JqOaLlQQDp+fbCYEhfE2haSp5hlhMsKoFkjN9QEgIOjVb1Lvi3hqMsrpYVY0s55DBg2gsGvFbr5gfVb7jj03EGXVM0/09M4enRVDldyDNcAPY3AZfzGIi8D5bUmmBp49L07M3KJS7Dk7nQRv5m6+5wCIlL4d0zfDmF6imeSmLs8MzAlhyvtXsPM2wt1xqXJ80ih1Q10cyGlDGOeO1lsSVDC5J62JI7Y95d4eqPhzT1lXTs8LMdEmwI0dBYbHUbi+9l9sa48rzaKC8dbBOhpQ2iaLTpS3pUrckgdCT7YQyfJxNmELn4rLXcLKCXpXElzoAssZ83Sx64iScUZVUhUq1VJAoGmqiKMPPvZiLDbrZsTDnuaRSfT5aso5gLPTzr1CDYI3mNxY40zcbUhS1bTVEKhbEVFMzL67ncBgR88AG6m4ThID5bWzQgliOVKJYv1gt5G1Aj7iL7YkRyZrATqSnrVB6qTBIfM/Y3juTc9RirpsqySqYNTSRRyXaxp5jC4u40+UEfVva4xaDh+tib+jZi7KOiVUay33e3nGl+3XfrhMRXV2Z5fMw/SFLJSybfSSxslv1fpnj26d9Q64UXiAkYrpBDM08emPTI0nMJ+jXbX9YDp+GHgmZ5jFYT0Mc67XammH/ALf/AKcuk+31j3wj/ECVWr5ikLQKQn0TIEKnlre6jYXO9+9798Vj9Bg7j6Dj5jMbEDq/7PtTtVxe3Lf8+Yp/gMOC+OY+CeNmy6aaVIVkEosULlQvm1Cx0m9tx074NR45P/qK/wDHP/xYgs3ZeeTxVKOnNJ/vQa/+ZcOLHNVXx5zM0jzH4fSU03iEl72VlJ1aBa6n7PbBuvjivehb8Jh/0YQEqtUR8URbC0sIvt/7cg/igwypKCJvVFGfvQH+WEDnHiGk2ZU9etOy8lApQuLtYv3tts5HTBWvjjF3o5PwlX/pGEFlLPlcP6frIXijaPTqVCgKglYm2FrDq35nBDLwpRkH+iwg27IB/DAHX8cRvmjV6wuFZApjuL7IFvfp2GLhfFCH/V5fzX/PGGWORyuJtCUVHosFvbfr3x9x7mYFmI2BJIHyvjxjqMDdyxiTltCshYEkWta34/LEUSYl5XWLGzFr2I7DESuuGsdbVnrMMtEYBDE3Nt7Y+vkw66vzX/8AePeaV6SJZb3vfcY2/pJPc/liLnSNUsVsqYZ2XdWZf7LEfwOJ2X5pUqzGKomRjYsVldS1thcg3aw98VuN1JIFJv7Y1fhhFJvoUZJXZlU1cSRVTmoKsI3eQ7AC7DUQTY/ccEec02fQyUxnmV2MwSA6o2tIQbdUH1QfVcYG+Bs2ihzCnllcJGurUxvtcW9r4ZfGHGFDKKQxVUTGKsikYAnZRqDE3HQA4zt/gckk+A9ntfnymnNTCjaJ1aI2jN5bMFB0ONiC3YD5425zxNnQanaqoF+jnV49EbDU+llCbO97hj0HYYJOK+LaGWOLl1cLMtRG9g4vYHc/cAcWnFPEtHIkBjq6dytTE1lmQ2Abc7HoB3wJ2ukgHnfiLVCWmlqcukh5LNbVrQOWQqQC8YsQN+/TGQ+LEPxYqHp5VUQGIqrKxuXDA76Rbr+eLzxrzCGWjg5U0chFSPQ6ttok32PTphccIsBVC5G8bD+GJnS7RcY2vRhZB4r0KzVMknORZnVlBQEgLGiG+lj3U9L7Wx9g48oDl8cHOIlUx+UxyDZZVbrp0+kX64uPDykieSsDxo41RndQfqW7j5Y01PDdIcskkNLBzFaTz8pdXlnYeq1+gt92HFpxsmSp0T340oHrYHWrh0CGVWZnCgEtEVB1W3Nm/I40VElFNS1O9NKeezDeNiQXBuOtwRfG7MuBMvNVAvwkaqyS6gt1uRo0+kjpc/mcUVf4c5fyKyQQsGhdglpH2AVWAsWIPU9cUxF9UcC5dJUunwsQQwqQI7oL6mBI0Eb2t+WA3L/D+mYUjRtNC00Bd3jksdQWM3Fwbepthi6fwqolqBFC9RCOWX1RyAG+oDup2A/jhMjN6mJ7JUTroJVbSNsL2sBewGw2HtiJRlLx0NNL0aWW8N1a8jkZnUoXR7a/pAttOwBYCx9vkMeY5c3SAFamnlQ0pbTJHpKxgC6goN2AOxJ7YXlNxZXJo0VTjTfTcKbX69VN7/PEmLjmtVNGuNl5RiGpBshsCNrb7DfE65Pyiqj+BpQ8R5srkSUEEzc1SeTPo30CwAe/bfG1uN5IgPiMtrUGki6Isiizgkkqw2HS+AzhvxArpqhI0p4JJJHBADMgJVPckgeUYv8AO+NKuBR8VlpjUrIAy1CPezqWNguwU2G/W+Gtq76S0r4SariXJKg2qUjVrt+vpyp3cH1Fetr99t8bKDIsre/wNa0J3sKasItu/wBRmYdLbW7/ADwNL4mUz/rIJgLseiMPNIr/AGvYEdMToOJsil/XxR6jfd6Uk9ZD1VT7r3/hgTl9QNL8hgmR18f6nMRIOy1ECt3H1oyh7DCO8RxL+kaj4jlmXyauVq0fqktbVv6bXv3vhn06ZCd4KpYP9nVSxW3+yXAH5YVPHQj+Pn5MxnjuumVpOYW+jT6/1rG4/C3bGkPSWUOMxmMxsQNPL8mp04kkpngiaAuwWJkBQaoeYLLawsemGx/3Jy7/AFGl/wCCn+WFHn/ElL+n4qyKVXgBjLuoNhsY22tc2Sx2GGS/illQ/wDqr/dFKf8ABiCwG8TeH6WnzDLhFTxJFIwEiKgCsFlTVcDY3ViPuwyjwLlv+o03/CX/ACwqfFnjGkrBTNSSF5IWcm8brYMFtuyi/mUYOz4vZZ/pJT90L/5YBAV4w8PU1LUUBggjjjdmEiooAbS0fUd9iRgg/wC6dF/qsP7AwKeLXGtJXxQClLl4nYnUhUWK27/MDEz/AMT6a36qcn+yn/XjDMputTbE4q7BLxIyyOCqVYUWNGiU2UWF9Tg/wGBXBJxxxFHWyRvGjpoUqddt97i1ifngbxrjvVWZzrZ0HvhPk9PUyVC1ESSaVQrq7bte337flgr454Qo4qGeSGnRJEUEMoNxZlv39rjC94E4oWgld2jaQOmmykDe4IO/3H88EvEPidHUU00ApnXmoVDFxtfobW3xlOM97XhpFx1oPuEuB8uloqaR6SJnaJSzG9ybbk79zimg4Nof03JTtTJyPhFkWO7WDFrE9euxxS8OeL60tNFAaUuY1tq5oW+5I20G2xxAk8VAcwFctMNoRCY+d13c31aNvV0t2642Mw28QeA6GKgmkgplSRSlmBa4HMQN1bupIxb5b4eZY8MTmkXzxqx8z91B+1hd8Q+MBqqaWD4RVEi21CfVp3Bvbli/T3xLyvxdqEhjjSgDiNFQNzG30gC9hH3t74PoFnwTwJQzGtE0GoxVkkaedxZAbKNmHQdzvgR8S+GKekro4qeMpE0AfTqZvNrcE3Yk9ANumJmQ+IdXDJUtFQmQzSmR1Gs6Cb7bLff526YqeL8+q66ohd6J45AhVEVJCXFySQCtza/bpiaY4tX0GcxpVQAqOp98SMmy6KTeSULZh5De7i6CwPudRP3I2PmbUdUqBpqaaJNWzPE6i++12AF+u3yxWxSlSGHUEEfhhpOhzcduDd4p8P6GCAyRpICJI1/WMdmkRD1PsTiy4t8MqCCDmRrKDzY1N5CdmkVT1+RwGZzxhmc0LJNTRrGSpJETg3V1Zdy5+sB2xe8R59nklO3xFFGkIZGLBLEFXVl6zHYsFHToe3XGcNqdsJVfDz4l+HlJRUomp+bq5qodT3Fm1fLrcDC/yjKEmnSNiwDBtxa+wv3FsG/HmZZ1JSEV1LFFAHUllABDXsv/AKzGxJt0wDZVNOJ4zEqmTfSD0PlN+47X74qd1xjhX1B7wt4awVEsyNPOgjVCpUpc6tV73U+w6YkN4cKtHUTCrqQYmlGi40kRuyi4FuoAJ+eI/ClbnAnlFPDAZDGpcPawUFtJH0g3vqxOaXOzS1S8ql5IabnfaBJLSafP8zbbChevRSq2Tajw2dJoEXMqvzh7Nqa62AO1nHXv92Ik/BFSsNaRmlSRCzBlYuRJaJHOr6S1yG07g7AYmVc2fcymJSjDksIutt0JOrzfZB/HESoGecuuDCj07mo63/UpfR/9vT173xRJOfg/MlqkRc4k1mFmDtFcgBkBWxkPUsDf5YU+ScPPV1j04kCuC5LsCQSp32HvhrN+n/iYyfgeaYX0+rTo1R6r99WrRb5Xwt+E1q/0k4puSKm8oPMvovc6+m/W9sJ2k6Bel5TeE1S4iK1EP0hYC4bbTe/Y9bY0P4UVukMstMQY2k3Zxstrj9Wd9xgyy+HPdMGhqAWeQJfmdfPq1bdNmtb5Y2RwZ5oX6SgtyJLbSX0eXV29Xpt264LYWDOR+HuZ0lQk8fwjPE4sGkexLLbeyA2s3vj34jT5gYoxVQ06jTOAYnY7al1mzextb3vgvamzy+8uX+pPqS9dgPw98CPiNDmIiT4qSlZdM9hErg2DLr9XubW/HCY4ttgnlfAdfPCk0MKtHICVPMQEgNp6Ei2+PqZFV5dIKiopyEW4NnQ+rUg6MT6r9u2GJwHDmTUFMYJqRYtLaFeJ2YASi+ohgD5vbtj3xZwzmFRCyT1FLouD5InB8rSMNyx73wSf58BNlxTcVNPGJBldS6Ncg2ha+7e8gPUfuwk+PZQ2YVLCFoLsPomCqV8i7EKSov12PfDW8P5cxmoYXimpUjKtpV4XZvVJ1IkA637e2FT4gCQZjVCZlaUSAMyKVUnSvRSSQLW7nFY/SZA/jMZjMakBx4kcDrljQaJXlWVXJLKBbRp2FvcN+7DBh8E6OwPxNSbi/WP/AOM48f8AaBpr01K9ukxT8HQn/Bg+4bzBZKKmkLAa4I23IHVBiSxSeIXhnTUNE1RDJOzK6KRIyEWY2+qgN7kd8W/CXhfQVFHTzyc4vJErNaSw1EeawA2F74IvFasgkyupTnRa7KyrzFuSrq1gL3J2xXeHHF1HHlsCT1UEcia1KPIoYAO2na991scJgD/iT4eUdHQPPTrIJFdBdpGYWZgp2O3cYUOHz4j8X5fUZfUQx1UTyMFKKpJuVdWHQW7YQ2GgMvbc9sOiPhSitf4aP8Rf+JwliMMeDxHiVFXkykhQCbqASBv3OMc8ZutTXE4q9iy4cySlGdiB4ImieK6xsgZQdLG4Ui1/IcNOq4UouVIqUdMpKMAVhQEXB9lwhk45CZhFXLD+qTTyy9tWzj1aTbZz2PTBSfHKVvRRxfdzmb9wQYuCevSJNN8CvwbpIZMtjLRRlgxBJRSdwG3Nr/Wxu4npkjzjKmVFAYTqQFA7KB/zYWHBnG1fSQGCjplkXXqJMUjkHSq28jC2yjrjdnXFWbTTUsk1MY5EktB/R5EDO1vL5ydV9I2w64Id3FlOHoatLDzU8g/uNiP4fzasupSP9Hb8iR/LCzqariaVWBjdVYEMNFOux6+rfpiv4Qoc8mpYzRzlKaxEd3jW25v9Uv1v1w/oDJ4V8ua5svu0LD/hL/M4+8UrbNcqf5VCfmiW/nha03C+byV0sJrNFRy1kkcTyDUuyrui3JFrWt2xszvgCujlpVqK8uZpeUja5X5ZIJuNTA9B2thfADbxvivlbH7MsZ/fp/njn1+mGVxh4WvSUktU9YZmj0+XlkXuyqfMZG6A36dsUuZcEpFBJLzWYohYDSADYX+eJcox4yowck6LzNMyhNOw5seoqDbWL32PS+Dniri2hky+SNauBpDGtkWRSbjSbWB63GOedO18O+q8OsvXLHqFiYyilMoYyyerl6r21W69rWwoY1BNDnNzds++JvGNDUZdJFDUI8paMhVDfVdSd7W2APfCnyrMEjnidj5VYk2HaxGG3xfwXQxZTLNDTIsoiRw92JG6k7knqL4UuVwqZ4QVBBkAIIuDfDlVdHC/gfcM+INHT1MkrmQo0IQaU3uHJ7kdjiYPFOk5dXGsc7c9pGWypsHQLv5/e/S+LPgqkiSvA0RgGnf6oA2dPli+jzimiOYLJUQRhpdtUiLe8EfS533xGNpxVCyXs7Bao8S1dqVkoqpuU5PpHnvE6WW17nfV9wONc3HNQ61oTK6q0oOosGHLHKVLt9H7DV22xf1fGlCEoSauImN1Zwraio5Mim4W56kD8cV9Z4lZcprBzmbnABLRvueXoPVRbf3xZBoPF2ZGeB1yh9QidUUzW1KTES26C1tK7f1/lhc8MVdUuaO8ECtUl5bwuwABJbWC1wPLv33thjjxOp2lp2ip6uXlxOhCRA3Lcv0+e5A0m/3jCwy7iI02ZSVYhJJllblOdBGsts2xsy33FuowNWnwF6M/L6zOysOiCiUc2XRrZz5ry6gdL9B57W9hjZFHnjKt3y9BypALCQnTddV/ne1vxwLU/inUhYxHSxDTLI6lnJuX5hINrbDWfv0jEVvEfMSAB8OgCuBZGJsxBbqx3uBbAuIerfiGC+W5wfVXUy7x+mnv1It1PY/ngO8Q8prUiVqiu5wtPZRAiAWYaxcG51mx+Vsb+GswzKuPmzAxLzI0ISCO/UWINha378avEfh6SKFGlramc2nNnIC+VgDsB9Ym5HyGE2mhqLUqLfgLhyeWgpnWvqYkZWtHGEAX6UCwJUk3O++LTMuFkVTz80rbWJs1SiD/ANT2Ue37zgZ4XyfKTQ0z10y6mQlkkqmUD6S1ggcWFr7W+eLAyZAisIIIpm0n9XBJNY2fvpYD6vf+GGQD3h41D8L/AEyteJgNohVPGBvJ0RWH9U/j88A/FjRGsqDTsXh5h5bFma67b6mJZvvJww/CeukSGURUMk7Er5wY0A2fqzsD37A9MAHGkrtX1TSJoczNqQNq0m9rarC9vfDx+sJIpcZjMZjUgMOIuE80hgM9aJOUpAPMnElix0g2Dt3Nr/PGzh3wxrK2FKiL4cRuTYu5B8rFTcBG7g4dvijTczKqwfZj1/sMH/lip8EKnVlun/RzOv52f/HiSwBqvBmqjiklaan8iM+lAxJ0gmwOletrYqOB+Bf0hG8nxHKCPoKiPUT5Va99Qt1t07Y6Rni1qynowI/MWwkvBOo0JVROQCpRjc23syn/AJcRkk1FtFQSb6fMw8J4o4ZZBUSs6RsyjSoBIUkA7E2v88KgHHSmYZ7SKrLJUwLcEWaVR1HtfHNSCwA9sThlKV2PIkvD0MdC8C8IUElBTSvSQO7RjWzIGJYbEm9+4xz1hqcIeKsdHRRU7U8sjx6vMGULYuzD3OwIHTtjVkF7xzk1PTZhlTQ08MaNMVcJGqg+eG1wBvsW64asUSr6VA+4AY524w8SzWtAVp1iNPJzFPM1E/IjSth0xcjxRzeb9RSpY9NFPK/79RB/LCQBp4W+SXMovsVbn83kt+4DG3xXFkoZP9HWxk/sv/MDCuyWqzp6mpFKJEqJGD1ChI0IPUXEg8vqvt9rEji7JM6FOZq6ZjCrL5TKCQzEKp0p5ep632vhfBnQdsAHhXXRQ0BjkljTlTOnncL0t7nArH4R1s6g1FeDqF9zJL1/tFcQuDvC2KqNQJp5FaCdofIqi4UkavNqtexNu3zwfQCyXiijizp5jVQ8pqNULq4YaxIx03W/mtY2+eIfG3H9BI9GYZi5gq1le0cnoCuCQSoBO42BxCm8NaOHMaWmJlkimjkY6nAOpN9igWw6YtOMuBaClpkkhpwCJ4wxZna6lrEHUx2NxgAreO/FCiqaKaniWctKtlYooUEEHe7X7e2Aus415sLwpAzaoyjHV0utibBT9/XDk4x4bpYsurOTTQRkU8hBSJQbhSeoF+2PmTjXl0Vh6qZenzjxll15aNMbaumc132w1qatz6ah0LDGtLyCur6MEx6SD1kLX036KMKeL0j7sPbh7jygiyyKKaoAk5JUoFZiCbix0qbfjjaRmD+aZRnT5c8s9XGaUQa+UCLmMKCBZYhva3VvxwuaamZnQFyNTqLjtc2v+GGbmXibSHKzRhJmlem5N9KhQxTTuS+ogH2BwsIaltSFVuQykfMgiw/E4l3RUa+h/kHAEE1XHDPLKysjuSCoN1026htvNgvyfwxy7nVKNEziJkCXkcWDRqxvpIv5r4DMhnzWSri5KQwzFXCF7WtYFr7tvYC22Cah4VzaaadZsz5T+TmGFT5rr5baRHawFsRjvVWwnW3C1peEaEU9A/wsJMjRayy6tWqNib6r3Baxt8hie81BTS1as1JAvLTSLxoLkSAgdN9h0+WBKHw4jkpqWSeqqZBI0amMt5VD2FgG1Wt0H8MX2WeG+XR1M0fw+tVijZdbsd2MoY2vb6q9u2LJPB8Q8vi+ELVIOiEhwiO1iVTY6VI6gjCQzqpWarnkiuyyTSOm25DMzDbr0OHnQPltNHQu3wkJMd3J5YYkxg3PcnV+84Tma1iNmc8sV5EaeRk0C5YMWtpHe98C8sF6ecvymrdY+XASGchWZlALWa43ItYBvyxZU/CVW1tTxICshG5Y+UgMLWt1O2+CHIjXvHAsFA5CzOweVhGCSJbrZrHYFr/2bd8W1LwrmkttdRTU40yleWhkYDUNYOrbraxB6DGL/UfxI12ivrIPDHA8m4NfOg1REiACM+Y2Bvcm69jiJ4kcOU1NGn00sshE+805drq6hdr9Tck7bnBZH4fIBeorauQfRXHM5aWZrbhfYdN9r4CuPqTK4EVKTkmT6YNpcyNfUoj1G7EG2q1z74pWl3/BFpsuOB83yyOlgHw/Oqwo5vKpWkfVrHVtNr6fngorc+q3hcQZbIictrtPIkVhoffQupjtc2sOnbFTwNntT8DTRU1BLJpS3NkdYoz9IDdTcsw7XC4sM9hzNqeR5aingXlsSkEZckCOQ2LyG24uCQvfbFNkoHfCzL6xqRmhqY4ImsSeTrfo/dmCr37HCx4rBFbVAuZCJ5AZDa72Y+bygLv12FsMTg2DKxSRfEF6mZkDGnUyTaT5tuSl1FtvUNr9d8LXP9PxVRoQxrz5NMZUKUGtrKVGylRtYdLYrGKRAxmMxmNSA/zXxWr6qOSDTBokRkZY42J0sCD1dux62xVcJZnmiq8WXGfSWDOIow25GkEsVOm4W3UenHTsUKrsqhR7AAfwwnfA0cqsrqf2Frf7KRl/x4kspWyDiKe2o1YB+1UBB+QkH8MBcfD0z1ElOdAliLB9R2uraWsQDff88dZ4QOcx8riCqX7ZJH+9Gj/xvhSbSbQ4q2kyjh4BfvMi/cpP8xgWqYdDunXSxW/3EjDkeQDckAfM2wp+INPxU2kgguSCDcb7/wATjLDklJuzXLBRSoggYd/g7w/Rz0PMmpoZZVlKlpEDH0qw6g/awjwcH3AHiKuW08kRgaUtJrB1hQPKBubE9h2xsYjA8ZcqiTLlMUSJonQ+RQvUMvYf1sMOin1xo/2kVvzAOOfuLfE2fMKd4BTxpHdWZlZnYaWDDfYLuANxiwyvNOIZ4Y1p0kWIIFRljjW6gAA6pOuw6jCANsmGjiKsHaSnV/3RD/CcWvioVOWVCsyg+RgCRc6ZEbYd+mFFNwxmcuYJBUzlKqaPVzGlPoGvYlP7LeUbdPfFxm3g6YKaeokqg7xRPIFWLqVUmxYsTvb2whjBoeP8vSnhMlXFq5SalUl2B0i4IQEgg9sBeQ+I1JS1Fe9pZI5ptcWhOvqJvrK6dz3xZcHeGNBNSxTSiWRpF1MDJpAPcDQFNr+5ON3DXClGma1sJpomjRY2iWRdekFEvbXc7sTgAFs78UFmraWop6Zy1OJF0Owu/MCj6oa1rH3vfH3ivi/NKumYPQmGn1IzOY5Lgh1K+ZrD1WHTvg/40hSKfLCiKg+LCWUADzC/b+zi08Q7fo6p1dkvv/VIb+WABdV9DxFUwyGaRIomRtaExDUljceRWbcdie+KvIPDypq6eKR69lidRpj872HS1i6qOnQbYZMvHGXpTKJKuLUYQCqnWwJXoQlyDhecMeJ8FJRQQtFK8qKQ1tIW+okblr9CO2Int/SONfRYOliR7Ej8jh6eGfBtDNl8M0tMkkrg6me7AkMR6SSo2t0GEbUS6ndgLBmJt7XJNsNDgfKM4qKSMU1WlPS7hdxq679ELdf6wxoyQ2yWij/QJsiKXo3DEKASdDDc23OEHHMBoJPQqfyIOGfknhitRRCaoqp2srlY19KlCwt5tWxIvsB1wq4YxpViOtif3YnlGkb7Qw8u46p4quGVEll0awVRbE6lsLaiO+COj4wzKaonajyxruIwROxXTbVYkNouGue/1e+I+RyU9LWUzExQIC4JOlAAY26nYYt6jxJoIKudxI0weOILyV1amUyagCbLfde/fGWGtVXg8qal0p4qDOZaWm1VEEEGuNU0LqcEsApNwfS1jswvbE+Hw8MtRKlbX1U5EUbEhtAbUZRpKkt5RpuAD9ZsVw4srpaWGOly9wiyR6Z5iQpYSAoLeUEFrKbP3OLGLJM4qamQT1sdKxiQsKdb3TVJpFzYhgde4Y9R17amZuyng3LYo6KR4IrSx6pGlJZSTHq3DnSN9+mFpS5rBTZ084I+HWeXTygCNJ1BdAXYjcWttg/yjw5pXWieoaao5q3KySHSo5eoKumxCggbXPTAFT1dPRZ27tZKeGeQDSCQq2YKABcnsMT6mAwsv4tq5ViFHl0zj4iRleZhEp1c023veykk7/VI74kRZdm84HMq4KVbSm0EetrahqUl9uvQj2xooOMKiYRChoJpR8RIyySkRI2oS7Am97KxJ/skYkQ5Tmc4HxFYlOpWY6KVPN6hqBd9xv3Ht88C4gfp5rODaGMcyvqJZrco6qqoOkXaxFrqNIF9t7b4C+O81oDEsdBGpCiYM0UWlRdl0ktYBgFHUXtce+C+rybKKE66t0klAiOqpcyyEX81kN7i3suBjxGz/wCIhjEFNKkKrNaSRRGrKzqbxr1IAt2HXCY4+hFwRHmUlDSrE1PTwiNQshDSyMC+zBPKi79iTge8UKIRQxq9bNU1DyRgxvIPSVe+mFLAebSL2J3tffAcOKKswRw/EPHDGgVUjOjYHuw8x/PEjgbJaqWoSampzIqMGLsdCXDKxu56/O1zv0w2voJfka/CU1YtLBDTUIhtGoaWpIQFt7kRpeRuv1tF8IviDV8VU6yC/Pk1FRYFtbXIFzYXvtc4f+YxOoDZnXCJGNhBTExhrn06/wBfKdz6NN/bHPGYEGWQrfTzG03ve2o2vfe9vff3xWMmRHxmMxmNSB81vjZSL+qp6h/YnQgP94n92FnlXGz0tfPWwxIDMZPo3YkLzGDHcWvYge2HRR+FWWR9YGk/2kjkfkCF/dgIzXKoKTiOlSOJEhYRkIFGm7h4unT1b/fiSyr/APE3OKkf0dVH+wpy5/fr/hgTz/45qoNViVaqQKQXHLYg3RTYBbDYjt0OOrBtsOmEr48x6Kuhl91IJ/sOrf4jgAAk4RqHN3KD5sxJ/cD/ABxWZvlpp5OWWDeUG4Fuv/8AMM9cA3HVuehBB8ljY+xP+eMMeWUpUzfJjjGNg6MNPwJoYZJqkSxRyMqqULorabEg2uNr3F7ewwq74JeCeMWy2Z5VjWTXGU0s2kC5U3uAb+np8+uN2Y8OgOPaYHK61VAAFO5AAt6VLdPwx58NZ9eWUx/qsv7LsP5YVtTxtnVejRw01o5FKnlwMQVIsRrcldweu2Kzg3h7NK6C1NUtHTRsU0md0AJAY+VASfUDv74Qhi8a1ccGdZdNI6onLkVmZgAB03J2Hr74mcTeIeW8iaL4lZDJG6ARqzjzKR6gNPf3wtOI/DVqM07T1Ak584jfQlitwTfUxOo2B6gYZeXeE2Wx21RyTEd5JDv94TSp/LBQAVw34tR0lFDB8O8kqAgkuqIbsSLHzN0P2cQqfi/Mp8weakpdE0sIXllS3kB9QLaB2tqO2xwe+ENFEtNLaNA8dQ8ZfSNXlC9Ta/viTnDBM8oyduZTyL+xrP8Aiwhi94qyzOnjjlrpdCLKugakDI5uFYcobWuRfVffFpmXhE4hlmqa15pY43dfKTuqkgFnZiQSOwGCHxY4gpfgniWoiM4kjYRq4LeWRSdgdvLfriDn3jDR8tkijml1qVuQEXcW+sdX93ABM4Q8OMuanhmkhaV3QMdbta56+UEKRf3BxQ8EUEaQbIgdZJFLaRqNnYC569LDEbhvijOZKaKGho10IukTMh82/UM7LHt/vdML2unqg8sUkrqVlcSIrELr1HXstgfNf5e2IyQ2VWaY5UyFmq2qJx7TSD8nOGZwJ4k01DQLFIkskodiFRRaxtbzMwH4C5wAZPlqPqL3Nmt1w5vBihiWmmYRprWdhr0jVpsLDVa9hv398UpK6JcGlsUGQ8UZpJTGGhoAU1P9LJe1mZmI3KLdb26np07YUqqdF7+UDb7sP7KONqGkjqFnqFDCqnsiguxBkJBsoOxHc2GEG0vlKgG2+/yw14Ea7Ywsg4MpzVUwmLzCWTS+piL+RmG62bqB3wy6OmosvrJtqemj+Hia50pvrmBNzuSQB8zYYVGW01fUTUytMKcPIFRo/UpKtZtjf03HqHXB5lfhrSitK1LS1bCFZNUrn1FmU9DciwGzE98Z47rrseSr4iJV+IVIKVIIuZPMJlYLGhsQtQH2Y2Buo2033IxJizXOKqpc01LFRlokF6klmCapNLAWBDElhYofTjdVZnQ0dAY9cMTipP0a21kR1X2V8xsi+3bFLmvi6gqHkoqdpbxqgaU6BszNqsLkjzWsSpxSIJFBwO88dD8ZWzzRyCwhU6FReUzBe9zYaSbAkE4BIBT0OdMD5KeCZwL3bSoVgvuxN7e5wbZbkdfVxUHxNcYoJBaOOmGllHKdgS+x1FAVI8w82FfxbQLT11RChYrHKVBY3JHuT3OBdtAvRjVHiwiKi00DyMkzyBpDoUhuZa3Vuj33t0wIZpxrX1GzTmJPP5IfJ6muw1es3NvrdB9+KGhp5JAojQm7WDHZb2Pf7r/lizp8j2vK+2lzZdgCpA69xc/LthNxjw0jCz1wXVpDXQSaHlIfVojXW7HS3Qdze2DnjOGtrIlaSFKWFUNg7a5HDyL1VbKhv2JOKjg6cpUIaGmadlYbJ5UvoOzSHZevU3wcy5DPUIHzKpSGBVS8MB0rpL9JJW3NvlpGJ6+/7E2k/wDgr8loYI5kGhqiQHaNV1sbM3RRsNgOuGnlVJmDxgM0dDDYXO0k1tMY7/RRbWN/MRjMlr41HKyekV12BnYGOG4LbmQjXNtbdQ17dcea2kiUp+k52q5Wty6SNfIf1fpgUkybfWkJG3bAo9t+icr4j1lMkAkJy+Bqyc2DVcrkoDdes7A3F7+SIEC/QY57qGuzE9SxJ/E3x0ZUyzNCHqpFoKUKAERhzW2SwMg2jvtZY7t/WxzevQY1x/SGZjMZjMaEHVuYcZUEFxLWQAjqocM37K3P7sJ3xI4wpaiupKmkZnEFtZ0Mt9EgdQNQBP1u2L3LPBC36+r2+zFHb+8xP/LiD4k+HdNQ0STQGVnEqq7SNe6sGHQAKPNp3tiSiRmPjk3SCkVfYyy3/uqB/wA2AzjLiKvr0SSqh0xRk6WSF1QFrba2ve9hYX7YefAGW0woaWWKnhR3gRmZY1BLaRqJNrk3viL4wU3Mymo90KP+zIt/3XwAJeg4OzCqRZCQI3AZTLLsQdwbLqI29wMaOKeC3oYkkeRX1vo0qpAHlJ6k79D2GGlwBUa8vpz7KU/ZYr/LFR4sSxmj0l05gkVgmoaj1BsOuwOOdZZb6m7xrWxPYLfCqXTmlLe1izDf5o4H7yMCWJeUZg9PNHNFbXG4Zbi4JBBAIG5B9sdLMUddXwtvCGpSFK+J2VFiqWuWIAG7L1P9jAY+b5/W9DNEh+yqwAfibSfkTiDwlwA9ZVzw1E+iSE6pCAZCxNiSGJG+4JYg3viE1Y6YZ+LnFVHNTxJBURyzRzhwIzq20up8w8v1h3x7zHxsj6U1JI7E2HNYJf7gusn7tsReMfDKko6CWaMyyTIUOt27GRQ3lUBfST1BwxuEcvgjpYHghij1xIxKIqkkqCSSBcn78MBNcLV+cSmoSgQxiSdpZfKgMbOSbXl6DYiwF9sbc64HrXqaVMyqtZqHKKdTSaLadrEKovcbLtt3wfcJ1CxZpm6uyquuN7sQAAUv1PzfFP4i8a0fNomhnWZoKkSOIvN5B6rN6CbgC18IDVn3hZR0lDPKGlkkjTUpZgALEX8qgXFr9b4PuEcopo6eF4YIoy8SMWVACSVBJJtcnC04j8T5K2CeCkonaN42R3YlmRSDclUBC2G9y1seMkyXPK2niHxXw9NoCpZwpKqLA/RDW3TozDDAL+Ac4p6bLIhUTRRBGdPO4Xo52FzufkMJHievjetqniOuN53dGHQhje+++LTKeFI2ecTMzNFM8Rttq0G1z1bc/PFBn9MkdRKibBWFh8tIPW/zxClFvUupRWxacK5RW1WsUcYIuNbkqAtxtcsfl2BODLhXw2kqGqYaurdRFIokiiJKszIrg3ay9COqHEDwi4ppqJKr4mTRqKFFCsxa2q9goPuMW+U8c1MtVWNllG03PZCGk+oUQJ5gp072uLuv+R/V4S22usJuBOCqKM1AMCyNFUtGrS+eygKV2PlB36gA4RmZWWSZfaSRQPuZhhp5PwpmFbJUiqrGpxzQZooT1ZkU/VIFtOnqWHyPXCszDL1ilnjFzy5ZIwT1IRioJttfbDHC/hfLxroaAwx3eJlYFzYEqLWsN7b+4xqznjCvqpC0k5jumkrDdBpve2x1EXPcnAqjWIOLOnpJpXAVdBKkgvttcXPT5jC1UFwuL3dvrIvJUKT3v1P343xTXeyKzm1gFF++LBMiURSO7FmRmFhsNja/vvi4+KhgmCxrc6CoSIXJbUCBt3PzxDmvnS0q94gtySgzOohoFaaOkg2WIxDVKbRSeZrmwugYbEEFhttgazvJaemlcuzSOKgqZJm1OwBO5Hc+5tfBTlAzSohoY1CUUKnTHMfPIx5Um+giyjRrFiAb2scWFPw5QUQWqq3EkvxLhp6g6i2kuNl7m4HYm+G42q8MIyp36BGUZbV1ZT4WGyNKxWaXyoTpfoPUdtXTpa2Cek4CpoUEuYT820crWZtESsrLa24J3Y9Tvtti1hz+rqzGMvgCRmeQrVVAIU3Enpj2c+UsbnoVsRviPVZNSU6LPmdR8RKYpSvON1DgqAIotwCSTsAf3Yaio+DlOUvSfT5881o8pphygygTyqY4FIU+lbB5PwAHzxGqsvpoeXLmlQamW0bRREeW5Y7RwJu9hfchj3OJwrK2sYCnQ0UBcDmyqDMbIfRFuqC3Qtfr0xDy6SmppNFJE9ZXMset9Wog3JIkmN1hFreUfKy4ZBNV6ypUEf0CnCjchTOVAc3AN44Ra/XUw+WNGTsi3XKoRIWID1sxZkJ+j31k66gg38qkKOmoY15hSqFSTNZhLqA5dJEraD5WIHLF3ncH6zeXfoBiZXNJInMrH+CpAbCFGtK+4AV3S+m9haOLftq7YQyIdCOxj1V1aikNK5Ajg8gNrgaIdttKAu1hq98c7J0H3Y6JzF2FJJcCgokjYIgssshKGwsNogSPSLu199JuMc7L0H3YvGKR9xmMxmNSDsWOUFQ9/KQDf5HfC98XM+o5MvngFTC010Kxq4Zrq6kiwvbYHrhd5RwNmmYxRyM5MDAaDPOSNI2GlBqIt7EDpgkHgqEhkeSqLOqMypHGFGoAkAliSRe3QDEFmnhXxYipKGGAwSyyxhhsVVLamK+a5b0kfVxV8QeKNZXRS08dPGsboVdUDyvpPXcWC7d9OLnwT4do6qCaSop45ZElABkGoBSikeU+X1a97Xw4Y6NFQxoiohFtKgAWO3QbYAObOFeHcxroitK7CnRipvNoQMbMRYHUfUD6T1xd5l4RSU9JPUS1CFoomk5caEglRc3ckbdfq4I/AdtCVlOfVHIpP3kMh/8Ax4OOLMypo6eaOonij5kbpZ3AJ1KRsL3P4DGbk74M5cx9WQqdQ6jcfhjynQe+NiwsQSAbDqew+/2xqSdLQyalDdiL/ngHyviKmos6q5ZpQInhHmW7ea0W1lBN/KdsK6szOeVQJZpHUCwUsdNh0Gn09Plix4Cy2GoroIJ1JicsCAxXojEbixG4HTGEMenbNpz25QweOfFemqKaamghlbmrpEj2QDuCBcsbHsQuIWQ5pn1VTxRUiGKFFCLKEVLhRa5eQm/S10HUYYNRwtSRU08cFPGheF01BRqN0I3Y3Y/ica/CmvX9EQPIyqq67sxAA87Hcnbvi4yshqhcZb4fS1GZPTZhUEy8oTM6kyFrkKBqcDcD5EDTYYIuNuBKKhpEmiRmdZkDPI2q6m4sV2QAkjooxoz/AI6pafORVRt8RF8KI25JB8wZza5IUjddwcUfGfiJUZhTPHHScumurNJdnPlYFfMAEU6rbb/zwxDzrKZRBJGqqqGNhYAAAEEdBsMLrhHxDoabLKYTzXlCG8SAs4OpuoGy7faIwHnIK6uVWraxijAEJcsLdR5RpjU/OxwBpGNwRuCR+WEpxfhWjXpfVXFpE1S9OllnneVeZ1Go3sQDa/4nEnhLhZ80nlaWYRldLOdFy19hYAgDYdf3HAoFGo37HBnwFxK1NLLyoHqHkQKqL7g33sCbW9gcTJV2K6F3xh5whwPRw10sDR88JAkimazbszA+WwXt7bYuqjPaWhzCq58qRKYISq9zbWLKqi5NuwGA2ny7NayvYSP8A704vovcxBzYbEtq1E/WQ/d0xc8PcAUsGZPDKDU/0ZZtUu93aR1by9CLKNm1deuHG6Vkv+x4y/jCWWesbLKZ5+bIhDtsqlY1Q6hcAXK33YfxADouBp52qZqmQIwlk1ond7ktvewXUdtjthornVLQ1dYJXWNSISqKP6hFgqj5D92BjK6qsrJag0dPaGSZ35s21rqgtb3vfYX6jBJOv2hFpPoDHKVjoo5+WASYmZybndlvvfYfdjatW9RVKtHE07hCLAEAXKm5Ntl26mw6b4LqLgaNcujnlleQnlFY7lUVTIilbXN9r+33YI8/4iosuqoEQL5IpV5FOqlgzGLSCosFLWO7WvbEfpJu33+TVZpJUufwBVJ4f1D0881VPywjtqgj3uwPmBbpb9r8MGjR5bk06myQgwN7vI5Dr97Ha/Tbr0GKGpqMyq6arZVWjpdUjuri8zCwJT+rt3spF9icXUOS0GV1KSzuCzQuzTVDa3Z1aMAre5L2YjygtY98aUZNt+lfSZjmFUlIlNEKWLWdFRLZmYmOXdY7WtoLEE3BNt8b4sjoqMLVVsnNmFQ6tNNuTYvfSguNyAbAE36Y002c1lWlIlHDyIxK2mqm6MSkvoj7jQWIY33ABAxuTKaOh0VdbLzpxUODLLuTbXfRGL2uQDYA2PtgEboM1rawxijj+HhM8hWpmF2NxL6YvkpO7bXAFsaGpqOgs8peprZYXsWvJKWuNOlRtEu777AC++2JFLUVtc0fKBoqYzSFZmAMz35hsEO0Y06hc3N7Ee2ItPPS0itDRRGoq3gbnFSGYE2808hPlHU269bDfCAtJ6WpqSXrpPg6bmeaGOSz2Ed7yT7aRpG6pbqbnGnJ6x5FjhyqFIYAEBqZEIW9mJMcezTE/bJC3HVsfMxo0RhUZvKJDzvLToCYg3LuAke7TP6Rc3+QF8bJOdOivVv8DRqFBQOFkYCNjd5AbRKRtoXze5F7YANNEY4nZaNTV1hUCWoka4jGg7NJYhQL3EKb/Idcb9ISe/8A53MFv5j5Yqe+q/2hApFthqkf5jp8gdngIiHwNAiajIQEkcaFvpUj6JCOsh85vsB6sL7i3xHVUalyocqG5DTfWe5a5W++4O7t5j8uuBKwL7jjiOGjWRJJBVZg6NHtskAZWU6VueXsQbXLttc2tZKY+s1zckknck9z/M4+Y1jGiW7MxmMxmKEdI+DVVryqIXuY3kT++WH91hgxrKmONS0zpGndnYKPzO2ObeD63NWjeny4y6C2txGq7EgLcyMPJcL9odDgoo/CGuqGD1tQqn3dmmf+IA/aOIssgeGnGNPlj1ay63RioiEQDatDSC4NwLFSDcnF1mfjTM50UdIoY+kykux+6NLb/wC8cVXDfCNMmdvQ1CmaNQdOoldR0CQE6SPq326Yd+WZTBTrpp4Y4h7IgX87DfCA5wyHLMwqaqaGAvDNJeSZdbQi2q51D1AXfZbHr0wc5T4IXOqrqrE+pYVub9/O/X9jE1DyOKSO1RHt/wAH/qiwwc54kpKX/wAzURRn7JYaj9yi7H8BgAQPDuVRCoqonQOYZSil9/Szr06X8vti64jhHwkwAsAhNh8t/wCWB3M+I0Wvq56Ya4pnLKWuvU3uQRf1FtjbrifT5Pm1cp0RMsRBudPLUi3u9iwtt5b4xlCTlZvHJFQoBwffFjw9mRpamKfTq5bBtN7X9xextcfLEjh7JlqFLlyFBtYDc7A9T06+xxJ4nymOGJDGpHnsSSSTsf8ALtjRzjtqZ6S12LrOfFatlBEXLgU/ZGpv2nuPyUYFcroGmWxchENgu5t91zYYrMWeTZmsKvqBNyCAPxv/ACw2qX7Qg05fuLrJcujjr6RSoZWYgh7MCbWGx26kYY/HKr8BUA2H0ZsOm43AH5dMKCqzOVmjlRTHob6NwL+bqNyNJO17Y9VlNLKS9RK0jgEjUS1vuv0HyAxjKFtOTNE/VFBfTcdwQ00K2eSVY1DACwBCgbsfn7XwLZPkFTWtI0CALrJZmYAKSb2+0evZcT+H6ZOUjhRqN7t36kfhi84O4ggpPixO+m8oZVAJZr3vYDc9vzwr120XRyTaTkyTwT4dwvWTQ1bNJyo1cBDpDavc+rb3BGDmioaahzW0SxwRNQkt0UXWXdmJ6mxG5PtgCyniarqK+R8rhu7wiM80DYK+7+oKLbCxJ/E7Ys5OCJ5swpUzapM7TJIwCEWXl6TpHlCgHVvpUW33PXGqulsYOr4WOfeINOmYxyUgNWwgaIrHexYsGUBrHUOu6BsRDSZpX1y85v0eZICF5d9RiVwSD5tWrUw6lD129yWryyky+toGjWOCIpUCRybXsikF3Y3NgDux74p884+R8wh/RsZq5EikQgBgvmKWIOkllGkkkC3TfqRQFjwnwbTUldNHbmkQpLrlsTqZ5Ax6WHpHufnjSvH8FPPVxRrJVTPUkxxwjUG+jjHq6eoEWFzsdsVkXC1ZXVzDNJeXqpwxigNgUDkBG3KmzEncv16jsQZE9BlT1oZo4I0kQLqN3IMKMVHV38xY2F+p2wCBWHL8yqctQzTJBRoqgRRr55FDAeY9rdeo6enBO2V5flE9M/liUpNqkc3Z2HLt97btZVHc7b4F04grKjLWipKbTTorcyqkNrrrLfRjubW9yD1A64IY+EIaergmrpjUyMshllqCNA0BSLKfKqi5NunyGEMqa3iOqq6at+BgApWaRnqZSV8mhdQRft2BIO9ri4F9riHh2npKlJ8wqPiHMLu8tSRpBVowNCnZR5jYb7na2KzMuK2nizCKggaaN2ctUemJI+UqsQT6mGlrLtewIvizHDkaVUc+a1AqCIZJCZbLFFpaIeVdltZyDfrZdrjAIh0+eVVUtIlDFyoxK1qqYeVjol9CdWGgsQT0KgEY3RZdSUOiqq5DNUmodea41O1i4+jjF7eax2GxPUDGqnzmoqVpYqGPloszWqpV8hOmXaNOrfRliCdgVAI3xthpaWgaOaYtUVrTyDVbVNJp5i+RL+UFiOlgC25wASIIauuKczVR0jSykKptUNfmE6iNogASpAub98RaLME5Rp8qhRrQaZpjtHGTa5JteaTrsO/UjG4UElUFkzF1go+ZMxpw2n6zlufJfcC7KVFl7480tVNVQrHRL8NTLAivMyWLC/mEC9rm45jd7kA9cIDYeVS1J9ddmZY39OsKYh1+pBFcqPewHqtiNnNXDSBKjNZlllBHKp4x5FtHsUjJ8zBioMr9Li2nFNxHxxTZcJKbLwJZ+Y3MlclxcrYlnveV9RO17DcbWthR5jXyTyGWZ2kkbqzG526D5Aew2GKUbCy94x41qMwb6Q6IQQVhU+UEAC5NgXbbqdh2AwMnHzGY0SJMxmMxmGIzGYzGYAG54FTmOtqoG9Rj3HzjfSf+c4dpOMxmM/hYkeMM6gpuIYqkOHjVUMhjIax0vGwNvrBbG3XcYsc28aCfLRUpJOweY9+1kS5P7QxmMweIP7AJn0mY1VXBLUq0M01o4WKmEW1W2+uFBc3bc2Pfpg/yXwTQearqGck3KwjSD97tct94CnGYzCTsGeaHJoKDiGGCGPTHJBdQxLblZN7sSb3j/fhtE9z0+eMxmAZzJl+Yx00lTG1yBMwQKL3szDbt0A740ZxmMtTGwWBhEhBZ7E6ew1EDSl72398fMZhaq7K3dahHwt4UzVMaTTTJFFIodQvncqRceyqbfNvux4XhyGlzOamK8xEjV4zIATuEJJ2AvqLdu2MxmMpSbTLxxWyPfHy/0ZT9mRSPyI/ngYarLeWNGkY7AAHc+wHUn5AYzGYMKThbKzzcZ8CDgzgWtrYhpcQwBipZjvfqRpXzG19wSv34MeC+AaWKvqoJ0FRyljZDINjqUFrpfSRc2Aa9sZjMbHPZfcRZpT0OZ08kzrFGaR02HZWuAFUX6nYAYFs84zlra6kbLIHDxGREkmWyuZFUHa4AsBezMD8vf5jMD4BKr+CpnqaRs0qWqTNKUMYJCp5Sw0kWAuR9VV+89cX/ABC9JltVQPZIIlE4bSu5ui22UFmJItfck4zGYGBRzcR1lfXKctiMAMDJzqhQLprBLoNxsbDo533UYs+GOCIVqql61vi500Eyy9PMtzcEkEC1gDsABYDHzGYQFRVcYJ+j5qSliknk+mDMi/RxJzHIct0K6bEadj0uMWUvCk9RU0r5tMJtZcinS6xR2TULdydtz1/rHGYzABHzTiSKOPMaShgMxJYfQgCKJORGrMWHl8pD+UdSpBtfE1OHb1EU+cTxzWhkkCGywwhTENr9QQ25brYA3tjMZg+gumqnzaoqlpYqGPkxLKwFVIo030S7RJ9YaCxDHYFQCN8e6ZaahaPQrVVe9RJqtZppAOalyekaXtfoNu9sZjMAjzLSovLqs4lQRK8zLTHeKNtbH2vPJckD3HQb4W/F3iLNVRiCAGGDlLG4v5pAo7kelbk+UdR19sZjMVBX0AHx8xmMxYjMZjMZhiMxmMxmADMZjMZg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734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>
            <a:normAutofit/>
          </a:bodyPr>
          <a:lstStyle/>
          <a:p>
            <a:r>
              <a:rPr lang="hu-HU" dirty="0"/>
              <a:t>Részvétel a Fény éve programban</a:t>
            </a:r>
            <a:endParaRPr lang="fr-FR" dirty="0"/>
          </a:p>
        </p:txBody>
      </p:sp>
      <p:sp>
        <p:nvSpPr>
          <p:cNvPr id="3" name="AutoShape 2" descr="Képtalálat a következ&amp;odblac;re: „led izzó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 helye 4"/>
          <p:cNvSpPr txBox="1">
            <a:spLocks/>
          </p:cNvSpPr>
          <p:nvPr/>
        </p:nvSpPr>
        <p:spPr>
          <a:xfrm>
            <a:off x="207176" y="1418338"/>
            <a:ext cx="4354112" cy="4746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none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Célja a diákok </a:t>
            </a:r>
            <a:r>
              <a:rPr lang="hu-HU" sz="1400" b="1" dirty="0">
                <a:solidFill>
                  <a:srgbClr val="194C89"/>
                </a:solidFill>
              </a:rPr>
              <a:t>megismertetése </a:t>
            </a:r>
            <a:r>
              <a:rPr lang="hu-HU" sz="1400" b="1" dirty="0" smtClean="0">
                <a:solidFill>
                  <a:srgbClr val="194C89"/>
                </a:solidFill>
              </a:rPr>
              <a:t>a jelenleg alkalmazott világítási technológiákkal, mérések és műszaki/gazdasági összehasonlítások</a:t>
            </a:r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Rendelkezésre bocsájtott lámpatestek technológiája: </a:t>
            </a:r>
          </a:p>
          <a:p>
            <a:pPr marL="1028700" lvl="1">
              <a:buFontTx/>
              <a:buChar char="-"/>
            </a:pPr>
            <a:r>
              <a:rPr lang="hu-HU" sz="1200" b="1" dirty="0" smtClean="0">
                <a:solidFill>
                  <a:srgbClr val="194C89"/>
                </a:solidFill>
              </a:rPr>
              <a:t>NNA (tipikus városi övezet), 50W / 65W</a:t>
            </a:r>
          </a:p>
          <a:p>
            <a:pPr marL="1028700" lvl="1">
              <a:buFontTx/>
              <a:buChar char="-"/>
            </a:pPr>
            <a:r>
              <a:rPr lang="hu-HU" sz="1200" b="1" dirty="0" smtClean="0">
                <a:solidFill>
                  <a:srgbClr val="194C89"/>
                </a:solidFill>
              </a:rPr>
              <a:t>PLL (tipikus falusi </a:t>
            </a:r>
            <a:r>
              <a:rPr lang="hu-HU" sz="1200" b="1" dirty="0" err="1" smtClean="0">
                <a:solidFill>
                  <a:srgbClr val="194C89"/>
                </a:solidFill>
              </a:rPr>
              <a:t>alk</a:t>
            </a:r>
            <a:r>
              <a:rPr lang="hu-HU" sz="1200" b="1" dirty="0">
                <a:solidFill>
                  <a:srgbClr val="194C89"/>
                </a:solidFill>
              </a:rPr>
              <a:t>.), </a:t>
            </a:r>
            <a:r>
              <a:rPr lang="hu-HU" sz="1200" b="1" dirty="0" smtClean="0">
                <a:solidFill>
                  <a:srgbClr val="194C89"/>
                </a:solidFill>
              </a:rPr>
              <a:t>36W </a:t>
            </a:r>
            <a:r>
              <a:rPr lang="hu-HU" sz="1200" b="1" dirty="0">
                <a:solidFill>
                  <a:srgbClr val="194C89"/>
                </a:solidFill>
              </a:rPr>
              <a:t>/ 45W</a:t>
            </a:r>
            <a:endParaRPr lang="hu-HU" sz="1200" b="1" dirty="0" smtClean="0">
              <a:solidFill>
                <a:srgbClr val="194C89"/>
              </a:solidFill>
            </a:endParaRPr>
          </a:p>
          <a:p>
            <a:pPr marL="1028700" lvl="1">
              <a:buFontTx/>
              <a:buChar char="-"/>
            </a:pPr>
            <a:r>
              <a:rPr lang="hu-HU" sz="1200" b="1" dirty="0">
                <a:solidFill>
                  <a:srgbClr val="194C89"/>
                </a:solidFill>
              </a:rPr>
              <a:t>LED </a:t>
            </a:r>
            <a:r>
              <a:rPr lang="hu-HU" sz="1200" b="1" dirty="0" smtClean="0">
                <a:solidFill>
                  <a:srgbClr val="194C89"/>
                </a:solidFill>
              </a:rPr>
              <a:t>20W </a:t>
            </a:r>
            <a:r>
              <a:rPr lang="hu-HU" sz="1200" b="1" dirty="0">
                <a:solidFill>
                  <a:srgbClr val="194C89"/>
                </a:solidFill>
              </a:rPr>
              <a:t>/ </a:t>
            </a:r>
            <a:r>
              <a:rPr lang="hu-HU" sz="1200" b="1" dirty="0" err="1" smtClean="0">
                <a:solidFill>
                  <a:srgbClr val="194C89"/>
                </a:solidFill>
              </a:rPr>
              <a:t>20W</a:t>
            </a:r>
            <a:endParaRPr lang="hu-HU" sz="1200" b="1" dirty="0" smtClean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indent="0"/>
            <a:endParaRPr lang="hu-HU" sz="1400" b="1" dirty="0" smtClean="0">
              <a:solidFill>
                <a:srgbClr val="194C89"/>
              </a:solidFill>
            </a:endParaRP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marL="171450" indent="-1714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</p:txBody>
      </p:sp>
      <p:sp>
        <p:nvSpPr>
          <p:cNvPr id="6" name="AutoShape 4" descr="Képtalálat a következ&amp;odblac;re: „schreder altra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http://www.lighting-gallery.net/gallery/albums/userpics/10715/normal_DSCF0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825" y="3931144"/>
            <a:ext cx="2596925" cy="19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data:image/jpeg;base64,/9j/4AAQSkZJRgABAQAAAQABAAD/2wCEAAkGBxQTEhQUEhQUFRUWFBQVFRQXFxUXGRUUFBQWFhUUFxQYHSggGBolHBQVITEhJSkrLi4uFx8zODMsNygtLisBCgoKDg0OGhAQGiwkHR8sLCwsLCwsLCwsLCwtLCwsLCwsLCwsLCwsLCwsKywsLCwsLCwsLCwsLCwsLCwsLCwsLP/AABEIAJ8BPQMBIgACEQEDEQH/xAAbAAABBQEBAAAAAAAAAAAAAAADAQIEBQYAB//EAEQQAAIBAgUBBQQGBwYFBQAAAAECEQADBAUSITFBBhMiUWEycYGRByNCobHBFDNSYtHh8BVyc5Ki8TREU4KzJENjssL/xAAZAQADAQEBAAAAAAAAAAAAAAAAAQIDBAX/xAAmEQACAgIBBAICAwEAAAAAAAAAAQIRAyESBDFBYRNRFCIFYnFC/9oADAMBAAIRAxEAPwDBzTg1LH+9IyHpvXopktDtVMZqZqpC1ACMaA7URzUdzUtAMY0FxT2pjGs5IdgWFBapDUJxUNBYE0hpxFNNQMSkpwFLFJgMrqfFJFIBlKopYpwWkBwFOC09Up+ikAwLXaaMEru7pCAEUwrUhkpjLQMARTDRWFDagBhoZohphoAYabTjTaAErq6uoA6urq6gDq6urqAOrq6uoA6urq6gDchqUtQzYdSdSMPeDHz4pjXP6+NdwWPcTQXU0q3ac1OxERmobGj3V6mgOh6b0cgoETTDSk0hqJMENNMYU80ys2x0BIppFFK00ioYHKK6KcBXEVIDIpYp0UoWkAwLT1WnIKkJaoAbaSi91UixYqwTBT8amxFULFK1qrpcCYpl7CRU2BRulR3WrS/ZioF1aYENxQWqQ4oDUDBGmGiNQ6YDabTjSRQAkV0UtdSHQldS0lAHV1dXUwErqWkoEdXV1dQB6faz1f22H95R+MGpP6VYu+0LLn1RS3+lg1Y/WOnrTLvu+ddIUazE5bhokSnuZ+p6K6t5+dQWyxW/VXUb91oRvmT5VRW8S6+y7r7mMfLipdvMLh9rS3qVAPzWDVbETTkWII2t6vLSymfdvQcVkmIQS9i6B5lGj5xFNtZgAdwyrB2Qg79Pb6T6+dSMLnd0Da8VI+wSY/Aj4Go5F0ykxNsjkHykjqKm9l7thcSjYm2LtsBvq29lrhEWw37s/lXY++jy2mFuBRqH2LyydvRhyPj0rZ/Rrl9m3abFXMObt760IHIC29MaWUaZDyD4p26VjmzxxwuQ1Bt6MV2lNt79x7NsWrRI2tg6EJ2gbkA7Tpmi55k1wK2JXDtaw5cIhCnQPCI8ZO8nrwSdq3nanJLuJFuzh7KYbDgTctq8K11iNV3SBuQoAE8b0T6Se0aXFXCYZvqLStaupxDQVRCG8oUz/CsXnmlFJdwqzyM02KdSVuI4UsUkUqikSxQlO009RRFSixDbaVPw9j+unxptizV5l2Cnjb76TAXA4DV0rRZfkxI44qXlOWzG23p/DpXoWRZKCoLCoJMBbyExxVbmWUlele2HKUiKyXaXLdIO39ep6UUG0eNZlho/OqPELFa/OrQBP5cfOsri0P8AW1Ohoq7oqO1SroqOy0ygJFMIopFMYUADIpIp1caRSG0lLSUDErq6uoEJXV1dTEdXV1dQAldS0lAjQWz50e3digk0BzvtXRY+xNuuNoApNVQw1E10AHc0620THXY+RHlQidh8KdNS2USMOgIZSYRoUk/YYnwXPcG2nyY1vXzW5hsNhxdT9ZZhG1GLZCyUdiD4gTNecC/oYHkbqw81PI9/X3gV6DgyMZgv0ZmHeWoKEzuAJR/cVg/5vKuDrY8uNq1ZtifcosLnuIZRrxF0kjo2n7lquzi6dDAajrfW4ktqIB8bH086LhFJwxZtu7vWlAgCQyXW567KPnQcXmBtK0c3LV21PkLgUMflI+NRT+VJs1dfG2kUrxpHnJ+W0fnTRSFppy13HIxYp9taQCjW1pWSwlu3Ui1YptqplikSScDg9633Y3J0e6ocwKx2Ear7AY7QRBoE2el4/LbVll7s89K0mC9ge6vLsNm5Y7n762mHzoILc9bVs/MH+FIVmkrOdrLg08iY60a/2jSNuY86xnaHONcmfeKAbMZnvJ4+ZFY/GD0rS5pemd/nuP5VnMV7qoEVN6o71NurUZxQURmoZozChkVIwVIacwptBSEpKU0lAxDSUtJQISupaSgDq6urqBHV1dXUxF1baudZpqT1pjXN/wCvKtbKfYdo9aLbWKAH/Kirc26f0KGwSCOePfTqEzcU8GpbKBYk8VsrOb20TD3cO/1otLZvA+FfZ0Ak+hbmsXijxQQ0THUQfdUTx86f0ClVmpsZoLWhLkv9ZaukDeRaW7aHPM7b9RFO7T5mMWbbJbhbauultjLxDCI4gH4Vl7mIZjJJOwG5J2GwEmmaqh4U5qflFKdRoK3JpQaEDTga1M2yRboqVHU0ZDUiJds1MtvVcjUdblIRa2btTbeKqkS7RRepolo0djGxV5meakLh9/8AlbR/1XAfwrBjEetWec4rwYXf/lUHyu3aYqLp84M81BxmP6zzVCcVvTmxEigKC4m9NV15f66UZWmiW7E9J9KLHRVXLdRbtqtrg+zb3BKqT7geKrM2yc29iI6/lSGZN1oDCp+ItxUJ1pDAmmGiMKYaBjaQ0tdSHYlJTq6KAGV1OIpKYDa6lpKBCj1qRZw2oSDUarnKLUoePaPJjyqZulYm6HupkyCCDuDyKiXV3rRlxfspckC+sJv/AO6N/Cf3oBI8/wAKdwNiBIM/DaYrRSLaIQNGtrTnAnYeX3iaQvHSm5AkPbpTxQ2G9PFS2UBxXSgUbE8igVSeiH3FrqSnUCFBp60wU8Umx0EWiqaCKItTY6DqaerUEU6aVhQcNSm5UctXA07Jokh6sszebeF/wSPldf8AjVOlWONP1eH/AMN//If40WKgGqj2xNAtirLCWCeOaiU0u5Si2EwWElhvtW3zrLsHbtWjYcs8DWOg2+7es/Yy9vKlxNplBmeD+FZxzwerKeKSPYOxltLdoodIuKxDcdI61j/pRW0z+CJjePOqnOs3ZMReCkjxA/NFP51ncyzMvz1/GulUYuzKY+3BNVV1au8XvNVd5KTQ0QGFMIqRcWh6aRQAiiYewzsqICzMQqqOSxMACirbHrU7B3e7OpdiOD1FNKxMi5hld2xcNu9ba26+0rCCK1eT/R9dv4J8Wr2wqE+AnxGOYHxoHYpu9zKzr8RuG6pneS1i4J356VW5Xmr27YVWIEDb4VXFCspcTYKkgjigRVvi7mrmoDpUMpMjEV0UQimkUrGMitZ2Uyq5eskoAYczx1Cxz8aysV6X9F9nVYu+l38VFUly0cP8hleLC5r7RmcPdKHvbe0R3qDbrsw8hJkH7J+9t2yxDuoDW2E6hG2omdh7LAyD038qHaZlMjYj4gg8g+YPlV1lK6VZ0U6TBK+UDxJxDCNweu45AqVI9FxMzckH5fhFMuNx76vM5ysKA6GbT7o3OluSjHy8vSoiYOLYdpGpnVRI3KBSTHIHiAnzp2IinkUe3bmkt25PzqdYt1nKaRpGLZW4qxuPdUZrVWeOSCKhFaqMtClEilaSjutCirszo5aIBTRRFNS2OhQKItIFp4WpbHQorpoi26cLJNTyK4gqeizTu6ipmX2JYCplkpWNY7dAVsGpmMt/V2P7tz/716llP0ei5hw+rxESBWb7a9mGwqWgxB2fj1INc0Or5PaLliXhmLsitj2Qw6vdQNxI/GseNjVxleM0EEED5zS6m5R0PEqZ77/YVjSoCgfwrO9ucqspZJUAHiJ52rK4DtO51A3Ji1cPXkIxqnzbP2uA6nMe4/xrz+Lb1GvZqotbcrAZzcQ4o62IQm1qYCSF0JJA67TtVticHk4B/wDU4pvaiEPIA076Ou/8qyeb3x3m5M6bZ4H/AE19arxiQPM88gdete5jk0jinE0GYf2XK922LYd6mpWVRNmPrIbaGnj3GmX8ZlC6tGHxL7tGt4AEpHFyZgPzPNZe5piYaDMcbxz0oLMvk3+b+VbczPiMzp7bX7rYdDbslybdsmSidFJkzvPU1Ft4RyveBHKAwX0nSD5FuJorMv7PzJq4w13GHA3lT/gw4NweDZpSNyNUSVqG/oaRRutCCmi201EADkxV5g+zeq2HbEWkmDpKXWIlLjj2dvZtOfhQ5pD4g+wdzRmOEbba+v3yv/6qhtoQAJG3+1azIsotJiLTjEglLiMALTCSpRokn94fOmYjs5YDkC9dJ1sDFnYRdCGCed2+Qmj5VQuJlLjeooRq5z7CCw6rba4QUmbiKpkOymAOnh61XhzBliD0HnRzsfEid2T0PyNEXCPHsmiK7HqfnW++j3D4M6/04tEeGJ5+G9YZs3xqzbHi5M83K1sewWZd0l0ebqf9NRs8ylRdY2tYQsdJ2HhJ23qLlJ7suOsifhNVDMpK0YdX03KPCXYHZb760eV4dxhmvjT3aNpY6lmYUjwTqPI3A/Cs5esFCQeQSCPIihW7xJVC3h1Cd9oJ3pTVq0dMX4Zp7GKCt3dxdVi8u4/Z3kFT0IJ/reqPNrb2bmhiHUibbkblN436EEmR0PwrQBFNqAysqklSGXUUYDUB1aG3HkT5VDzvDqFFt2mCSpiSoAGqSOjA7ecemxHLF6B42tkDC2Q0FSCDvt036+R9KtEwsEfCndnsFqXw7gNsfgDWl/sptMwR0BjkmYrzuq6pRnxOvDiuNmIzS34vhVeyVoc7w+lunHnJ/e299UN1QK68GTlFGWWFMjXRQDUyxhXuv3dtdTwTpkLx/eI+VRSkEjYkcwR8q60zmaGLRkFW9zLMOLVx1xIZlNsIndupuBgNZ39nSZG/MUuSYuyguJdta9ahVed7Rn21HU++snk1opQ+ytQVf9nsguYl9FsSaq9AZiQABOwktA8pPNajsnnJwlzUvI/CufPkko/r3NMcFexma9kr2H3uIQJ0z0n31r+zHZbB3bCM9wC4WOpZGwG529wmi592yW7hzadQzMLbhuilkBJj4/fWMwWOKMYMeC4OvVGFefyyTOmKSX0yZ2/yazYu6bDahHv+FZjDMVj5z/OrO9itcF9+eRPWrbGYzDNhktpaC3VDlrn7UAkCOvSt4ylGKi0Q0rstuzfbC6O7tavCWj4RxVHn+evft2mdi06hvJ4iqvBXgLqmQIIjYz842rsTBtWz4Y8f2TA33IAEjpV48KTJnIqnff8Arf8AnT7N339KGwExt9/504AxsJrp8GfkscFeOox1S4Pnbaot/EHTBMgkNEjmD8uTtS4QEvx9l/8AxtQRb2ojBWTJjsxcah627fX9wCoTt7tjHIPy8xtU7MF3T/Ct/gaglK3RkxnfGOu0wJ4nmPfQi1PYUa26gQyBuepWPiAaqySNaUMdM7nYAAsSfKBVrleT4a5hr927iTbxCGLVgIW7yADvCnkyOelOXOdLArZtiOk7begA39eagvjJJJTn/wCW/wDgHpiLjshhFbFWbl23KPiNJTjcBTwBx4q02edoLP6yyl62HVSthGVFg61LFtJIIE+Hg6x5Vm+z+LUNhfq1/wCPQe1dMF1Qat2Mnbg7bUK5lsW7Ibcqt1fMAC85A+AMVz5Ek+TNo70TMjztFuAMtxiziJvMsakUAEKRO8Dfy9aNm2foTcRVuIRduS4xF3VKXUnwl4AaGPG0ACKz97LdLq6GIdG09NmB2+VV+foRisQDP6+8d/I3GIPxFaQakrRnKNM0uKu28Vi8OFtSNNy2V7xn1OXbQdTsYBMGOktzVjjVweDw2KwmKwijGHvu6ugI4TvBNr6zVICz5bRWSy5wuHun7a3LJU9RIuA7/KoWMxDOZYkk9SZPzqHF8vRrrhRrruf4MPie6wid1eW0ElV12ilvS7IeFJbfbyqqt5mNKLpUaYkgAFjEb/Gq+wv1Zcj0HuXrS4bFd0dWlHlWBDrqAkETE89QelZSgpNjTcDdZ32ys3sIlkWEV1jx+4enFYUDxMwI8RJge881D1bQN6t8WqJp7u4twEaj4GQo53a2dXtRI3G29PHjUAyT5osGsDEAXDA1QSSN+B5fGqfH4MWbmgliQAdjA3453mvQsoy3DWg9sfphCPCt3VonSbaMNQB53PHSKi5nkmFdtb3L4aAJfDPwONlI6U8ePIpNf8lvJDj7IXYfKDika6XdQjlCNSmdlMyUnrQ+0V9Leq01lw6NeS3dkRpRgCu252I9IjzNSsHmeHwSNat49rerxADBXCQxAGo94xkQBsIqkzPGWL7s9zMLjsWdgv6G4ALkFtP1kAbVMemy/LKUn+vj0KWeLikl/puezmR9zZthvaIDtxy0be4CBW3xeMw4w0aRqA223mOa8Mvdp742XE3WHAlCm3xY01u1N/8A6hPvArgf8Zlc3JyTs3/Jg4pU9EntZi4ukADgenU/zrLX8QTVpmGMOIWYGtFJYqpl01bk7wumRwOp8qp71uK9TDhWOKiznyZHN2I11mJJJJPJJJJ9STuaJcnSBIgAkRGxaNXx2HypcNhGb2ROxMeg5NaC32PvnC3sTphLOnVPkdI28z4x8JrVyV0ZU6soHu6jsAPRZge6iWTuPfUi7gGQDWjqxCssgr4GBIYCNwRwasOy+C1XdbD6u3GolSwBeQo9/wA/dUtopX5Idl6mWj8aEcI3eMsKIdlhdwIJEKT02rT5NlNmLpuuw0KhVVgF2Y6dEwYG4JMHauedXRpF6shWk7x1TYSibkkARbBjYE+Qq8wfZZmJItYm9AIbuXsDTK9RdI1bMOONwaobmaWNUizdUiFBGKVTCrpmRY2mPOtj2WzuxhlFy8ri26Pc2xX6Q40gGWtaFj7I+ArXHjio01sic23plGmFwQ7s68SSUuEW3RFIcAsoZoEg/ug1SWbi3RqtIVWCumdcEqSRr2J58q2fbXO7ZSFcEELcQlSBBghS5u6R1BkbeVV30WYn9FVrt1G06EgxtLOATMERvzHpW08eLiZRyZLKPDZZc1rNt13EkggAb7nbiAalY1UtWXtFRcOpu7uwVIh5kLPDAnnyra9te0IxP6piFUNsGdd19oMFiZDDYgwY86yFhbYUnFJdI1ONKMqMrOwjdtoWfvFcbVyqLOhSdW0RsrW09vuzYViDra6dWo6kICBtPhUaeASCWkxFT7XZ20wXu2Ylhbdhtc7oXCFRWgSp55npTMUMNaANo4sHZmHfWjAmPZ7vkweomKm2czwrW8Qlr9Lt3LekM3fIsQ0z4FhklZg9RwK1433IckuxcYL6LsQCzO1pYmIJMyseQjmksfRXiNE67Qb9mT025inZX23xrrouFSNlLFNJK7rIaTJkj5Hz2en0vXQCBg1fTqljfK7A8/qorSMoGbUyB2h+jm/bs97rtN3YAZRIIAPIMcb8VhsXlTD7ScgbHqelbrPfpJZrV20bKaMQhbX3jEpq8OkLo39mZJHtcV5slwm0ygidatEjoInf1ol/UI+yRbydmMC5b9Nzv7vPepB7PMCR3lqRuRvt14qBjcR3ZtMFEheOd1aSJ+PNS8VnD6u9KgqyaYUjwlkVhzvvqJiouXhlUhrZGYnvbUefT5zQbmTEbm7bAPB8/dvXJjm0BSsm4wcbKBCHxCODIFS8NmFvSurSIB2gQA0EAVMpSRcYILlWXFWsjUpK4zD3OD06c8mBUnP7a91oZtE3L4Bg9LgaIHvqOuLO72zv3lllPn4GA/Cm9oMQ1zDC458a35beN2UapWOQSBztSjLkt97G1xeiV2U7ONi2GHs3ULhWuS2obKR8Y8QrS5j9GmLxVy5dN1NmcILjs2lB4goP2V8XHArFdhu0D4TFd9bTWwtXVKatMhgpnUQeCoNbjE9tsTautotFrT6lBN3SCxt6iPYI1AMIHO3lW0eMV7M5KTfo8+vZd3SXkYsN7M6k0nkkbTwdWx8qrRhVJ9v/AE/zq9zXEX7yu9xV1tbtMNMCUtsiBiJ5hd/dVNZtMtxA6kAtvuJ8LQwHrWTk3bTN1HStGmXujgxaA8Sod9pksTJ+dZRlBRfMFh5SJ2q6e8omJ4MSRxAM7eW1VFy3GiTALaSeYkDxR7gaxwJpv27NM6TSoEkJDjS0GNLKCDtsSDyIP3Ua5sZA5C7g8+Ff6+NMxSHuk4KhiAeu/SOoMT6VetbsXNBcPtatgd2jmedyBwf4V0NnNxL3Je09u4XJCAsVYDj2VCGP8oqTic4XeQteVWrhXuyPN/xq3TGMw3Jro4pnPYuf3dd/V5r8gDxVabhBEHijXzL/APb+dMCDUPjTKD927lQoJJnb86tckyIX++tMSl9VXuhI0tc9oW3/ALw2DTsSKBlDgXYkIWRlViCQpYgBoG5irfBZLiLBVhcR7ZI1GSDE+0PDqnymhIGzOZav1ml2u25m2xVJKlvAVdSRtOxHO0VdYnstdEoha+xK+wukJC6lL6jO4bY8b+cCrzE5U2IvpftaUdt7ya2i61vQ2s+EBQwgMJMkT1rYY84klriWsNr0EL9WPXw6i4Onj5UmmxKR4zjMLiMO7W31IwkQGkEddLAwR6j1FXuXds79rA4nCTqF9kbWzEskFNSgEEEFUjc/aNX2fYDGXggvADQLhUBkKKPDJUAArydpO0VUDImJBkGI9+xn8xWb0VtkPG5rdxBRriXX0otu2AoYQgIgsFG25gRM9aJcxWhEtsIK6W0jwywMguI8RECAePjU9MHeTSq6IEksSZ39OvWqjOMJ9aurTLGPDq5kQTPvq+ngnKqFllo1tpA6XrrWSrm8i2tIC213hlP70QenJrcdnuw6ODcZtQaCANvEBHyrG4HERpBKwJ1ABtzAAkHY8Vvcr7XrasnwkhR6CsHjXK2XGTcaRncy7J4IMUd1UhjP1iqxJk7nTPpFTx9HFlbetQSGgEEgjuyQW2gcwRPrUDG9qFuO1zu7vtc6gAD0GnUJ6VaY/wCkUC0U7shiI3I4jrEiatewavsYRTZw126oddCkohZ1ACtodxuQGhiREyCanYDNLeJQWlfvDqgqpLSdRYQPtDwciYrPPYEXXNtHAQXUkITBLKd7iMASbZ6UXsl3v6YMQU7pQDAHdN4gAF20xwW3AHNTlgpQY8b4yNdewa2LDsttrl528NsypTWyE3NEEO0pIUiNvWrTB9lsI2F77MO91Frj3HAuWlBYqWJtr7B+rUkdN+lUePR2zDD4gJddLdsBxqSGYM+nUGYTGueOQKy/bjO7/wClXVF253T6bvdi5cWAIVkgSJOk78b1y9HjnBpPtVl5WnezeXezWV3r1lcNc1cM4ZsRcZknwwC0RuRuCN6pfpDy3B4e8tmxbdLt+GvNugCISUASIlm3J8l9a89v9oGQo1g37ZG5Pfs0+QHhUgg0DMM0v4q9aa7cLOxUKzsxgAiJMEge4GvROejV5PZfvFt6iygygkkwviKkFgOnM9assBhcNZLLicNdumWlkYEKDuAqKxB6cmaxWaKbmItYdnVQWSbi62UC4RJ06QxiOIr1/I8gIsov6SzgDZ+6tAmSeS8zz5dK5c+NtKjbFNLuY3NsJh72470KEbugygfsgByDIMg7RFZX+yI+0Cf7w+O1e1/2JakgtcJPO6rJ/wCxVqS/Z9IEW1iOSf8AcmpWPJ4Y3kh9Hh97LdWmSIVQo8a9Opkf1FSrmABAAiJQnxr9m2i9fca9auZPh53AnyC/maFfyazHsADzgT91V8GR92T80F4PPs9u4fubFmwTbvIpa84YaWLAELJO0RVPYQYgLa0KblnVqud4PrVdtpM6YUzEHfVW8xmQ4GWYqS7GT1kwBtIMcelAwuX4e0xdLekldJJMyAZ9kbc1osX61Zb6nfYywyO7pICqDNuIuJxbLevrUnF5LcupdRQTrxDXBuR4SBwSPMcVqHzC3wtsE+ZAFS8Ni1A8Sj3RUrDJeSHnTd0YfLOyF622rQx2YGW2hhG3hqb/AGcbjKAfFbJ2LcnSqloAHRYn0ra276hDcK7NqRF/aIiWPkF+ZNCBIjVsSAQoG5U8HyA+PwpPFLdy7i+Za12MZiMlcKFBEC21v2p8LtO/Xkmq3F5Tc1Ix30sWjQ++ogkbgeVelXLgQS23oNz8/wCEVXPjFY7L8etQsDXaRf5PowzZOzSYZeYAQxBAECTtEUK72XdhyRvO6x0jz9BW7v4lUEwaqsTmR0M5kwJAJ29BWTxZU9SNfyINbRi8xwJt2tLNPiHA+O1VRZujHbbcnirjO5di5JJIBjooqlvDeujEtbZzTnydn//Z"/>
          <p:cNvSpPr>
            <a:spLocks noChangeAspect="1" noChangeArrowheads="1"/>
          </p:cNvSpPr>
          <p:nvPr/>
        </p:nvSpPr>
        <p:spPr bwMode="auto">
          <a:xfrm>
            <a:off x="155575" y="-990600"/>
            <a:ext cx="410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4" name="Picture 10" descr="http://www.ukastle.co.uk/discussion/gallery/image.php?mode=medium&amp;album_id=23&amp;image_id=14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04" y="3931144"/>
            <a:ext cx="2584328" cy="19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wikitech.hu/uploads/2012/01/bar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3433" y="3931144"/>
            <a:ext cx="2597587" cy="195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15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884538"/>
            <a:ext cx="6502424" cy="3375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>
            <a:normAutofit/>
          </a:bodyPr>
          <a:lstStyle/>
          <a:p>
            <a:r>
              <a:rPr lang="hu-HU" dirty="0"/>
              <a:t>Részvétel a Fény éve programban</a:t>
            </a:r>
            <a:endParaRPr lang="fr-FR" dirty="0"/>
          </a:p>
        </p:txBody>
      </p:sp>
      <p:sp>
        <p:nvSpPr>
          <p:cNvPr id="3" name="AutoShape 2" descr="Képtalálat a következ&amp;odblac;re: „led izzó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 helye 4"/>
          <p:cNvSpPr txBox="1">
            <a:spLocks/>
          </p:cNvSpPr>
          <p:nvPr/>
        </p:nvSpPr>
        <p:spPr>
          <a:xfrm>
            <a:off x="207176" y="1418338"/>
            <a:ext cx="4354112" cy="4746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none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u="sng" dirty="0" smtClean="0">
                <a:solidFill>
                  <a:srgbClr val="194C89"/>
                </a:solidFill>
              </a:rPr>
              <a:t>Méretezési feladat</a:t>
            </a:r>
            <a:r>
              <a:rPr lang="hu-HU" sz="1400" b="1" dirty="0" smtClean="0">
                <a:solidFill>
                  <a:srgbClr val="194C89"/>
                </a:solidFill>
              </a:rPr>
              <a:t>: </a:t>
            </a:r>
          </a:p>
          <a:p>
            <a:pPr marL="1028700" lvl="1">
              <a:buFontTx/>
              <a:buChar char="-"/>
            </a:pPr>
            <a:r>
              <a:rPr lang="hu-HU" sz="1200" b="1" dirty="0" smtClean="0">
                <a:solidFill>
                  <a:srgbClr val="194C89"/>
                </a:solidFill>
              </a:rPr>
              <a:t>ME6-os útkategóriának megfelelő méretezés elkészítése</a:t>
            </a:r>
          </a:p>
          <a:p>
            <a:pPr marL="1028700" lvl="1">
              <a:buFontTx/>
              <a:buChar char="-"/>
            </a:pPr>
            <a:r>
              <a:rPr lang="hu-HU" sz="1200" b="1" dirty="0" smtClean="0">
                <a:solidFill>
                  <a:srgbClr val="194C89"/>
                </a:solidFill>
              </a:rPr>
              <a:t>Adott útgeometria mellett annak optimalizálása</a:t>
            </a:r>
          </a:p>
          <a:p>
            <a:pPr marL="1028700" lvl="1">
              <a:buFontTx/>
              <a:buChar char="-"/>
            </a:pPr>
            <a:r>
              <a:rPr lang="hu-HU" sz="1200" b="1" dirty="0" smtClean="0">
                <a:solidFill>
                  <a:srgbClr val="194C89"/>
                </a:solidFill>
              </a:rPr>
              <a:t>Üzemeltetési költségek számítása</a:t>
            </a:r>
          </a:p>
          <a:p>
            <a:pPr marL="1028700" lvl="1">
              <a:buFontTx/>
              <a:buChar char="-"/>
            </a:pPr>
            <a:r>
              <a:rPr lang="hu-HU" sz="1200" b="1" dirty="0" smtClean="0">
                <a:solidFill>
                  <a:srgbClr val="194C89"/>
                </a:solidFill>
              </a:rPr>
              <a:t>Energia-megtakarítás / Beruházás-megtérülés</a:t>
            </a:r>
          </a:p>
          <a:p>
            <a:pPr marL="285750" indent="-2857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indent="0"/>
            <a:endParaRPr lang="hu-HU" sz="1400" b="1" dirty="0" smtClean="0">
              <a:solidFill>
                <a:srgbClr val="194C89"/>
              </a:solidFill>
            </a:endParaRP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marL="171450" indent="-1714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</p:txBody>
      </p:sp>
      <p:sp>
        <p:nvSpPr>
          <p:cNvPr id="6" name="AutoShape 4" descr="Képtalálat a következ&amp;odblac;re: „schreder altra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8" descr="data:image/jpeg;base64,/9j/4AAQSkZJRgABAQAAAQABAAD/2wCEAAkGBxQTEhQUEhQUFRUWFBQVFRQXFxUXGRUUFBQWFhUUFxQYHSggGBolHBQVITEhJSkrLi4uFx8zODMsNygtLisBCgoKDg0OGhAQGiwkHR8sLCwsLCwsLCwsLCwtLCwsLCwsLCwsLCwsLCwsKywsLCwsLCwsLCwsLCwsLCwsLCwsLP/AABEIAJ8BPQMBIgACEQEDEQH/xAAbAAABBQEBAAAAAAAAAAAAAAADAQIEBQYAB//EAEQQAAIBAgUBBQQGBwYFBQAAAAECEQADBAUSITFBBhMiUWEycYGRByNCobHBFDNSYtHh8BVyc5Ki8TREU4KzJENjssL/xAAZAQADAQEBAAAAAAAAAAAAAAAAAQIDBAX/xAAmEQACAgIBBAICAwEAAAAAAAAAAQIRAyESBDFBYRNRFCIFYnFC/9oADAMBAAIRAxEAPwDBzTg1LH+9IyHpvXopktDtVMZqZqpC1ACMaA7URzUdzUtAMY0FxT2pjGs5IdgWFBapDUJxUNBYE0hpxFNNQMSkpwFLFJgMrqfFJFIBlKopYpwWkBwFOC09Up+ikAwLXaaMEru7pCAEUwrUhkpjLQMARTDRWFDagBhoZohphoAYabTjTaAErq6uoA6urq6gDq6urqAOrq6uoA6urq6gDchqUtQzYdSdSMPeDHz4pjXP6+NdwWPcTQXU0q3ac1OxERmobGj3V6mgOh6b0cgoETTDSk0hqJMENNMYU80ys2x0BIppFFK00ioYHKK6KcBXEVIDIpYp0UoWkAwLT1WnIKkJaoAbaSi91UixYqwTBT8amxFULFK1qrpcCYpl7CRU2BRulR3WrS/ZioF1aYENxQWqQ4oDUDBGmGiNQ6YDabTjSRQAkV0UtdSHQldS0lAHV1dXUwErqWkoEdXV1dQB6faz1f22H95R+MGpP6VYu+0LLn1RS3+lg1Y/WOnrTLvu+ddIUazE5bhokSnuZ+p6K6t5+dQWyxW/VXUb91oRvmT5VRW8S6+y7r7mMfLipdvMLh9rS3qVAPzWDVbETTkWII2t6vLSymfdvQcVkmIQS9i6B5lGj5xFNtZgAdwyrB2Qg79Pb6T6+dSMLnd0Da8VI+wSY/Aj4Go5F0ykxNsjkHykjqKm9l7thcSjYm2LtsBvq29lrhEWw37s/lXY++jy2mFuBRqH2LyydvRhyPj0rZ/Rrl9m3abFXMObt760IHIC29MaWUaZDyD4p26VjmzxxwuQ1Bt6MV2lNt79x7NsWrRI2tg6EJ2gbkA7Tpmi55k1wK2JXDtaw5cIhCnQPCI8ZO8nrwSdq3nanJLuJFuzh7KYbDgTctq8K11iNV3SBuQoAE8b0T6Se0aXFXCYZvqLStaupxDQVRCG8oUz/CsXnmlFJdwqzyM02KdSVuI4UsUkUqikSxQlO009RRFSixDbaVPw9j+unxptizV5l2Cnjb76TAXA4DV0rRZfkxI44qXlOWzG23p/DpXoWRZKCoLCoJMBbyExxVbmWUlele2HKUiKyXaXLdIO39ep6UUG0eNZlho/OqPELFa/OrQBP5cfOsri0P8AW1Ohoq7oqO1SroqOy0ygJFMIopFMYUADIpIp1caRSG0lLSUDErq6uoEJXV1dTEdXV1dQAldS0lAjQWz50e3digk0BzvtXRY+xNuuNoApNVQw1E10AHc0620THXY+RHlQidh8KdNS2USMOgIZSYRoUk/YYnwXPcG2nyY1vXzW5hsNhxdT9ZZhG1GLZCyUdiD4gTNecC/oYHkbqw81PI9/X3gV6DgyMZgv0ZmHeWoKEzuAJR/cVg/5vKuDrY8uNq1ZtifcosLnuIZRrxF0kjo2n7lquzi6dDAajrfW4ktqIB8bH086LhFJwxZtu7vWlAgCQyXW567KPnQcXmBtK0c3LV21PkLgUMflI+NRT+VJs1dfG2kUrxpHnJ+W0fnTRSFppy13HIxYp9taQCjW1pWSwlu3Ui1YptqplikSScDg9633Y3J0e6ocwKx2Ear7AY7QRBoE2el4/LbVll7s89K0mC9ge6vLsNm5Y7n762mHzoILc9bVs/MH+FIVmkrOdrLg08iY60a/2jSNuY86xnaHONcmfeKAbMZnvJ4+ZFY/GD0rS5pemd/nuP5VnMV7qoEVN6o71NurUZxQURmoZozChkVIwVIacwptBSEpKU0lAxDSUtJQISupaSgDq6urqBHV1dXUxF1baudZpqT1pjXN/wCvKtbKfYdo9aLbWKAH/Kirc26f0KGwSCOePfTqEzcU8GpbKBYk8VsrOb20TD3cO/1otLZvA+FfZ0Ak+hbmsXijxQQ0THUQfdUTx86f0ClVmpsZoLWhLkv9ZaukDeRaW7aHPM7b9RFO7T5mMWbbJbhbauultjLxDCI4gH4Vl7mIZjJJOwG5J2GwEmmaqh4U5qflFKdRoK3JpQaEDTga1M2yRboqVHU0ZDUiJds1MtvVcjUdblIRa2btTbeKqkS7RRepolo0djGxV5meakLh9/8AlbR/1XAfwrBjEetWec4rwYXf/lUHyu3aYqLp84M81BxmP6zzVCcVvTmxEigKC4m9NV15f66UZWmiW7E9J9KLHRVXLdRbtqtrg+zb3BKqT7geKrM2yc29iI6/lSGZN1oDCp+ItxUJ1pDAmmGiMKYaBjaQ0tdSHYlJTq6KAGV1OIpKYDa6lpKBCj1qRZw2oSDUarnKLUoePaPJjyqZulYm6HupkyCCDuDyKiXV3rRlxfspckC+sJv/AO6N/Cf3oBI8/wAKdwNiBIM/DaYrRSLaIQNGtrTnAnYeX3iaQvHSm5AkPbpTxQ2G9PFS2UBxXSgUbE8igVSeiH3FrqSnUCFBp60wU8Umx0EWiqaCKItTY6DqaerUEU6aVhQcNSm5UctXA07Jokh6sszebeF/wSPldf8AjVOlWONP1eH/AMN//If40WKgGqj2xNAtirLCWCeOaiU0u5Si2EwWElhvtW3zrLsHbtWjYcs8DWOg2+7es/Yy9vKlxNplBmeD+FZxzwerKeKSPYOxltLdoodIuKxDcdI61j/pRW0z+CJjePOqnOs3ZMReCkjxA/NFP51ncyzMvz1/GulUYuzKY+3BNVV1au8XvNVd5KTQ0QGFMIqRcWh6aRQAiiYewzsqICzMQqqOSxMACirbHrU7B3e7OpdiOD1FNKxMi5hld2xcNu9ba26+0rCCK1eT/R9dv4J8Wr2wqE+AnxGOYHxoHYpu9zKzr8RuG6pneS1i4J356VW5Xmr27YVWIEDb4VXFCspcTYKkgjigRVvi7mrmoDpUMpMjEV0UQimkUrGMitZ2Uyq5eskoAYczx1Cxz8aysV6X9F9nVYu+l38VFUly0cP8hleLC5r7RmcPdKHvbe0R3qDbrsw8hJkH7J+9t2yxDuoDW2E6hG2omdh7LAyD038qHaZlMjYj4gg8g+YPlV1lK6VZ0U6TBK+UDxJxDCNweu45AqVI9FxMzckH5fhFMuNx76vM5ysKA6GbT7o3OluSjHy8vSoiYOLYdpGpnVRI3KBSTHIHiAnzp2IinkUe3bmkt25PzqdYt1nKaRpGLZW4qxuPdUZrVWeOSCKhFaqMtClEilaSjutCirszo5aIBTRRFNS2OhQKItIFp4WpbHQorpoi26cLJNTyK4gqeizTu6ipmX2JYCplkpWNY7dAVsGpmMt/V2P7tz/716llP0ei5hw+rxESBWb7a9mGwqWgxB2fj1INc0Or5PaLliXhmLsitj2Qw6vdQNxI/GseNjVxleM0EEED5zS6m5R0PEqZ77/YVjSoCgfwrO9ucqspZJUAHiJ52rK4DtO51A3Ji1cPXkIxqnzbP2uA6nMe4/xrz+Lb1GvZqotbcrAZzcQ4o62IQm1qYCSF0JJA67TtVticHk4B/wDU4pvaiEPIA076Ou/8qyeb3x3m5M6bZ4H/AE19arxiQPM88gdete5jk0jinE0GYf2XK922LYd6mpWVRNmPrIbaGnj3GmX8ZlC6tGHxL7tGt4AEpHFyZgPzPNZe5piYaDMcbxz0oLMvk3+b+VbczPiMzp7bX7rYdDbslybdsmSidFJkzvPU1Ft4RyveBHKAwX0nSD5FuJorMv7PzJq4w13GHA3lT/gw4NweDZpSNyNUSVqG/oaRRutCCmi201EADkxV5g+zeq2HbEWkmDpKXWIlLjj2dvZtOfhQ5pD4g+wdzRmOEbba+v3yv/6qhtoQAJG3+1azIsotJiLTjEglLiMALTCSpRokn94fOmYjs5YDkC9dJ1sDFnYRdCGCed2+Qmj5VQuJlLjeooRq5z7CCw6rba4QUmbiKpkOymAOnh61XhzBliD0HnRzsfEid2T0PyNEXCPHsmiK7HqfnW++j3D4M6/04tEeGJ5+G9YZs3xqzbHi5M83K1sewWZd0l0ebqf9NRs8ylRdY2tYQsdJ2HhJ23qLlJ7suOsifhNVDMpK0YdX03KPCXYHZb760eV4dxhmvjT3aNpY6lmYUjwTqPI3A/Cs5esFCQeQSCPIihW7xJVC3h1Cd9oJ3pTVq0dMX4Zp7GKCt3dxdVi8u4/Z3kFT0IJ/reqPNrb2bmhiHUibbkblN436EEmR0PwrQBFNqAysqklSGXUUYDUB1aG3HkT5VDzvDqFFt2mCSpiSoAGqSOjA7ecemxHLF6B42tkDC2Q0FSCDvt036+R9KtEwsEfCndnsFqXw7gNsfgDWl/sptMwR0BjkmYrzuq6pRnxOvDiuNmIzS34vhVeyVoc7w+lunHnJ/e299UN1QK68GTlFGWWFMjXRQDUyxhXuv3dtdTwTpkLx/eI+VRSkEjYkcwR8q60zmaGLRkFW9zLMOLVx1xIZlNsIndupuBgNZ39nSZG/MUuSYuyguJdta9ahVed7Rn21HU++snk1opQ+ytQVf9nsguYl9FsSaq9AZiQABOwktA8pPNajsnnJwlzUvI/CufPkko/r3NMcFexma9kr2H3uIQJ0z0n31r+zHZbB3bCM9wC4WOpZGwG529wmi592yW7hzadQzMLbhuilkBJj4/fWMwWOKMYMeC4OvVGFefyyTOmKSX0yZ2/yazYu6bDahHv+FZjDMVj5z/OrO9itcF9+eRPWrbGYzDNhktpaC3VDlrn7UAkCOvSt4ylGKi0Q0rstuzfbC6O7tavCWj4RxVHn+evft2mdi06hvJ4iqvBXgLqmQIIjYz842rsTBtWz4Y8f2TA33IAEjpV48KTJnIqnff8Arf8AnT7N339KGwExt9/504AxsJrp8GfkscFeOox1S4Pnbaot/EHTBMgkNEjmD8uTtS4QEvx9l/8AxtQRb2ojBWTJjsxcah627fX9wCoTt7tjHIPy8xtU7MF3T/Ct/gaglK3RkxnfGOu0wJ4nmPfQi1PYUa26gQyBuepWPiAaqySNaUMdM7nYAAsSfKBVrleT4a5hr927iTbxCGLVgIW7yADvCnkyOelOXOdLArZtiOk7begA39eagvjJJJTn/wCW/wDgHpiLjshhFbFWbl23KPiNJTjcBTwBx4q02edoLP6yyl62HVSthGVFg61LFtJIIE+Hg6x5Vm+z+LUNhfq1/wCPQe1dMF1Qat2Mnbg7bUK5lsW7Ibcqt1fMAC85A+AMVz5Ek+TNo70TMjztFuAMtxiziJvMsakUAEKRO8Dfy9aNm2foTcRVuIRduS4xF3VKXUnwl4AaGPG0ACKz97LdLq6GIdG09NmB2+VV+foRisQDP6+8d/I3GIPxFaQakrRnKNM0uKu28Vi8OFtSNNy2V7xn1OXbQdTsYBMGOktzVjjVweDw2KwmKwijGHvu6ugI4TvBNr6zVICz5bRWSy5wuHun7a3LJU9RIuA7/KoWMxDOZYkk9SZPzqHF8vRrrhRrruf4MPie6wid1eW0ElV12ilvS7IeFJbfbyqqt5mNKLpUaYkgAFjEb/Gq+wv1Zcj0HuXrS4bFd0dWlHlWBDrqAkETE89QelZSgpNjTcDdZ32ys3sIlkWEV1jx+4enFYUDxMwI8RJge881D1bQN6t8WqJp7u4twEaj4GQo53a2dXtRI3G29PHjUAyT5osGsDEAXDA1QSSN+B5fGqfH4MWbmgliQAdjA3453mvQsoy3DWg9sfphCPCt3VonSbaMNQB53PHSKi5nkmFdtb3L4aAJfDPwONlI6U8ePIpNf8lvJDj7IXYfKDika6XdQjlCNSmdlMyUnrQ+0V9Leq01lw6NeS3dkRpRgCu252I9IjzNSsHmeHwSNat49rerxADBXCQxAGo94xkQBsIqkzPGWL7s9zMLjsWdgv6G4ALkFtP1kAbVMemy/LKUn+vj0KWeLikl/puezmR9zZthvaIDtxy0be4CBW3xeMw4w0aRqA223mOa8Mvdp742XE3WHAlCm3xY01u1N/8A6hPvArgf8Zlc3JyTs3/Jg4pU9EntZi4ukADgenU/zrLX8QTVpmGMOIWYGtFJYqpl01bk7wumRwOp8qp71uK9TDhWOKiznyZHN2I11mJJJJPJJJJ9STuaJcnSBIgAkRGxaNXx2HypcNhGb2ROxMeg5NaC32PvnC3sTphLOnVPkdI28z4x8JrVyV0ZU6soHu6jsAPRZge6iWTuPfUi7gGQDWjqxCssgr4GBIYCNwRwasOy+C1XdbD6u3GolSwBeQo9/wA/dUtopX5Idl6mWj8aEcI3eMsKIdlhdwIJEKT02rT5NlNmLpuuw0KhVVgF2Y6dEwYG4JMHauedXRpF6shWk7x1TYSibkkARbBjYE+Qq8wfZZmJItYm9AIbuXsDTK9RdI1bMOONwaobmaWNUizdUiFBGKVTCrpmRY2mPOtj2WzuxhlFy8ri26Pc2xX6Q40gGWtaFj7I+ArXHjio01sic23plGmFwQ7s68SSUuEW3RFIcAsoZoEg/ug1SWbi3RqtIVWCumdcEqSRr2J58q2fbXO7ZSFcEELcQlSBBghS5u6R1BkbeVV30WYn9FVrt1G06EgxtLOATMERvzHpW08eLiZRyZLKPDZZc1rNt13EkggAb7nbiAalY1UtWXtFRcOpu7uwVIh5kLPDAnnyra9te0IxP6piFUNsGdd19oMFiZDDYgwY86yFhbYUnFJdI1ONKMqMrOwjdtoWfvFcbVyqLOhSdW0RsrW09vuzYViDra6dWo6kICBtPhUaeASCWkxFT7XZ20wXu2Ylhbdhtc7oXCFRWgSp55npTMUMNaANo4sHZmHfWjAmPZ7vkweomKm2czwrW8Qlr9Lt3LekM3fIsQ0z4FhklZg9RwK1433IckuxcYL6LsQCzO1pYmIJMyseQjmksfRXiNE67Qb9mT025inZX23xrrouFSNlLFNJK7rIaTJkj5Hz2en0vXQCBg1fTqljfK7A8/qorSMoGbUyB2h+jm/bs97rtN3YAZRIIAPIMcb8VhsXlTD7ScgbHqelbrPfpJZrV20bKaMQhbX3jEpq8OkLo39mZJHtcV5slwm0ygidatEjoInf1ol/UI+yRbydmMC5b9Nzv7vPepB7PMCR3lqRuRvt14qBjcR3ZtMFEheOd1aSJ+PNS8VnD6u9KgqyaYUjwlkVhzvvqJiouXhlUhrZGYnvbUefT5zQbmTEbm7bAPB8/dvXJjm0BSsm4wcbKBCHxCODIFS8NmFvSurSIB2gQA0EAVMpSRcYILlWXFWsjUpK4zD3OD06c8mBUnP7a91oZtE3L4Bg9LgaIHvqOuLO72zv3lllPn4GA/Cm9oMQ1zDC458a35beN2UapWOQSBztSjLkt97G1xeiV2U7ONi2GHs3ULhWuS2obKR8Y8QrS5j9GmLxVy5dN1NmcILjs2lB4goP2V8XHArFdhu0D4TFd9bTWwtXVKatMhgpnUQeCoNbjE9tsTautotFrT6lBN3SCxt6iPYI1AMIHO3lW0eMV7M5KTfo8+vZd3SXkYsN7M6k0nkkbTwdWx8qrRhVJ9v/AE/zq9zXEX7yu9xV1tbtMNMCUtsiBiJ5hd/dVNZtMtxA6kAtvuJ8LQwHrWTk3bTN1HStGmXujgxaA8Sod9pksTJ+dZRlBRfMFh5SJ2q6e8omJ4MSRxAM7eW1VFy3GiTALaSeYkDxR7gaxwJpv27NM6TSoEkJDjS0GNLKCDtsSDyIP3Ua5sZA5C7g8+Ff6+NMxSHuk4KhiAeu/SOoMT6VetbsXNBcPtatgd2jmedyBwf4V0NnNxL3Je09u4XJCAsVYDj2VCGP8oqTic4XeQteVWrhXuyPN/xq3TGMw3Jro4pnPYuf3dd/V5r8gDxVabhBEHijXzL/APb+dMCDUPjTKD927lQoJJnb86tckyIX++tMSl9VXuhI0tc9oW3/ALw2DTsSKBlDgXYkIWRlViCQpYgBoG5irfBZLiLBVhcR7ZI1GSDE+0PDqnymhIGzOZav1ml2u25m2xVJKlvAVdSRtOxHO0VdYnstdEoha+xK+wukJC6lL6jO4bY8b+cCrzE5U2IvpftaUdt7ya2i61vQ2s+EBQwgMJMkT1rYY84klriWsNr0EL9WPXw6i4Onj5UmmxKR4zjMLiMO7W31IwkQGkEddLAwR6j1FXuXds79rA4nCTqF9kbWzEskFNSgEEEFUjc/aNX2fYDGXggvADQLhUBkKKPDJUAArydpO0VUDImJBkGI9+xn8xWb0VtkPG5rdxBRriXX0otu2AoYQgIgsFG25gRM9aJcxWhEtsIK6W0jwywMguI8RECAePjU9MHeTSq6IEksSZ39OvWqjOMJ9aurTLGPDq5kQTPvq+ngnKqFllo1tpA6XrrWSrm8i2tIC213hlP70QenJrcdnuw6ODcZtQaCANvEBHyrG4HERpBKwJ1ABtzAAkHY8Vvcr7XrasnwkhR6CsHjXK2XGTcaRncy7J4IMUd1UhjP1iqxJk7nTPpFTx9HFlbetQSGgEEgjuyQW2gcwRPrUDG9qFuO1zu7vtc6gAD0GnUJ6VaY/wCkUC0U7shiI3I4jrEiatewavsYRTZw126oddCkohZ1ACtodxuQGhiREyCanYDNLeJQWlfvDqgqpLSdRYQPtDwciYrPPYEXXNtHAQXUkITBLKd7iMASbZ6UXsl3v6YMQU7pQDAHdN4gAF20xwW3AHNTlgpQY8b4yNdewa2LDsttrl528NsypTWyE3NEEO0pIUiNvWrTB9lsI2F77MO91Frj3HAuWlBYqWJtr7B+rUkdN+lUePR2zDD4gJddLdsBxqSGYM+nUGYTGueOQKy/bjO7/wClXVF253T6bvdi5cWAIVkgSJOk78b1y9HjnBpPtVl5WnezeXezWV3r1lcNc1cM4ZsRcZknwwC0RuRuCN6pfpDy3B4e8tmxbdLt+GvNugCISUASIlm3J8l9a89v9oGQo1g37ZG5Pfs0+QHhUgg0DMM0v4q9aa7cLOxUKzsxgAiJMEge4GvROejV5PZfvFt6iygygkkwviKkFgOnM9assBhcNZLLicNdumWlkYEKDuAqKxB6cmaxWaKbmItYdnVQWSbi62UC4RJ06QxiOIr1/I8gIsov6SzgDZ+6tAmSeS8zz5dK5c+NtKjbFNLuY3NsJh72470KEbugygfsgByDIMg7RFZX+yI+0Cf7w+O1e1/2JakgtcJPO6rJ/wCxVqS/Z9IEW1iOSf8AcmpWPJ4Y3kh9Hh97LdWmSIVQo8a9Opkf1FSrmABAAiJQnxr9m2i9fca9auZPh53AnyC/maFfyazHsADzgT91V8GR92T80F4PPs9u4fubFmwTbvIpa84YaWLAELJO0RVPYQYgLa0KblnVqud4PrVdtpM6YUzEHfVW8xmQ4GWYqS7GT1kwBtIMcelAwuX4e0xdLekldJJMyAZ9kbc1osX61Zb6nfYywyO7pICqDNuIuJxbLevrUnF5LcupdRQTrxDXBuR4SBwSPMcVqHzC3wtsE+ZAFS8Ni1A8Sj3RUrDJeSHnTd0YfLOyF622rQx2YGW2hhG3hqb/AGcbjKAfFbJ2LcnSqloAHRYn0ra276hDcK7NqRF/aIiWPkF+ZNCBIjVsSAQoG5U8HyA+PwpPFLdy7i+Za12MZiMlcKFBEC21v2p8LtO/Xkmq3F5Tc1Ix30sWjQ++ogkbgeVelXLgQS23oNz8/wCEVXPjFY7L8etQsDXaRf5PowzZOzSYZeYAQxBAECTtEUK72XdhyRvO6x0jz9BW7v4lUEwaqsTmR0M5kwJAJ29BWTxZU9SNfyINbRi8xwJt2tLNPiHA+O1VRZujHbbcnirjO5di5JJIBjooqlvDeujEtbZzTnydn//Z"/>
          <p:cNvSpPr>
            <a:spLocks noChangeAspect="1" noChangeArrowheads="1"/>
          </p:cNvSpPr>
          <p:nvPr/>
        </p:nvSpPr>
        <p:spPr bwMode="auto">
          <a:xfrm>
            <a:off x="155575" y="-990600"/>
            <a:ext cx="410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805" y="1124051"/>
            <a:ext cx="2666346" cy="55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8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>
            <a:normAutofit/>
          </a:bodyPr>
          <a:lstStyle/>
          <a:p>
            <a:r>
              <a:rPr lang="hu-HU" dirty="0"/>
              <a:t>Részvétel a Fény éve programban</a:t>
            </a:r>
            <a:endParaRPr lang="fr-FR" dirty="0"/>
          </a:p>
        </p:txBody>
      </p:sp>
      <p:sp>
        <p:nvSpPr>
          <p:cNvPr id="3" name="AutoShape 2" descr="Képtalálat a következ&amp;odblac;re: „led izzó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Szöveg helye 4"/>
          <p:cNvSpPr txBox="1">
            <a:spLocks/>
          </p:cNvSpPr>
          <p:nvPr/>
        </p:nvSpPr>
        <p:spPr>
          <a:xfrm>
            <a:off x="207176" y="1418338"/>
            <a:ext cx="4354112" cy="4746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 cap="none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sz="1400" b="1" u="sng" dirty="0" smtClean="0">
                <a:solidFill>
                  <a:srgbClr val="194C89"/>
                </a:solidFill>
              </a:rPr>
              <a:t>Mérési feladat</a:t>
            </a:r>
            <a:r>
              <a:rPr lang="hu-HU" sz="1400" b="1" dirty="0" smtClean="0">
                <a:solidFill>
                  <a:srgbClr val="194C89"/>
                </a:solidFill>
              </a:rPr>
              <a:t>: </a:t>
            </a:r>
          </a:p>
          <a:p>
            <a:pPr marL="1028700" lvl="1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Lámpatest felszerelése mátrix felvétele</a:t>
            </a:r>
          </a:p>
          <a:p>
            <a:pPr marL="1028700" lvl="1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Megvilágítás mérése okos telefonnal </a:t>
            </a:r>
          </a:p>
          <a:p>
            <a:pPr marL="1028700" lvl="1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Adatok rögzítése Excelben</a:t>
            </a:r>
          </a:p>
          <a:p>
            <a:pPr marL="1028700" lvl="1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Fényáram számítása</a:t>
            </a:r>
          </a:p>
          <a:p>
            <a:pPr marL="1028700" lvl="1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Elektromos teljesítmény mérése</a:t>
            </a:r>
          </a:p>
          <a:p>
            <a:pPr marL="1028700" lvl="1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Világítótestek hatásfokának számítása</a:t>
            </a:r>
          </a:p>
          <a:p>
            <a:pPr marL="1028700" lvl="1">
              <a:buFontTx/>
              <a:buChar char="-"/>
            </a:pPr>
            <a:r>
              <a:rPr lang="hu-HU" sz="1400" b="1" dirty="0" smtClean="0">
                <a:solidFill>
                  <a:srgbClr val="194C89"/>
                </a:solidFill>
              </a:rPr>
              <a:t>Egyszerű fényeloszlás felvétele</a:t>
            </a:r>
            <a:endParaRPr lang="hu-HU" sz="1400" b="1" dirty="0">
              <a:solidFill>
                <a:srgbClr val="194C89"/>
              </a:solidFill>
            </a:endParaRPr>
          </a:p>
          <a:p>
            <a:pPr indent="0"/>
            <a:endParaRPr lang="hu-HU" sz="1400" b="1" dirty="0">
              <a:solidFill>
                <a:srgbClr val="194C89"/>
              </a:solidFill>
            </a:endParaRPr>
          </a:p>
          <a:p>
            <a:pPr marL="171450" indent="-171450">
              <a:buFontTx/>
              <a:buChar char="-"/>
            </a:pPr>
            <a:endParaRPr lang="hu-HU" sz="1400" b="1" dirty="0">
              <a:solidFill>
                <a:srgbClr val="194C89"/>
              </a:solidFill>
            </a:endParaRPr>
          </a:p>
        </p:txBody>
      </p:sp>
      <p:sp>
        <p:nvSpPr>
          <p:cNvPr id="6" name="AutoShape 4" descr="Képtalálat a következ&amp;odblac;re: „schreder altra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AutoShape 8" descr="data:image/jpeg;base64,/9j/4AAQSkZJRgABAQAAAQABAAD/2wCEAAkGBxQTEhQUEhQUFRUWFBQVFRQXFxUXGRUUFBQWFhUUFxQYHSggGBolHBQVITEhJSkrLi4uFx8zODMsNygtLisBCgoKDg0OGhAQGiwkHR8sLCwsLCwsLCwsLCwtLCwsLCwsLCwsLCwsLCwsKywsLCwsLCwsLCwsLCwsLCwsLCwsLP/AABEIAJ8BPQMBIgACEQEDEQH/xAAbAAABBQEBAAAAAAAAAAAAAAADAQIEBQYAB//EAEQQAAIBAgUBBQQGBwYFBQAAAAECEQADBAUSITFBBhMiUWEycYGRByNCobHBFDNSYtHh8BVyc5Ki8TREU4KzJENjssL/xAAZAQADAQEBAAAAAAAAAAAAAAAAAQIDBAX/xAAmEQACAgIBBAICAwEAAAAAAAAAAQIRAyESBDFBYRNRFCIFYnFC/9oADAMBAAIRAxEAPwDBzTg1LH+9IyHpvXopktDtVMZqZqpC1ACMaA7URzUdzUtAMY0FxT2pjGs5IdgWFBapDUJxUNBYE0hpxFNNQMSkpwFLFJgMrqfFJFIBlKopYpwWkBwFOC09Up+ikAwLXaaMEru7pCAEUwrUhkpjLQMARTDRWFDagBhoZohphoAYabTjTaAErq6uoA6urq6gDq6urqAOrq6uoA6urq6gDchqUtQzYdSdSMPeDHz4pjXP6+NdwWPcTQXU0q3ac1OxERmobGj3V6mgOh6b0cgoETTDSk0hqJMENNMYU80ys2x0BIppFFK00ioYHKK6KcBXEVIDIpYp0UoWkAwLT1WnIKkJaoAbaSi91UixYqwTBT8amxFULFK1qrpcCYpl7CRU2BRulR3WrS/ZioF1aYENxQWqQ4oDUDBGmGiNQ6YDabTjSRQAkV0UtdSHQldS0lAHV1dXUwErqWkoEdXV1dQB6faz1f22H95R+MGpP6VYu+0LLn1RS3+lg1Y/WOnrTLvu+ddIUazE5bhokSnuZ+p6K6t5+dQWyxW/VXUb91oRvmT5VRW8S6+y7r7mMfLipdvMLh9rS3qVAPzWDVbETTkWII2t6vLSymfdvQcVkmIQS9i6B5lGj5xFNtZgAdwyrB2Qg79Pb6T6+dSMLnd0Da8VI+wSY/Aj4Go5F0ykxNsjkHykjqKm9l7thcSjYm2LtsBvq29lrhEWw37s/lXY++jy2mFuBRqH2LyydvRhyPj0rZ/Rrl9m3abFXMObt760IHIC29MaWUaZDyD4p26VjmzxxwuQ1Bt6MV2lNt79x7NsWrRI2tg6EJ2gbkA7Tpmi55k1wK2JXDtaw5cIhCnQPCI8ZO8nrwSdq3nanJLuJFuzh7KYbDgTctq8K11iNV3SBuQoAE8b0T6Se0aXFXCYZvqLStaupxDQVRCG8oUz/CsXnmlFJdwqzyM02KdSVuI4UsUkUqikSxQlO009RRFSixDbaVPw9j+unxptizV5l2Cnjb76TAXA4DV0rRZfkxI44qXlOWzG23p/DpXoWRZKCoLCoJMBbyExxVbmWUlele2HKUiKyXaXLdIO39ep6UUG0eNZlho/OqPELFa/OrQBP5cfOsri0P8AW1Ohoq7oqO1SroqOy0ygJFMIopFMYUADIpIp1caRSG0lLSUDErq6uoEJXV1dTEdXV1dQAldS0lAjQWz50e3digk0BzvtXRY+xNuuNoApNVQw1E10AHc0620THXY+RHlQidh8KdNS2USMOgIZSYRoUk/YYnwXPcG2nyY1vXzW5hsNhxdT9ZZhG1GLZCyUdiD4gTNecC/oYHkbqw81PI9/X3gV6DgyMZgv0ZmHeWoKEzuAJR/cVg/5vKuDrY8uNq1ZtifcosLnuIZRrxF0kjo2n7lquzi6dDAajrfW4ktqIB8bH086LhFJwxZtu7vWlAgCQyXW567KPnQcXmBtK0c3LV21PkLgUMflI+NRT+VJs1dfG2kUrxpHnJ+W0fnTRSFppy13HIxYp9taQCjW1pWSwlu3Ui1YptqplikSScDg9633Y3J0e6ocwKx2Ear7AY7QRBoE2el4/LbVll7s89K0mC9ge6vLsNm5Y7n762mHzoILc9bVs/MH+FIVmkrOdrLg08iY60a/2jSNuY86xnaHONcmfeKAbMZnvJ4+ZFY/GD0rS5pemd/nuP5VnMV7qoEVN6o71NurUZxQURmoZozChkVIwVIacwptBSEpKU0lAxDSUtJQISupaSgDq6urqBHV1dXUxF1baudZpqT1pjXN/wCvKtbKfYdo9aLbWKAH/Kirc26f0KGwSCOePfTqEzcU8GpbKBYk8VsrOb20TD3cO/1otLZvA+FfZ0Ak+hbmsXijxQQ0THUQfdUTx86f0ClVmpsZoLWhLkv9ZaukDeRaW7aHPM7b9RFO7T5mMWbbJbhbauultjLxDCI4gH4Vl7mIZjJJOwG5J2GwEmmaqh4U5qflFKdRoK3JpQaEDTga1M2yRboqVHU0ZDUiJds1MtvVcjUdblIRa2btTbeKqkS7RRepolo0djGxV5meakLh9/8AlbR/1XAfwrBjEetWec4rwYXf/lUHyu3aYqLp84M81BxmP6zzVCcVvTmxEigKC4m9NV15f66UZWmiW7E9J9KLHRVXLdRbtqtrg+zb3BKqT7geKrM2yc29iI6/lSGZN1oDCp+ItxUJ1pDAmmGiMKYaBjaQ0tdSHYlJTq6KAGV1OIpKYDa6lpKBCj1qRZw2oSDUarnKLUoePaPJjyqZulYm6HupkyCCDuDyKiXV3rRlxfspckC+sJv/AO6N/Cf3oBI8/wAKdwNiBIM/DaYrRSLaIQNGtrTnAnYeX3iaQvHSm5AkPbpTxQ2G9PFS2UBxXSgUbE8igVSeiH3FrqSnUCFBp60wU8Umx0EWiqaCKItTY6DqaerUEU6aVhQcNSm5UctXA07Jokh6sszebeF/wSPldf8AjVOlWONP1eH/AMN//If40WKgGqj2xNAtirLCWCeOaiU0u5Si2EwWElhvtW3zrLsHbtWjYcs8DWOg2+7es/Yy9vKlxNplBmeD+FZxzwerKeKSPYOxltLdoodIuKxDcdI61j/pRW0z+CJjePOqnOs3ZMReCkjxA/NFP51ncyzMvz1/GulUYuzKY+3BNVV1au8XvNVd5KTQ0QGFMIqRcWh6aRQAiiYewzsqICzMQqqOSxMACirbHrU7B3e7OpdiOD1FNKxMi5hld2xcNu9ba26+0rCCK1eT/R9dv4J8Wr2wqE+AnxGOYHxoHYpu9zKzr8RuG6pneS1i4J356VW5Xmr27YVWIEDb4VXFCspcTYKkgjigRVvi7mrmoDpUMpMjEV0UQimkUrGMitZ2Uyq5eskoAYczx1Cxz8aysV6X9F9nVYu+l38VFUly0cP8hleLC5r7RmcPdKHvbe0R3qDbrsw8hJkH7J+9t2yxDuoDW2E6hG2omdh7LAyD038qHaZlMjYj4gg8g+YPlV1lK6VZ0U6TBK+UDxJxDCNweu45AqVI9FxMzckH5fhFMuNx76vM5ysKA6GbT7o3OluSjHy8vSoiYOLYdpGpnVRI3KBSTHIHiAnzp2IinkUe3bmkt25PzqdYt1nKaRpGLZW4qxuPdUZrVWeOSCKhFaqMtClEilaSjutCirszo5aIBTRRFNS2OhQKItIFp4WpbHQorpoi26cLJNTyK4gqeizTu6ipmX2JYCplkpWNY7dAVsGpmMt/V2P7tz/716llP0ei5hw+rxESBWb7a9mGwqWgxB2fj1INc0Or5PaLliXhmLsitj2Qw6vdQNxI/GseNjVxleM0EEED5zS6m5R0PEqZ77/YVjSoCgfwrO9ucqspZJUAHiJ52rK4DtO51A3Ji1cPXkIxqnzbP2uA6nMe4/xrz+Lb1GvZqotbcrAZzcQ4o62IQm1qYCSF0JJA67TtVticHk4B/wDU4pvaiEPIA076Ou/8qyeb3x3m5M6bZ4H/AE19arxiQPM88gdete5jk0jinE0GYf2XK922LYd6mpWVRNmPrIbaGnj3GmX8ZlC6tGHxL7tGt4AEpHFyZgPzPNZe5piYaDMcbxz0oLMvk3+b+VbczPiMzp7bX7rYdDbslybdsmSidFJkzvPU1Ft4RyveBHKAwX0nSD5FuJorMv7PzJq4w13GHA3lT/gw4NweDZpSNyNUSVqG/oaRRutCCmi201EADkxV5g+zeq2HbEWkmDpKXWIlLjj2dvZtOfhQ5pD4g+wdzRmOEbba+v3yv/6qhtoQAJG3+1azIsotJiLTjEglLiMALTCSpRokn94fOmYjs5YDkC9dJ1sDFnYRdCGCed2+Qmj5VQuJlLjeooRq5z7CCw6rba4QUmbiKpkOymAOnh61XhzBliD0HnRzsfEid2T0PyNEXCPHsmiK7HqfnW++j3D4M6/04tEeGJ5+G9YZs3xqzbHi5M83K1sewWZd0l0ebqf9NRs8ylRdY2tYQsdJ2HhJ23qLlJ7suOsifhNVDMpK0YdX03KPCXYHZb760eV4dxhmvjT3aNpY6lmYUjwTqPI3A/Cs5esFCQeQSCPIihW7xJVC3h1Cd9oJ3pTVq0dMX4Zp7GKCt3dxdVi8u4/Z3kFT0IJ/reqPNrb2bmhiHUibbkblN436EEmR0PwrQBFNqAysqklSGXUUYDUB1aG3HkT5VDzvDqFFt2mCSpiSoAGqSOjA7ecemxHLF6B42tkDC2Q0FSCDvt036+R9KtEwsEfCndnsFqXw7gNsfgDWl/sptMwR0BjkmYrzuq6pRnxOvDiuNmIzS34vhVeyVoc7w+lunHnJ/e299UN1QK68GTlFGWWFMjXRQDUyxhXuv3dtdTwTpkLx/eI+VRSkEjYkcwR8q60zmaGLRkFW9zLMOLVx1xIZlNsIndupuBgNZ39nSZG/MUuSYuyguJdta9ahVed7Rn21HU++snk1opQ+ytQVf9nsguYl9FsSaq9AZiQABOwktA8pPNajsnnJwlzUvI/CufPkko/r3NMcFexma9kr2H3uIQJ0z0n31r+zHZbB3bCM9wC4WOpZGwG529wmi592yW7hzadQzMLbhuilkBJj4/fWMwWOKMYMeC4OvVGFefyyTOmKSX0yZ2/yazYu6bDahHv+FZjDMVj5z/OrO9itcF9+eRPWrbGYzDNhktpaC3VDlrn7UAkCOvSt4ylGKi0Q0rstuzfbC6O7tavCWj4RxVHn+evft2mdi06hvJ4iqvBXgLqmQIIjYz842rsTBtWz4Y8f2TA33IAEjpV48KTJnIqnff8Arf8AnT7N339KGwExt9/504AxsJrp8GfkscFeOox1S4Pnbaot/EHTBMgkNEjmD8uTtS4QEvx9l/8AxtQRb2ojBWTJjsxcah627fX9wCoTt7tjHIPy8xtU7MF3T/Ct/gaglK3RkxnfGOu0wJ4nmPfQi1PYUa26gQyBuepWPiAaqySNaUMdM7nYAAsSfKBVrleT4a5hr927iTbxCGLVgIW7yADvCnkyOelOXOdLArZtiOk7begA39eagvjJJJTn/wCW/wDgHpiLjshhFbFWbl23KPiNJTjcBTwBx4q02edoLP6yyl62HVSthGVFg61LFtJIIE+Hg6x5Vm+z+LUNhfq1/wCPQe1dMF1Qat2Mnbg7bUK5lsW7Ibcqt1fMAC85A+AMVz5Ek+TNo70TMjztFuAMtxiziJvMsakUAEKRO8Dfy9aNm2foTcRVuIRduS4xF3VKXUnwl4AaGPG0ACKz97LdLq6GIdG09NmB2+VV+foRisQDP6+8d/I3GIPxFaQakrRnKNM0uKu28Vi8OFtSNNy2V7xn1OXbQdTsYBMGOktzVjjVweDw2KwmKwijGHvu6ugI4TvBNr6zVICz5bRWSy5wuHun7a3LJU9RIuA7/KoWMxDOZYkk9SZPzqHF8vRrrhRrruf4MPie6wid1eW0ElV12ilvS7IeFJbfbyqqt5mNKLpUaYkgAFjEb/Gq+wv1Zcj0HuXrS4bFd0dWlHlWBDrqAkETE89QelZSgpNjTcDdZ32ys3sIlkWEV1jx+4enFYUDxMwI8RJge881D1bQN6t8WqJp7u4twEaj4GQo53a2dXtRI3G29PHjUAyT5osGsDEAXDA1QSSN+B5fGqfH4MWbmgliQAdjA3453mvQsoy3DWg9sfphCPCt3VonSbaMNQB53PHSKi5nkmFdtb3L4aAJfDPwONlI6U8ePIpNf8lvJDj7IXYfKDika6XdQjlCNSmdlMyUnrQ+0V9Leq01lw6NeS3dkRpRgCu252I9IjzNSsHmeHwSNat49rerxADBXCQxAGo94xkQBsIqkzPGWL7s9zMLjsWdgv6G4ALkFtP1kAbVMemy/LKUn+vj0KWeLikl/puezmR9zZthvaIDtxy0be4CBW3xeMw4w0aRqA223mOa8Mvdp742XE3WHAlCm3xY01u1N/8A6hPvArgf8Zlc3JyTs3/Jg4pU9EntZi4ukADgenU/zrLX8QTVpmGMOIWYGtFJYqpl01bk7wumRwOp8qp71uK9TDhWOKiznyZHN2I11mJJJJPJJJJ9STuaJcnSBIgAkRGxaNXx2HypcNhGb2ROxMeg5NaC32PvnC3sTphLOnVPkdI28z4x8JrVyV0ZU6soHu6jsAPRZge6iWTuPfUi7gGQDWjqxCssgr4GBIYCNwRwasOy+C1XdbD6u3GolSwBeQo9/wA/dUtopX5Idl6mWj8aEcI3eMsKIdlhdwIJEKT02rT5NlNmLpuuw0KhVVgF2Y6dEwYG4JMHauedXRpF6shWk7x1TYSibkkARbBjYE+Qq8wfZZmJItYm9AIbuXsDTK9RdI1bMOONwaobmaWNUizdUiFBGKVTCrpmRY2mPOtj2WzuxhlFy8ri26Pc2xX6Q40gGWtaFj7I+ArXHjio01sic23plGmFwQ7s68SSUuEW3RFIcAsoZoEg/ug1SWbi3RqtIVWCumdcEqSRr2J58q2fbXO7ZSFcEELcQlSBBghS5u6R1BkbeVV30WYn9FVrt1G06EgxtLOATMERvzHpW08eLiZRyZLKPDZZc1rNt13EkggAb7nbiAalY1UtWXtFRcOpu7uwVIh5kLPDAnnyra9te0IxP6piFUNsGdd19oMFiZDDYgwY86yFhbYUnFJdI1ONKMqMrOwjdtoWfvFcbVyqLOhSdW0RsrW09vuzYViDra6dWo6kICBtPhUaeASCWkxFT7XZ20wXu2Ylhbdhtc7oXCFRWgSp55npTMUMNaANo4sHZmHfWjAmPZ7vkweomKm2czwrW8Qlr9Lt3LekM3fIsQ0z4FhklZg9RwK1433IckuxcYL6LsQCzO1pYmIJMyseQjmksfRXiNE67Qb9mT025inZX23xrrouFSNlLFNJK7rIaTJkj5Hz2en0vXQCBg1fTqljfK7A8/qorSMoGbUyB2h+jm/bs97rtN3YAZRIIAPIMcb8VhsXlTD7ScgbHqelbrPfpJZrV20bKaMQhbX3jEpq8OkLo39mZJHtcV5slwm0ygidatEjoInf1ol/UI+yRbydmMC5b9Nzv7vPepB7PMCR3lqRuRvt14qBjcR3ZtMFEheOd1aSJ+PNS8VnD6u9KgqyaYUjwlkVhzvvqJiouXhlUhrZGYnvbUefT5zQbmTEbm7bAPB8/dvXJjm0BSsm4wcbKBCHxCODIFS8NmFvSurSIB2gQA0EAVMpSRcYILlWXFWsjUpK4zD3OD06c8mBUnP7a91oZtE3L4Bg9LgaIHvqOuLO72zv3lllPn4GA/Cm9oMQ1zDC458a35beN2UapWOQSBztSjLkt97G1xeiV2U7ONi2GHs3ULhWuS2obKR8Y8QrS5j9GmLxVy5dN1NmcILjs2lB4goP2V8XHArFdhu0D4TFd9bTWwtXVKatMhgpnUQeCoNbjE9tsTautotFrT6lBN3SCxt6iPYI1AMIHO3lW0eMV7M5KTfo8+vZd3SXkYsN7M6k0nkkbTwdWx8qrRhVJ9v/AE/zq9zXEX7yu9xV1tbtMNMCUtsiBiJ5hd/dVNZtMtxA6kAtvuJ8LQwHrWTk3bTN1HStGmXujgxaA8Sod9pksTJ+dZRlBRfMFh5SJ2q6e8omJ4MSRxAM7eW1VFy3GiTALaSeYkDxR7gaxwJpv27NM6TSoEkJDjS0GNLKCDtsSDyIP3Ua5sZA5C7g8+Ff6+NMxSHuk4KhiAeu/SOoMT6VetbsXNBcPtatgd2jmedyBwf4V0NnNxL3Je09u4XJCAsVYDj2VCGP8oqTic4XeQteVWrhXuyPN/xq3TGMw3Jro4pnPYuf3dd/V5r8gDxVabhBEHijXzL/APb+dMCDUPjTKD927lQoJJnb86tckyIX++tMSl9VXuhI0tc9oW3/ALw2DTsSKBlDgXYkIWRlViCQpYgBoG5irfBZLiLBVhcR7ZI1GSDE+0PDqnymhIGzOZav1ml2u25m2xVJKlvAVdSRtOxHO0VdYnstdEoha+xK+wukJC6lL6jO4bY8b+cCrzE5U2IvpftaUdt7ya2i61vQ2s+EBQwgMJMkT1rYY84klriWsNr0EL9WPXw6i4Onj5UmmxKR4zjMLiMO7W31IwkQGkEddLAwR6j1FXuXds79rA4nCTqF9kbWzEskFNSgEEEFUjc/aNX2fYDGXggvADQLhUBkKKPDJUAArydpO0VUDImJBkGI9+xn8xWb0VtkPG5rdxBRriXX0otu2AoYQgIgsFG25gRM9aJcxWhEtsIK6W0jwywMguI8RECAePjU9MHeTSq6IEksSZ39OvWqjOMJ9aurTLGPDq5kQTPvq+ngnKqFllo1tpA6XrrWSrm8i2tIC213hlP70QenJrcdnuw6ODcZtQaCANvEBHyrG4HERpBKwJ1ABtzAAkHY8Vvcr7XrasnwkhR6CsHjXK2XGTcaRncy7J4IMUd1UhjP1iqxJk7nTPpFTx9HFlbetQSGgEEgjuyQW2gcwRPrUDG9qFuO1zu7vtc6gAD0GnUJ6VaY/wCkUC0U7shiI3I4jrEiatewavsYRTZw126oddCkohZ1ACtodxuQGhiREyCanYDNLeJQWlfvDqgqpLSdRYQPtDwciYrPPYEXXNtHAQXUkITBLKd7iMASbZ6UXsl3v6YMQU7pQDAHdN4gAF20xwW3AHNTlgpQY8b4yNdewa2LDsttrl528NsypTWyE3NEEO0pIUiNvWrTB9lsI2F77MO91Frj3HAuWlBYqWJtr7B+rUkdN+lUePR2zDD4gJddLdsBxqSGYM+nUGYTGueOQKy/bjO7/wClXVF253T6bvdi5cWAIVkgSJOk78b1y9HjnBpPtVl5WnezeXezWV3r1lcNc1cM4ZsRcZknwwC0RuRuCN6pfpDy3B4e8tmxbdLt+GvNugCISUASIlm3J8l9a89v9oGQo1g37ZG5Pfs0+QHhUgg0DMM0v4q9aa7cLOxUKzsxgAiJMEge4GvROejV5PZfvFt6iygygkkwviKkFgOnM9assBhcNZLLicNdumWlkYEKDuAqKxB6cmaxWaKbmItYdnVQWSbi62UC4RJ06QxiOIr1/I8gIsov6SzgDZ+6tAmSeS8zz5dK5c+NtKjbFNLuY3NsJh72470KEbugygfsgByDIMg7RFZX+yI+0Cf7w+O1e1/2JakgtcJPO6rJ/wCxVqS/Z9IEW1iOSf8AcmpWPJ4Y3kh9Hh97LdWmSIVQo8a9Opkf1FSrmABAAiJQnxr9m2i9fca9auZPh53AnyC/maFfyazHsADzgT91V8GR92T80F4PPs9u4fubFmwTbvIpa84YaWLAELJO0RVPYQYgLa0KblnVqud4PrVdtpM6YUzEHfVW8xmQ4GWYqS7GT1kwBtIMcelAwuX4e0xdLekldJJMyAZ9kbc1osX61Zb6nfYywyO7pICqDNuIuJxbLevrUnF5LcupdRQTrxDXBuR4SBwSPMcVqHzC3wtsE+ZAFS8Ni1A8Sj3RUrDJeSHnTd0YfLOyF622rQx2YGW2hhG3hqb/AGcbjKAfFbJ2LcnSqloAHRYn0ra276hDcK7NqRF/aIiWPkF+ZNCBIjVsSAQoG5U8HyA+PwpPFLdy7i+Za12MZiMlcKFBEC21v2p8LtO/Xkmq3F5Tc1Ix30sWjQ++ogkbgeVelXLgQS23oNz8/wCEVXPjFY7L8etQsDXaRf5PowzZOzSYZeYAQxBAECTtEUK72XdhyRvO6x0jz9BW7v4lUEwaqsTmR0M5kwJAJ29BWTxZU9SNfyINbRi8xwJt2tLNPiHA+O1VRZujHbbcnirjO5di5JJIBjooqlvDeujEtbZzTnydn//Z"/>
          <p:cNvSpPr>
            <a:spLocks noChangeAspect="1" noChangeArrowheads="1"/>
          </p:cNvSpPr>
          <p:nvPr/>
        </p:nvSpPr>
        <p:spPr bwMode="auto">
          <a:xfrm>
            <a:off x="155575" y="-990600"/>
            <a:ext cx="410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659964"/>
            <a:ext cx="5564683" cy="150534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340768"/>
            <a:ext cx="2443242" cy="31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57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" name="Picture 4" descr="Piano provides lower energy consumption, reduced CO2 emissions and lower life time cos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3356992"/>
            <a:ext cx="5143500" cy="2857500"/>
          </a:xfrm>
          <a:prstGeom prst="rect">
            <a:avLst/>
          </a:prstGeom>
          <a:noFill/>
        </p:spPr>
      </p:pic>
      <p:sp>
        <p:nvSpPr>
          <p:cNvPr id="4" name="Espace réservé du texte 3"/>
          <p:cNvSpPr txBox="1">
            <a:spLocks/>
          </p:cNvSpPr>
          <p:nvPr/>
        </p:nvSpPr>
        <p:spPr>
          <a:xfrm>
            <a:off x="0" y="2492896"/>
            <a:ext cx="4554885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19050" eaLnBrk="0" hangingPunct="0">
              <a:spcBef>
                <a:spcPct val="20000"/>
              </a:spcBef>
              <a:tabLst>
                <a:tab pos="457200" algn="l"/>
              </a:tabLst>
            </a:pPr>
            <a:r>
              <a:rPr lang="hu-HU" sz="2400" dirty="0" smtClean="0"/>
              <a:t>Kérdések??</a:t>
            </a:r>
          </a:p>
          <a:p>
            <a:pPr marL="342900" lvl="0" indent="19050" eaLnBrk="0" hangingPunct="0">
              <a:spcBef>
                <a:spcPct val="20000"/>
              </a:spcBef>
              <a:tabLst>
                <a:tab pos="457200" algn="l"/>
              </a:tabLst>
            </a:pPr>
            <a:endParaRPr lang="hu-HU" sz="2400" dirty="0" smtClean="0">
              <a:solidFill>
                <a:srgbClr val="000000"/>
              </a:solidFill>
            </a:endParaRPr>
          </a:p>
          <a:p>
            <a:pPr marL="342900" lvl="0" indent="19050" eaLnBrk="0" hangingPunct="0">
              <a:spcBef>
                <a:spcPct val="20000"/>
              </a:spcBef>
              <a:tabLst>
                <a:tab pos="457200" algn="l"/>
              </a:tabLst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Köszönöm a figyelmet!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rtalom helye 1"/>
          <p:cNvSpPr txBox="1">
            <a:spLocks/>
          </p:cNvSpPr>
          <p:nvPr/>
        </p:nvSpPr>
        <p:spPr>
          <a:xfrm>
            <a:off x="152400" y="224408"/>
            <a:ext cx="8686800" cy="396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hu-HU" sz="2400" cap="small" dirty="0" err="1" smtClean="0">
                <a:solidFill>
                  <a:srgbClr val="04316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Schréder</a:t>
            </a:r>
            <a:endParaRPr kumimoji="0" lang="hu-HU" sz="2400" b="0" i="0" u="none" strike="noStrike" kern="1200" cap="small" spc="0" normalizeH="0" baseline="0" noProof="0" dirty="0">
              <a:ln>
                <a:noFill/>
              </a:ln>
              <a:solidFill>
                <a:srgbClr val="04316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24761" y="929910"/>
            <a:ext cx="4719643" cy="265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41091" y="836712"/>
            <a:ext cx="5248864" cy="20078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hu-HU" sz="1800" cap="small" dirty="0" smtClean="0">
                <a:solidFill>
                  <a:schemeClr val="tx2">
                    <a:lumMod val="75000"/>
                  </a:schemeClr>
                </a:solidFill>
                <a:cs typeface="Helvetica" panose="020B0604020202020204" pitchFamily="34" charset="0"/>
              </a:rPr>
              <a:t>A </a:t>
            </a:r>
            <a:r>
              <a:rPr lang="hu-HU" sz="1800" cap="small" dirty="0" err="1" smtClean="0">
                <a:solidFill>
                  <a:schemeClr val="tx2">
                    <a:lumMod val="75000"/>
                  </a:schemeClr>
                </a:solidFill>
                <a:cs typeface="Helvetica" panose="020B0604020202020204" pitchFamily="34" charset="0"/>
              </a:rPr>
              <a:t>Schréder</a:t>
            </a:r>
            <a:r>
              <a:rPr lang="hu-HU" sz="1800" cap="small" dirty="0" smtClean="0">
                <a:solidFill>
                  <a:schemeClr val="tx2">
                    <a:lumMod val="75000"/>
                  </a:schemeClr>
                </a:solidFill>
                <a:cs typeface="Helvetica" panose="020B0604020202020204" pitchFamily="34" charset="0"/>
              </a:rPr>
              <a:t> csoport a világ 39 országában jelenlévő, piacvezető vállalat</a:t>
            </a:r>
          </a:p>
          <a:p>
            <a:pPr indent="0"/>
            <a:endParaRPr lang="hu-HU" sz="1800" cap="small" dirty="0" smtClean="0">
              <a:solidFill>
                <a:schemeClr val="tx2">
                  <a:lumMod val="75000"/>
                </a:schemeClr>
              </a:solidFill>
              <a:cs typeface="Helvetica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051101" y="3501008"/>
            <a:ext cx="3384375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cap="small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580112" y="836712"/>
            <a:ext cx="325618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1927 – Belgium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1951 – Franciaország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1952 – Hollandia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1953 – Spanyolország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1955 – Kolumbia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1956 – Németország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1956 – Portugália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1957 – Olaszország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1969 – Libanon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1969 – Szerbia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1976 – Ecuador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1976 – Egyesült Királyság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1977 – Bolívia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1977 – Egyiptom</a:t>
            </a:r>
          </a:p>
          <a:p>
            <a:pPr algn="r"/>
            <a:r>
              <a:rPr lang="hu-HU" sz="9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1983 – Magyarország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1986 – Kína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1988 – Peru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1989 – Ukrajna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1990 – </a:t>
            </a:r>
            <a:r>
              <a:rPr lang="hu-HU" sz="900" cap="small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Malayzia</a:t>
            </a:r>
            <a:endParaRPr lang="hu-HU" sz="900" cap="small" dirty="0" smtClean="0">
              <a:solidFill>
                <a:schemeClr val="tx2">
                  <a:lumMod val="7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1992 – Kanada</a:t>
            </a: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1993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</a:t>
            </a:r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Oroszország</a:t>
            </a: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1995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</a:t>
            </a:r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Szaudarábia</a:t>
            </a: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1995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</a:t>
            </a:r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India</a:t>
            </a: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1995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Cseh köztársaság</a:t>
            </a:r>
            <a:endParaRPr lang="hu-HU" sz="900" cap="small" dirty="0">
              <a:solidFill>
                <a:schemeClr val="tx2">
                  <a:lumMod val="7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1995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Vietnám</a:t>
            </a:r>
            <a:endParaRPr lang="hu-HU" sz="900" cap="small" dirty="0">
              <a:solidFill>
                <a:schemeClr val="tx2">
                  <a:lumMod val="7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1996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</a:t>
            </a:r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Chile</a:t>
            </a: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1996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Taiwan</a:t>
            </a:r>
            <a:endParaRPr lang="hu-HU" sz="900" cap="small" dirty="0">
              <a:solidFill>
                <a:schemeClr val="tx2">
                  <a:lumMod val="7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1998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</a:t>
            </a:r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Románia</a:t>
            </a: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2000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</a:t>
            </a:r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Lengyelország</a:t>
            </a:r>
          </a:p>
          <a:p>
            <a:pPr algn="r"/>
            <a:r>
              <a:rPr lang="hu-HU" sz="900" cap="small" dirty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2000 </a:t>
            </a:r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– Brazília</a:t>
            </a:r>
            <a:endParaRPr lang="hu-HU" sz="900" cap="small" dirty="0">
              <a:solidFill>
                <a:schemeClr val="tx2">
                  <a:lumMod val="7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2001 – Svájc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2002 – Ausztria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2003 – Dél-Afrika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2006 – Argentína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2007 – Egyesült Arab Emirátusok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2007 – USA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2009 – Szingapúr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2009 – Nigéria</a:t>
            </a:r>
          </a:p>
          <a:p>
            <a:pPr algn="r"/>
            <a:r>
              <a:rPr lang="hu-HU" sz="900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2010 – Angola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97286" y="5581243"/>
            <a:ext cx="5248864" cy="914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hu-HU" sz="1800" cap="small" dirty="0" smtClean="0">
                <a:solidFill>
                  <a:schemeClr val="tx2">
                    <a:lumMod val="75000"/>
                  </a:schemeClr>
                </a:solidFill>
                <a:cs typeface="Helvetica" panose="020B0604020202020204" pitchFamily="34" charset="0"/>
              </a:rPr>
              <a:t>A Tungsram Schréder 1983-as megalapítása óta Magyarország vezető világítástechnikai vállalatává vált</a:t>
            </a:r>
          </a:p>
        </p:txBody>
      </p:sp>
      <p:pic>
        <p:nvPicPr>
          <p:cNvPr id="24" name="Picture 4" descr="\\hus-fs-01\Redirected_Folders$\ehidvegi\Desktop\magyar kontur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18379" y="3298067"/>
            <a:ext cx="3483965" cy="215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\\hus-fs-01\RedirectedFolders$\ehidvegi\Desktop\103830L_2SCH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4649" y="4377644"/>
            <a:ext cx="132029" cy="1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\\hus-fs-01\RedirectedFolders$\ehidvegi\Desktop\103830L_2SCH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58795" y="4584589"/>
            <a:ext cx="132029" cy="1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\\hus-fs-01\RedirectedFolders$\ehidvegi\Desktop\103830L_2SCH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4348" y="4724401"/>
            <a:ext cx="132029" cy="1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\\hus-fs-01\RedirectedFolders$\ehidvegi\Desktop\103830L_2SCH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00056" y="4432657"/>
            <a:ext cx="132029" cy="1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\\hus-fs-01\RedirectedFolders$\ehidvegi\Desktop\103830L_2SCH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72499" y="4104888"/>
            <a:ext cx="132029" cy="1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 descr="\\hus-fs-01\RedirectedFolders$\ehidvegi\Desktop\103830L_2SCH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5096" y="3845240"/>
            <a:ext cx="132029" cy="1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\\hus-fs-01\RedirectedFolders$\ehidvegi\Desktop\103830L_2SCH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7813" y="4506659"/>
            <a:ext cx="132029" cy="1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\\hus-fs-01\RedirectedFolders$\ehidvegi\Desktop\103830L_2SCH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88775" y="4191530"/>
            <a:ext cx="132029" cy="1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 descr="\\hus-fs-01\RedirectedFolders$\ehidvegi\Desktop\103830L_2SCHR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21992" y="4847906"/>
            <a:ext cx="132029" cy="1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/>
        </p:nvSpPr>
        <p:spPr>
          <a:xfrm>
            <a:off x="1352464" y="4116365"/>
            <a:ext cx="233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rgbClr val="043163"/>
                </a:solidFill>
              </a:rPr>
              <a:t>1,5 MILLIÓ FÉNYPONT</a:t>
            </a:r>
            <a:endParaRPr lang="hu-HU" sz="2000" dirty="0">
              <a:solidFill>
                <a:srgbClr val="04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8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22" grpId="0" build="p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104656" y="782183"/>
            <a:ext cx="3903240" cy="552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2400" y="908720"/>
            <a:ext cx="484992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hu-HU" b="1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Közel 200</a:t>
            </a:r>
            <a:r>
              <a:rPr lang="en-US" b="1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hu-HU" b="1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alkalmazott</a:t>
            </a:r>
            <a:endParaRPr lang="hu-HU" b="1" cap="small" dirty="0">
              <a:solidFill>
                <a:srgbClr val="043163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US" b="1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8.000m²</a:t>
            </a:r>
            <a:r>
              <a:rPr lang="hu-HU" b="1" cap="small" dirty="0" err="1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-es</a:t>
            </a:r>
            <a:r>
              <a:rPr lang="hu-HU" b="1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 telephely</a:t>
            </a:r>
            <a:r>
              <a:rPr lang="hu-HU" b="1" cap="small" dirty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BE" b="1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Pilisszentiv</a:t>
            </a:r>
            <a:r>
              <a:rPr lang="hu-HU" b="1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á</a:t>
            </a:r>
            <a:r>
              <a:rPr lang="fr-BE" b="1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n</a:t>
            </a:r>
            <a:r>
              <a:rPr lang="hu-HU" b="1" cap="small" dirty="0" err="1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on</a:t>
            </a:r>
            <a:endParaRPr lang="fr-BE" b="1" cap="small" dirty="0" smtClean="0">
              <a:solidFill>
                <a:srgbClr val="043163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fr-BE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(</a:t>
            </a:r>
            <a:r>
              <a:rPr lang="fr-BE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30km</a:t>
            </a:r>
            <a:r>
              <a:rPr lang="hu-HU" sz="1600" cap="small" dirty="0" err="1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-re</a:t>
            </a: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fr-BE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Budapest</a:t>
            </a:r>
            <a:r>
              <a:rPr lang="hu-HU" sz="1600" cap="small" dirty="0" err="1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től</a:t>
            </a:r>
            <a:r>
              <a:rPr lang="fr-BE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)</a:t>
            </a:r>
          </a:p>
          <a:p>
            <a:pPr marL="342900" indent="-342900"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fr-BE" cap="small" dirty="0" smtClean="0">
              <a:solidFill>
                <a:srgbClr val="043163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Irodák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Európai fejlesztőközpont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Kutatólabor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8 modern, nagyszériás gyártósor</a:t>
            </a:r>
          </a:p>
          <a:p>
            <a:pPr algn="r">
              <a:spcBef>
                <a:spcPct val="20000"/>
              </a:spcBef>
              <a:defRPr/>
            </a:pPr>
            <a:r>
              <a:rPr lang="hu-HU" sz="1600" cap="small" dirty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esd védett </a:t>
            </a: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terület</a:t>
            </a:r>
          </a:p>
          <a:p>
            <a:pPr algn="r">
              <a:spcBef>
                <a:spcPct val="20000"/>
              </a:spcBef>
              <a:defRPr/>
            </a:pP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(4 új gyártósor telepítése -2014)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Kisszériás gyártósorok 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Kandeláber üzem  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porfestő üzem - 2013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CNC lemezmegmunkáló üzem - 2014</a:t>
            </a:r>
            <a:endParaRPr lang="en-US" sz="1600" cap="small" dirty="0" smtClean="0">
              <a:solidFill>
                <a:srgbClr val="043163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Nagy méretű raktár</a:t>
            </a:r>
            <a:endParaRPr lang="en-US" sz="1600" cap="small" dirty="0" smtClean="0">
              <a:solidFill>
                <a:srgbClr val="043163"/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cap="small" dirty="0" smtClean="0">
                <a:solidFill>
                  <a:srgbClr val="043163"/>
                </a:solidFill>
                <a:latin typeface="+mj-lt"/>
                <a:ea typeface="Tahoma" pitchFamily="34" charset="0"/>
                <a:cs typeface="Tahoma" pitchFamily="34" charset="0"/>
              </a:rPr>
              <a:t>Helyi értékesítői csapat</a:t>
            </a:r>
            <a:endParaRPr lang="en-US" sz="1600" cap="small" dirty="0" smtClean="0">
              <a:solidFill>
                <a:srgbClr val="043163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artalom helye 1"/>
          <p:cNvSpPr txBox="1">
            <a:spLocks/>
          </p:cNvSpPr>
          <p:nvPr/>
        </p:nvSpPr>
        <p:spPr>
          <a:xfrm>
            <a:off x="152400" y="224408"/>
            <a:ext cx="8686800" cy="396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hu-HU" sz="2400" cap="small" dirty="0" smtClean="0">
                <a:solidFill>
                  <a:srgbClr val="04316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hu-HU" sz="2400" cap="small" dirty="0" err="1" smtClean="0">
                <a:solidFill>
                  <a:srgbClr val="04316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Tungsram-Schréder</a:t>
            </a:r>
            <a:endParaRPr kumimoji="0" lang="hu-HU" sz="2400" b="0" i="0" u="none" strike="noStrike" kern="1200" cap="small" spc="0" normalizeH="0" baseline="0" noProof="0" dirty="0">
              <a:ln>
                <a:noFill/>
              </a:ln>
              <a:solidFill>
                <a:srgbClr val="04316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96336" y="2492896"/>
            <a:ext cx="79208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chemeClr val="bg1"/>
                </a:solidFill>
              </a:rPr>
              <a:t>Kandeláber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452320" y="4221088"/>
            <a:ext cx="79208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chemeClr val="bg1"/>
                </a:solidFill>
              </a:rPr>
              <a:t>Raktár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724128" y="3789040"/>
            <a:ext cx="122981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chemeClr val="bg1"/>
                </a:solidFill>
              </a:rPr>
              <a:t>ESD Gyártóüzem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660232" y="5157192"/>
            <a:ext cx="79208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chemeClr val="bg1"/>
                </a:solidFill>
              </a:rPr>
              <a:t>Porfestő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037665" y="2246675"/>
            <a:ext cx="79208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chemeClr val="bg1"/>
                </a:solidFill>
              </a:rPr>
              <a:t>Fejlesztés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339037" y="2852936"/>
            <a:ext cx="79208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chemeClr val="bg1"/>
                </a:solidFill>
              </a:rPr>
              <a:t>Irodák</a:t>
            </a:r>
            <a:endParaRPr lang="hu-HU" sz="1000" dirty="0">
              <a:solidFill>
                <a:schemeClr val="bg1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043924" y="5661248"/>
            <a:ext cx="79208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000" dirty="0" smtClean="0">
                <a:solidFill>
                  <a:schemeClr val="bg1"/>
                </a:solidFill>
              </a:rPr>
              <a:t>CNC üzem</a:t>
            </a:r>
            <a:endParaRPr lang="hu-H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3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731168"/>
            <a:ext cx="8610600" cy="609600"/>
          </a:xfrm>
        </p:spPr>
        <p:txBody>
          <a:bodyPr/>
          <a:lstStyle/>
          <a:p>
            <a:r>
              <a:rPr lang="hu-HU" cap="small" dirty="0" smtClean="0">
                <a:solidFill>
                  <a:schemeClr val="tx2">
                    <a:lumMod val="75000"/>
                  </a:schemeClr>
                </a:solidFill>
              </a:rPr>
              <a:t>Lámpatestek minden épített környezetben</a:t>
            </a:r>
            <a:endParaRPr lang="en-IE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19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52413" y="2492896"/>
            <a:ext cx="1006475" cy="10795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Parkok </a:t>
            </a:r>
          </a:p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&amp;</a:t>
            </a:r>
          </a:p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Terek</a:t>
            </a:r>
            <a:endParaRPr lang="en-US" sz="1600" b="1" cap="sm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1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331913" y="2492896"/>
            <a:ext cx="1008062" cy="1079500"/>
          </a:xfrm>
          <a:prstGeom prst="rect">
            <a:avLst/>
          </a:prstGeom>
          <a:solidFill>
            <a:srgbClr val="7030A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Utak</a:t>
            </a:r>
            <a:endParaRPr lang="en-GB" sz="1600" b="1" cap="small" dirty="0" smtClean="0">
              <a:solidFill>
                <a:srgbClr val="194C8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8" descr="Road-Urban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1640" y="3645025"/>
            <a:ext cx="1008000" cy="176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9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11413" y="2492896"/>
            <a:ext cx="1008062" cy="1079500"/>
          </a:xfrm>
          <a:prstGeom prst="rect">
            <a:avLst/>
          </a:prstGeom>
          <a:solidFill>
            <a:srgbClr val="194C8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Alagutak</a:t>
            </a:r>
          </a:p>
        </p:txBody>
      </p:sp>
      <p:pic>
        <p:nvPicPr>
          <p:cNvPr id="10" name="Picture 27" descr="Tunnel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1413" y="3645024"/>
            <a:ext cx="1008000" cy="176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492500" y="2492896"/>
            <a:ext cx="1008063" cy="10795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Dísz-</a:t>
            </a:r>
          </a:p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világítás</a:t>
            </a:r>
            <a:endParaRPr lang="en-US" sz="1600" b="1" cap="sm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571937" y="2492896"/>
            <a:ext cx="1008063" cy="10795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lnSpc>
                <a:spcPct val="85000"/>
              </a:lnSpc>
            </a:pPr>
            <a:r>
              <a:rPr lang="en-GB" sz="1600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Sport </a:t>
            </a:r>
            <a:endParaRPr lang="en-US" sz="1600" b="1" cap="sm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5" descr="Sports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10080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6" descr="Transit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3645024"/>
            <a:ext cx="1008063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732588" y="2492896"/>
            <a:ext cx="1008062" cy="1079500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Ipari </a:t>
            </a:r>
          </a:p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területek</a:t>
            </a:r>
            <a:endParaRPr lang="en-US" sz="1600" b="1" cap="sm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812360" y="2492896"/>
            <a:ext cx="1008062" cy="1079500"/>
          </a:xfrm>
          <a:prstGeom prst="rect">
            <a:avLst/>
          </a:prstGeom>
          <a:solidFill>
            <a:srgbClr val="008000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lnSpc>
                <a:spcPct val="85000"/>
              </a:lnSpc>
            </a:pPr>
            <a:r>
              <a:rPr lang="hu-HU" sz="1600" b="1" cap="small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Kandeláber</a:t>
            </a:r>
            <a:endParaRPr lang="en-US" sz="1600" b="1" cap="sm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Industrial-IMG_0360-ArtisiticSlide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32352" y="3645024"/>
            <a:ext cx="1008000" cy="1757362"/>
          </a:xfrm>
          <a:prstGeom prst="rect">
            <a:avLst/>
          </a:prstGeom>
        </p:spPr>
      </p:pic>
      <p:sp>
        <p:nvSpPr>
          <p:cNvPr id="21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651500" y="2492896"/>
            <a:ext cx="1008063" cy="1079500"/>
          </a:xfrm>
          <a:prstGeom prst="rect">
            <a:avLst/>
          </a:prstGeom>
          <a:solidFill>
            <a:srgbClr val="194C89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wrap="none" lIns="45720" rIns="45720" anchor="ctr"/>
          <a:lstStyle/>
          <a:p>
            <a:pPr algn="ctr" eaLnBrk="0" hangingPunct="0">
              <a:lnSpc>
                <a:spcPct val="85000"/>
              </a:lnSpc>
            </a:pPr>
            <a:r>
              <a:rPr lang="en-GB" sz="1600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Tran</a:t>
            </a:r>
            <a:r>
              <a:rPr lang="hu-HU" sz="1600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en-GB" sz="1600" b="1" cap="small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it</a:t>
            </a:r>
            <a:endParaRPr lang="en-US" sz="1600" b="1" cap="small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18"/>
          <p:cNvPicPr>
            <a:picLocks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812360" y="3645024"/>
            <a:ext cx="1008062" cy="17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Ambiance-Bora-ChongmingIsland04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3651375"/>
            <a:ext cx="1008000" cy="17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Illumination-Grand-Place-Artistic-Slide-DSC_2607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1880" y="3645024"/>
            <a:ext cx="1008000" cy="1763712"/>
          </a:xfrm>
          <a:prstGeom prst="rect">
            <a:avLst/>
          </a:prstGeom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AD3-8C6B-2E46-9950-60798504E42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6" name="Tartalom helye 1"/>
          <p:cNvSpPr txBox="1">
            <a:spLocks/>
          </p:cNvSpPr>
          <p:nvPr/>
        </p:nvSpPr>
        <p:spPr>
          <a:xfrm>
            <a:off x="252413" y="224408"/>
            <a:ext cx="8586787" cy="396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hu-HU" sz="2400" cap="small" noProof="0" dirty="0" smtClean="0">
                <a:solidFill>
                  <a:srgbClr val="04316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Katalógusainkból</a:t>
            </a:r>
            <a:endParaRPr kumimoji="0" lang="hu-HU" sz="2400" b="0" i="0" u="none" strike="noStrike" kern="1200" cap="small" spc="0" normalizeH="0" baseline="0" noProof="0" dirty="0">
              <a:ln>
                <a:noFill/>
              </a:ln>
              <a:solidFill>
                <a:srgbClr val="04316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845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  <p:bldP spid="17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/>
          <a:lstStyle/>
          <a:p>
            <a:r>
              <a:rPr lang="hu-HU" dirty="0" smtClean="0"/>
              <a:t>Alkalmazott fényforrások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609600"/>
          </a:xfrm>
        </p:spPr>
        <p:txBody>
          <a:bodyPr>
            <a:normAutofit/>
          </a:bodyPr>
          <a:lstStyle/>
          <a:p>
            <a:r>
              <a:rPr lang="hu-HU" sz="1800" b="1" dirty="0" smtClean="0">
                <a:latin typeface="Century Gothic" pitchFamily="34" charset="0"/>
              </a:rPr>
              <a:t>Fényforrások hatékonyságának fejlődése az elmúlt 100 évben</a:t>
            </a:r>
          </a:p>
          <a:p>
            <a:endParaRPr lang="fr-FR" sz="180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04800" y="2492896"/>
            <a:ext cx="2815185" cy="1872208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777210" y="1547639"/>
            <a:ext cx="4530725" cy="5845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7" name="Egyenes összekötő 6"/>
          <p:cNvCxnSpPr/>
          <p:nvPr/>
        </p:nvCxnSpPr>
        <p:spPr>
          <a:xfrm flipV="1">
            <a:off x="7308304" y="2348880"/>
            <a:ext cx="576064" cy="201622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3"/>
          <p:cNvSpPr txBox="1">
            <a:spLocks/>
          </p:cNvSpPr>
          <p:nvPr/>
        </p:nvSpPr>
        <p:spPr>
          <a:xfrm>
            <a:off x="304800" y="5445224"/>
            <a:ext cx="281518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92696"/>
            <a:ext cx="8610600" cy="838200"/>
          </a:xfrm>
        </p:spPr>
        <p:txBody>
          <a:bodyPr/>
          <a:lstStyle/>
          <a:p>
            <a:r>
              <a:rPr lang="hu-HU" dirty="0" smtClean="0"/>
              <a:t>Mi is az a </a:t>
            </a:r>
            <a:r>
              <a:rPr lang="hu-HU" dirty="0" err="1" smtClean="0"/>
              <a:t>led</a:t>
            </a:r>
            <a:r>
              <a:rPr lang="hu-HU" dirty="0" smtClean="0"/>
              <a:t>?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04800" y="5013176"/>
            <a:ext cx="2815185" cy="1224136"/>
          </a:xfrm>
        </p:spPr>
        <p:txBody>
          <a:bodyPr>
            <a:normAutofit/>
          </a:bodyPr>
          <a:lstStyle/>
          <a:p>
            <a:r>
              <a:rPr lang="hu-HU" sz="1600" dirty="0" smtClean="0"/>
              <a:t>A fény fizikai magyarázata: a szilárd test sugárzása (lumineszcencia), nem gáz vagy izzószál.</a:t>
            </a:r>
            <a:endParaRPr lang="en-US" sz="1600" dirty="0" smtClean="0"/>
          </a:p>
          <a:p>
            <a:endParaRPr lang="fr-FR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47664" y="3459391"/>
            <a:ext cx="1800398" cy="852356"/>
            <a:chOff x="3579" y="6794"/>
            <a:chExt cx="5472" cy="2592"/>
          </a:xfrm>
        </p:grpSpPr>
        <p:sp>
          <p:nvSpPr>
            <p:cNvPr id="7" name="AutoShape 5"/>
            <p:cNvSpPr>
              <a:spLocks noChangeAspect="1" noChangeArrowheads="1"/>
            </p:cNvSpPr>
            <p:nvPr/>
          </p:nvSpPr>
          <p:spPr bwMode="auto">
            <a:xfrm>
              <a:off x="3579" y="6794"/>
              <a:ext cx="5472" cy="25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299" y="8522"/>
              <a:ext cx="14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739" y="7802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739" y="7802"/>
              <a:ext cx="86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5739" y="8522"/>
              <a:ext cx="864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6603" y="7802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03" y="8522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6171" y="6938"/>
              <a:ext cx="576" cy="7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6315" y="7082"/>
              <a:ext cx="576" cy="72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723" y="7802"/>
              <a:ext cx="144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r-FR" sz="11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7179" y="7802"/>
              <a:ext cx="172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fr-FR" sz="1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949464" y="2143919"/>
            <a:ext cx="23410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BankGothic Md BT" pitchFamily="34" charset="0"/>
              </a:rPr>
              <a:t>LED </a:t>
            </a:r>
            <a:r>
              <a:rPr lang="hu-HU" sz="1600" b="1" dirty="0">
                <a:solidFill>
                  <a:srgbClr val="000000"/>
                </a:solidFill>
                <a:latin typeface="BankGothic Md BT" pitchFamily="34" charset="0"/>
              </a:rPr>
              <a:t>   </a:t>
            </a:r>
            <a:r>
              <a:rPr lang="en-US" sz="1600" b="1" dirty="0">
                <a:solidFill>
                  <a:srgbClr val="000000"/>
                </a:solidFill>
                <a:latin typeface="BankGothic Md BT" pitchFamily="34" charset="0"/>
              </a:rPr>
              <a:t>=</a:t>
            </a:r>
            <a:r>
              <a:rPr lang="hu-HU" sz="1600" b="1" dirty="0">
                <a:solidFill>
                  <a:srgbClr val="000000"/>
                </a:solidFill>
                <a:latin typeface="BankGothic Md BT" pitchFamily="34" charset="0"/>
              </a:rPr>
              <a:t>  </a:t>
            </a:r>
            <a:r>
              <a:rPr lang="en-US" sz="1600" b="1" dirty="0">
                <a:solidFill>
                  <a:srgbClr val="000000"/>
                </a:solidFill>
                <a:latin typeface="BankGothic Md BT" pitchFamily="34" charset="0"/>
              </a:rPr>
              <a:t> </a:t>
            </a:r>
            <a:r>
              <a:rPr lang="hu-HU" sz="1600" b="1" dirty="0">
                <a:solidFill>
                  <a:srgbClr val="000000"/>
                </a:solidFill>
                <a:latin typeface="BankGothic Md BT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BankGothic Md BT" pitchFamily="34" charset="0"/>
              </a:rPr>
              <a:t>Light Emitting Diode</a:t>
            </a:r>
          </a:p>
        </p:txBody>
      </p:sp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2"/>
          <a:srcRect l="41322" t="28687" r="52599" b="60054"/>
          <a:stretch>
            <a:fillRect/>
          </a:stretch>
        </p:blipFill>
        <p:spPr bwMode="auto">
          <a:xfrm>
            <a:off x="304801" y="2143919"/>
            <a:ext cx="1541916" cy="1599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0505" y="1407407"/>
            <a:ext cx="4406380" cy="257286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22" name="Picture 24"/>
          <p:cNvPicPr>
            <a:picLocks noChangeAspect="1" noChangeArrowheads="1"/>
          </p:cNvPicPr>
          <p:nvPr/>
        </p:nvPicPr>
        <p:blipFill>
          <a:blip r:embed="rId4"/>
          <a:srcRect r="1811" b="-990"/>
          <a:stretch>
            <a:fillRect/>
          </a:stretch>
        </p:blipFill>
        <p:spPr bwMode="auto">
          <a:xfrm>
            <a:off x="4499992" y="4027628"/>
            <a:ext cx="4048480" cy="23164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57064"/>
            <a:ext cx="8610600" cy="8382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LED technológiát használó lámpatestek fejlődése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r>
              <a:rPr lang="hu-HU" sz="1600" b="1" dirty="0">
                <a:latin typeface="Century Gothic" pitchFamily="34" charset="0"/>
              </a:rPr>
              <a:t>LED sugárzási szöge</a:t>
            </a:r>
          </a:p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 dirty="0">
                <a:solidFill>
                  <a:srgbClr val="FFFFFF"/>
                </a:solidFill>
              </a:rPr>
              <a:t>Ilyen volt</a:t>
            </a:r>
            <a:endParaRPr lang="hu-HU" dirty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304800" y="2276872"/>
            <a:ext cx="4411216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0" hangingPunct="0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hu-HU" sz="1600" dirty="0"/>
              <a:t>A </a:t>
            </a:r>
            <a:r>
              <a:rPr lang="hu-HU" sz="1600" dirty="0" err="1"/>
              <a:t>LED-ek</a:t>
            </a:r>
            <a:r>
              <a:rPr lang="hu-HU" sz="1600" dirty="0"/>
              <a:t> előnye elsősorban nem </a:t>
            </a:r>
            <a:r>
              <a:rPr lang="hu-HU" sz="1600" dirty="0" err="1" smtClean="0"/>
              <a:t>csupén</a:t>
            </a:r>
            <a:r>
              <a:rPr lang="hu-HU" sz="1600" dirty="0" smtClean="0"/>
              <a:t> a </a:t>
            </a:r>
            <a:r>
              <a:rPr lang="hu-HU" sz="1600" dirty="0"/>
              <a:t>hatékonyabb fényforrás , hanem a hatékony optikán </a:t>
            </a:r>
            <a:r>
              <a:rPr lang="hu-HU" sz="1600" dirty="0" smtClean="0"/>
              <a:t>múlik</a:t>
            </a:r>
            <a:endParaRPr lang="en-US" sz="1600" dirty="0"/>
          </a:p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787" y="1422973"/>
            <a:ext cx="4427984" cy="51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Ellipszis 56"/>
          <p:cNvSpPr/>
          <p:nvPr/>
        </p:nvSpPr>
        <p:spPr>
          <a:xfrm>
            <a:off x="6876256" y="1595264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/>
          <p:nvPr/>
        </p:nvSpPr>
        <p:spPr>
          <a:xfrm>
            <a:off x="6876256" y="4149080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9" name="Görbe összekötő 58"/>
          <p:cNvCxnSpPr/>
          <p:nvPr/>
        </p:nvCxnSpPr>
        <p:spPr>
          <a:xfrm rot="16200000" flipH="1">
            <a:off x="6140500" y="2979092"/>
            <a:ext cx="2121768" cy="21820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Ellipszis 60"/>
          <p:cNvSpPr/>
          <p:nvPr/>
        </p:nvSpPr>
        <p:spPr>
          <a:xfrm>
            <a:off x="6985360" y="2027312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/>
          <p:nvPr/>
        </p:nvSpPr>
        <p:spPr>
          <a:xfrm>
            <a:off x="6985360" y="4581128"/>
            <a:ext cx="648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3" name="Görbe összekötő 62"/>
          <p:cNvCxnSpPr/>
          <p:nvPr/>
        </p:nvCxnSpPr>
        <p:spPr>
          <a:xfrm rot="16200000" flipH="1">
            <a:off x="6249604" y="3411140"/>
            <a:ext cx="2121768" cy="21820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5501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16" y="2708920"/>
            <a:ext cx="6840760" cy="355079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57064"/>
            <a:ext cx="8610600" cy="8382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LED technológiát használó lámpatestek fejlődése</a:t>
            </a: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" y="1595264"/>
            <a:ext cx="8610600" cy="825624"/>
          </a:xfrm>
        </p:spPr>
        <p:txBody>
          <a:bodyPr>
            <a:normAutofit/>
          </a:bodyPr>
          <a:lstStyle/>
          <a:p>
            <a:r>
              <a:rPr lang="hu-HU" sz="1600" b="1" dirty="0" smtClean="0">
                <a:latin typeface="Century Gothic" pitchFamily="34" charset="0"/>
              </a:rPr>
              <a:t>Mit is jelent ez üzemeltetési oldalról?</a:t>
            </a:r>
            <a:endParaRPr lang="hu-HU" sz="1600" b="1" dirty="0">
              <a:latin typeface="Century Gothic" pitchFamily="34" charset="0"/>
            </a:endParaRPr>
          </a:p>
          <a:p>
            <a:pPr algn="r">
              <a:spcBef>
                <a:spcPct val="50000"/>
              </a:spcBef>
            </a:pPr>
            <a:endParaRPr lang="hu-HU" b="1" dirty="0" smtClean="0">
              <a:latin typeface="BankGothic Md BT" pitchFamily="34" charset="0"/>
            </a:endParaRPr>
          </a:p>
          <a:p>
            <a:endParaRPr lang="fr-FR" dirty="0" smtClean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79788" y="5743525"/>
            <a:ext cx="2005013" cy="414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3152" tIns="36576" rIns="73152" bIns="36576"/>
          <a:lstStyle/>
          <a:p>
            <a:pPr lvl="1">
              <a:spcAft>
                <a:spcPts val="1000"/>
              </a:spcAft>
            </a:pPr>
            <a:r>
              <a:rPr lang="hu-HU" sz="2200" b="1" dirty="0">
                <a:solidFill>
                  <a:srgbClr val="FFFFFF"/>
                </a:solidFill>
              </a:rPr>
              <a:t>Ilyen volt</a:t>
            </a:r>
            <a:endParaRPr lang="hu-HU" dirty="0"/>
          </a:p>
        </p:txBody>
      </p:sp>
      <p:sp>
        <p:nvSpPr>
          <p:cNvPr id="10" name="Espace réservé du texte 3"/>
          <p:cNvSpPr txBox="1">
            <a:spLocks/>
          </p:cNvSpPr>
          <p:nvPr/>
        </p:nvSpPr>
        <p:spPr>
          <a:xfrm>
            <a:off x="304800" y="2276872"/>
            <a:ext cx="4411216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eaLnBrk="0" hangingPunct="0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hu-HU" sz="1600" dirty="0" smtClean="0"/>
              <a:t>A hatékonyabb fényforrások és a hatékonyabb optikák kevesebb energiát igényelnek</a:t>
            </a:r>
            <a:endParaRPr lang="en-US" sz="1600" dirty="0"/>
          </a:p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texte 3"/>
          <p:cNvSpPr txBox="1">
            <a:spLocks/>
          </p:cNvSpPr>
          <p:nvPr/>
        </p:nvSpPr>
        <p:spPr>
          <a:xfrm>
            <a:off x="5345135" y="6072213"/>
            <a:ext cx="864096" cy="2384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eaLnBrk="0" hangingPunct="0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hu-HU" sz="1100" dirty="0" smtClean="0">
                <a:solidFill>
                  <a:srgbClr val="CC00CC"/>
                </a:solidFill>
              </a:rPr>
              <a:t>Kb. 6,8mFt+</a:t>
            </a:r>
            <a:endParaRPr lang="en-US" sz="1100" dirty="0">
              <a:solidFill>
                <a:srgbClr val="CC00CC"/>
              </a:solidFill>
            </a:endParaRPr>
          </a:p>
          <a:p>
            <a:pPr marR="0" lvl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457200" algn="l"/>
              </a:tabLst>
              <a:defRPr/>
            </a:pPr>
            <a:endParaRPr kumimoji="0" lang="hu-H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024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4;Scheme1;Scheme3;Scheme1;Scheme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4;Scheme1;Scheme3;Scheme1;Scheme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4;Scheme1;Scheme3;Scheme1;Scheme1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4;Scheme1;Scheme3;Scheme1;Scheme1;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4;Scheme1;Scheme3;Scheme1;Scheme1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4;Scheme1;Scheme3;Scheme1;Scheme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4;Scheme1;Scheme3;Scheme1;Scheme1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HighlightColor4;Scheme1;Scheme3;Scheme1;Scheme1;-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Schréd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37963</TotalTime>
  <Words>986</Words>
  <Application>Microsoft Office PowerPoint</Application>
  <PresentationFormat>Diavetítés a képernyőre (4:3 oldalarány)</PresentationFormat>
  <Paragraphs>249</Paragraphs>
  <Slides>23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Thème Office</vt:lpstr>
      <vt:lpstr>Thème Schréder</vt:lpstr>
      <vt:lpstr>Thème Office</vt:lpstr>
      <vt:lpstr>1. dia</vt:lpstr>
      <vt:lpstr>Miről fogok beszélni?</vt:lpstr>
      <vt:lpstr>3. dia</vt:lpstr>
      <vt:lpstr>4. dia</vt:lpstr>
      <vt:lpstr>5. dia</vt:lpstr>
      <vt:lpstr>Alkalmazott fényforrások</vt:lpstr>
      <vt:lpstr>Mi is az a led?</vt:lpstr>
      <vt:lpstr>LED technológiát használó lámpatestek fejlődése</vt:lpstr>
      <vt:lpstr>LED technológiát használó lámpatestek fejlődése</vt:lpstr>
      <vt:lpstr>2011- A LED felé fordulás</vt:lpstr>
      <vt:lpstr>2011- A LED felé fordulás</vt:lpstr>
      <vt:lpstr>2011- A LED felé fordulás</vt:lpstr>
      <vt:lpstr>Globális világítási piac</vt:lpstr>
      <vt:lpstr>LED technológia fejlődése</vt:lpstr>
      <vt:lpstr>LED technológia fejlődése</vt:lpstr>
      <vt:lpstr>LED technológiát használó lámpatestek fejlődése</vt:lpstr>
      <vt:lpstr>A magyarországi közvilágítási hálózat jelenlegi állapota</vt:lpstr>
      <vt:lpstr>A magyarországi közvilágítási hálózat jelenlegi állapota</vt:lpstr>
      <vt:lpstr>FŐBB REFERENCIÁINK</vt:lpstr>
      <vt:lpstr>Részvétel a Fény éve programban</vt:lpstr>
      <vt:lpstr>Részvétel a Fény éve programban</vt:lpstr>
      <vt:lpstr>Részvétel a Fény éve programban</vt:lpstr>
      <vt:lpstr>23. dia</vt:lpstr>
    </vt:vector>
  </TitlesOfParts>
  <Company>nlsh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nicolas huc</dc:creator>
  <cp:lastModifiedBy>András</cp:lastModifiedBy>
  <cp:revision>732</cp:revision>
  <dcterms:created xsi:type="dcterms:W3CDTF">2012-11-08T12:46:46Z</dcterms:created>
  <dcterms:modified xsi:type="dcterms:W3CDTF">2015-03-29T21:50:50Z</dcterms:modified>
</cp:coreProperties>
</file>